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59" r:id="rId5"/>
    <p:sldId id="260" r:id="rId6"/>
    <p:sldId id="262" r:id="rId7"/>
    <p:sldId id="264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3096-87C9-476B-92A5-BF917A47CAE4}" type="datetimeFigureOut">
              <a:rPr lang="cs-CZ" smtClean="0"/>
              <a:t>06.05.2021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488D-8EDE-4D85-B03A-0669C84E4F5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3096-87C9-476B-92A5-BF917A47CAE4}" type="datetimeFigureOut">
              <a:rPr lang="cs-CZ" smtClean="0"/>
              <a:t>06.05.2021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488D-8EDE-4D85-B03A-0669C84E4F5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3096-87C9-476B-92A5-BF917A47CAE4}" type="datetimeFigureOut">
              <a:rPr lang="cs-CZ" smtClean="0"/>
              <a:t>06.05.2021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488D-8EDE-4D85-B03A-0669C84E4F5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3096-87C9-476B-92A5-BF917A47CAE4}" type="datetimeFigureOut">
              <a:rPr lang="cs-CZ" smtClean="0"/>
              <a:t>06.05.2021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488D-8EDE-4D85-B03A-0669C84E4F5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3096-87C9-476B-92A5-BF917A47CAE4}" type="datetimeFigureOut">
              <a:rPr lang="cs-CZ" smtClean="0"/>
              <a:t>06.05.2021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488D-8EDE-4D85-B03A-0669C84E4F5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3096-87C9-476B-92A5-BF917A47CAE4}" type="datetimeFigureOut">
              <a:rPr lang="cs-CZ" smtClean="0"/>
              <a:t>06.05.2021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488D-8EDE-4D85-B03A-0669C84E4F5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3096-87C9-476B-92A5-BF917A47CAE4}" type="datetimeFigureOut">
              <a:rPr lang="cs-CZ" smtClean="0"/>
              <a:t>06.05.2021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488D-8EDE-4D85-B03A-0669C84E4F5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3096-87C9-476B-92A5-BF917A47CAE4}" type="datetimeFigureOut">
              <a:rPr lang="cs-CZ" smtClean="0"/>
              <a:t>06.05.2021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488D-8EDE-4D85-B03A-0669C84E4F5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3096-87C9-476B-92A5-BF917A47CAE4}" type="datetimeFigureOut">
              <a:rPr lang="cs-CZ" smtClean="0"/>
              <a:t>06.05.2021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488D-8EDE-4D85-B03A-0669C84E4F5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3096-87C9-476B-92A5-BF917A47CAE4}" type="datetimeFigureOut">
              <a:rPr lang="cs-CZ" smtClean="0"/>
              <a:t>06.05.2021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488D-8EDE-4D85-B03A-0669C84E4F5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3096-87C9-476B-92A5-BF917A47CAE4}" type="datetimeFigureOut">
              <a:rPr lang="cs-CZ" smtClean="0"/>
              <a:t>06.05.2021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3488D-8EDE-4D85-B03A-0669C84E4F5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E3096-87C9-476B-92A5-BF917A47CAE4}" type="datetimeFigureOut">
              <a:rPr lang="cs-CZ" smtClean="0"/>
              <a:t>06.05.2021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3488D-8EDE-4D85-B03A-0669C84E4F5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21008320">
            <a:off x="451944" y="648187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b="1" dirty="0">
                <a:solidFill>
                  <a:srgbClr val="FF0000"/>
                </a:solidFill>
                <a:latin typeface="+mj-lt"/>
              </a:rPr>
              <a:t>MASMÉDIA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74451" y="2780928"/>
            <a:ext cx="39299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cs-CZ" sz="3600" b="1" dirty="0">
                <a:solidFill>
                  <a:srgbClr val="002060"/>
                </a:solidFill>
              </a:rPr>
              <a:t>Význam a druhy</a:t>
            </a:r>
          </a:p>
          <a:p>
            <a:pPr marL="571500" indent="-571500">
              <a:buFont typeface="Wingdings" pitchFamily="2" charset="2"/>
              <a:buChar char="Ø"/>
            </a:pPr>
            <a:endParaRPr lang="cs-CZ" sz="3600" b="1" dirty="0">
              <a:solidFill>
                <a:srgbClr val="002060"/>
              </a:solidFill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cs-CZ" sz="3600" b="1" dirty="0">
                <a:solidFill>
                  <a:srgbClr val="002060"/>
                </a:solidFill>
              </a:rPr>
              <a:t>Funkce</a:t>
            </a:r>
          </a:p>
          <a:p>
            <a:pPr marL="571500" indent="-571500">
              <a:buFont typeface="Wingdings" pitchFamily="2" charset="2"/>
              <a:buChar char="Ø"/>
            </a:pPr>
            <a:endParaRPr lang="cs-CZ" sz="3600" b="1" dirty="0">
              <a:solidFill>
                <a:srgbClr val="002060"/>
              </a:solidFill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cs-CZ" sz="3600" b="1" dirty="0">
                <a:solidFill>
                  <a:srgbClr val="002060"/>
                </a:solidFill>
              </a:rPr>
              <a:t>Úkoly a řešení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964" y="1628800"/>
            <a:ext cx="2786334" cy="154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374" y="2866035"/>
            <a:ext cx="3505997" cy="196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8064" y="4741535"/>
            <a:ext cx="3818063" cy="204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426734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>
                <a:solidFill>
                  <a:srgbClr val="FF0000"/>
                </a:solidFill>
              </a:rPr>
              <a:t>Úvod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b="1" dirty="0">
                <a:solidFill>
                  <a:schemeClr val="tx2">
                    <a:lumMod val="75000"/>
                  </a:schemeClr>
                </a:solidFill>
              </a:rPr>
              <a:t>Již pravěký člověk poznal, že bez vzájemné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800" b="1" dirty="0">
                <a:solidFill>
                  <a:schemeClr val="tx2">
                    <a:lumMod val="75000"/>
                  </a:schemeClr>
                </a:solidFill>
              </a:rPr>
              <a:t>     komunikace ve skupině nelze žít.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8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sz="2800" b="1" dirty="0">
                <a:solidFill>
                  <a:schemeClr val="tx2">
                    <a:lumMod val="75000"/>
                  </a:schemeClr>
                </a:solidFill>
              </a:rPr>
              <a:t>Komunikace je složitý, komplexní sociální jev a tvoří nezbytnou součást sociální interakce.</a:t>
            </a:r>
          </a:p>
          <a:p>
            <a:pPr eaLnBrk="1" hangingPunct="1">
              <a:lnSpc>
                <a:spcPct val="80000"/>
              </a:lnSpc>
            </a:pPr>
            <a:endParaRPr lang="cs-CZ" sz="28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sz="2800" b="1" dirty="0">
                <a:solidFill>
                  <a:schemeClr val="tx2">
                    <a:lumMod val="75000"/>
                  </a:schemeClr>
                </a:solidFill>
              </a:rPr>
              <a:t>Termín komunikace vznikl z latinského </a:t>
            </a:r>
            <a:r>
              <a:rPr lang="cs-CZ" sz="2800" b="1" dirty="0" err="1">
                <a:solidFill>
                  <a:schemeClr val="tx2">
                    <a:lumMod val="75000"/>
                  </a:schemeClr>
                </a:solidFill>
              </a:rPr>
              <a:t>comunis</a:t>
            </a:r>
            <a:r>
              <a:rPr lang="cs-CZ" sz="2800" b="1" dirty="0">
                <a:solidFill>
                  <a:schemeClr val="tx2">
                    <a:lumMod val="75000"/>
                  </a:schemeClr>
                </a:solidFill>
              </a:rPr>
              <a:t> (společné). Komunikace je snahou navázat společenství.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5400" b="1" u="sng" cap="all" dirty="0">
                <a:solidFill>
                  <a:srgbClr val="FF0000"/>
                </a:solidFill>
              </a:rPr>
              <a:t>Média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b="1" dirty="0">
                <a:solidFill>
                  <a:schemeClr val="tx2">
                    <a:lumMod val="75000"/>
                  </a:schemeClr>
                </a:solidFill>
              </a:rPr>
              <a:t>Slovo médium vychází z latiny a znamená prostředek, prostředníka, zprostředkující činitel, tedy to, co něco zajišťuje. Média jsou hlavním prostředkem pro komunikaci masového charakteru. V souvislosti s tím se užívá také termín masmédia.</a:t>
            </a:r>
          </a:p>
          <a:p>
            <a:pPr eaLnBrk="1" hangingPunct="1">
              <a:lnSpc>
                <a:spcPct val="80000"/>
              </a:lnSpc>
            </a:pPr>
            <a:endParaRPr lang="cs-CZ" sz="2800" b="1" dirty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sz="2800" b="1" dirty="0">
                <a:solidFill>
                  <a:schemeClr val="tx2">
                    <a:lumMod val="75000"/>
                  </a:schemeClr>
                </a:solidFill>
              </a:rPr>
              <a:t>Druhy médií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b="1" dirty="0">
                <a:solidFill>
                  <a:schemeClr val="tx2">
                    <a:lumMod val="75000"/>
                  </a:schemeClr>
                </a:solidFill>
              </a:rPr>
              <a:t>Tištěná (denní tisk, časopisy, knihy, apod..)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b="1" dirty="0">
                <a:solidFill>
                  <a:schemeClr val="tx2">
                    <a:lumMod val="75000"/>
                  </a:schemeClr>
                </a:solidFill>
              </a:rPr>
              <a:t>Elektronická (rozhlas, televize, internet)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09198" y="260648"/>
            <a:ext cx="813690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>
                <a:solidFill>
                  <a:srgbClr val="FF0000"/>
                </a:solidFill>
              </a:rPr>
              <a:t>Význam a druhy</a:t>
            </a:r>
          </a:p>
          <a:p>
            <a:pPr marL="342900" indent="-342900">
              <a:buFont typeface="Wingdings" pitchFamily="2" charset="2"/>
              <a:buChar char="Ø"/>
            </a:pPr>
            <a:endParaRPr lang="cs-CZ" sz="2400" b="1" dirty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cs-CZ" sz="2400" b="1" dirty="0">
                <a:solidFill>
                  <a:srgbClr val="002060"/>
                </a:solidFill>
              </a:rPr>
              <a:t>HROMADNÉ (VEŘEJNÉ ) SDĚLOVACÍ PROSTŘEDKY</a:t>
            </a:r>
          </a:p>
          <a:p>
            <a:endParaRPr lang="cs-CZ" sz="2400" b="1" dirty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cs-CZ" sz="2400" b="1" dirty="0">
                <a:solidFill>
                  <a:srgbClr val="002060"/>
                </a:solidFill>
              </a:rPr>
              <a:t>VELKÝ POČET PŘÍJEMCŮ</a:t>
            </a:r>
          </a:p>
          <a:p>
            <a:endParaRPr lang="cs-CZ" sz="2400" b="1" dirty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cs-CZ" sz="2400" b="1" dirty="0">
                <a:solidFill>
                  <a:srgbClr val="002060"/>
                </a:solidFill>
              </a:rPr>
              <a:t>VELKÝ VLIV NA PŘÍJEMCE INFORMACÍ</a:t>
            </a:r>
          </a:p>
          <a:p>
            <a:endParaRPr lang="cs-CZ" sz="2400" b="1" dirty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cs-CZ" sz="2400" b="1" dirty="0">
                <a:solidFill>
                  <a:srgbClr val="002060"/>
                </a:solidFill>
              </a:rPr>
              <a:t>  DŮLEŽITÁ KOMUNIKACE MEZI MÉDIEM A PŘÍJEMCEM</a:t>
            </a:r>
          </a:p>
          <a:p>
            <a:pPr marL="342900" indent="-342900">
              <a:buFont typeface="Wingdings" pitchFamily="2" charset="2"/>
              <a:buChar char="Ø"/>
            </a:pPr>
            <a:endParaRPr lang="cs-CZ" sz="2400" b="1" dirty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cs-CZ" sz="2400" b="1" dirty="0">
                <a:solidFill>
                  <a:srgbClr val="002060"/>
                </a:solidFill>
              </a:rPr>
              <a:t>ZPROSTŘEDKOVÁVAJÍ PROPAGACI </a:t>
            </a:r>
          </a:p>
          <a:p>
            <a:pPr marL="342900" indent="-342900">
              <a:buFont typeface="Wingdings" pitchFamily="2" charset="2"/>
              <a:buChar char="Ø"/>
            </a:pPr>
            <a:endParaRPr lang="cs-CZ" sz="2400" b="1" dirty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cs-CZ" sz="2400" b="1" dirty="0">
                <a:solidFill>
                  <a:srgbClr val="002060"/>
                </a:solidFill>
              </a:rPr>
              <a:t>PŘEDÁVAJÍ INFORMACE</a:t>
            </a:r>
          </a:p>
          <a:p>
            <a:pPr marL="342900" indent="-342900">
              <a:buFont typeface="Wingdings" pitchFamily="2" charset="2"/>
              <a:buChar char="Ø"/>
            </a:pPr>
            <a:endParaRPr lang="cs-CZ" sz="2400" b="1" dirty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cs-CZ" sz="2400" b="1" dirty="0">
                <a:solidFill>
                  <a:srgbClr val="002060"/>
                </a:solidFill>
              </a:rPr>
              <a:t>DRUHY:  KNIHY, TISKOVINY, TELEVIZE, RÁDIO, INTERNET, KINO, TELEFON </a:t>
            </a:r>
          </a:p>
        </p:txBody>
      </p:sp>
    </p:spTree>
    <p:extLst>
      <p:ext uri="{BB962C8B-B14F-4D97-AF65-F5344CB8AC3E}">
        <p14:creationId xmlns:p14="http://schemas.microsoft.com/office/powerpoint/2010/main" val="23957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9552" y="476672"/>
            <a:ext cx="7920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b="1" dirty="0">
                <a:solidFill>
                  <a:srgbClr val="FF0000"/>
                </a:solidFill>
              </a:rPr>
              <a:t>FUNKCE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u="sng" dirty="0">
                <a:solidFill>
                  <a:srgbClr val="002060"/>
                </a:solidFill>
              </a:rPr>
              <a:t>ZÁBABNÁ, RELAXAČNÍ </a:t>
            </a:r>
            <a:r>
              <a:rPr lang="cs-CZ" sz="2400" b="1" dirty="0">
                <a:solidFill>
                  <a:srgbClr val="002060"/>
                </a:solidFill>
              </a:rPr>
              <a:t>– ZPROSTŘEDKOVÁVAJÍ LIDEM ZÁBAVU, ODDECH, RADOST, ODPOČINEK</a:t>
            </a:r>
          </a:p>
          <a:p>
            <a:pPr marL="342900" indent="-342900">
              <a:buFont typeface="Wingdings" pitchFamily="2" charset="2"/>
              <a:buChar char="Ø"/>
            </a:pPr>
            <a:endParaRPr lang="cs-CZ" sz="2400" b="1" dirty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cs-CZ" sz="2400" b="1" u="sng" dirty="0">
                <a:solidFill>
                  <a:srgbClr val="002060"/>
                </a:solidFill>
              </a:rPr>
              <a:t>SOCIALIZAČNÍ </a:t>
            </a:r>
            <a:r>
              <a:rPr lang="cs-CZ" sz="2400" b="1" dirty="0">
                <a:solidFill>
                  <a:srgbClr val="002060"/>
                </a:solidFill>
              </a:rPr>
              <a:t>– STARAJÍ SE O PŘEDÁVÁNÍ INFORMACÍ DALŠÍM GENERACÍM A JINÝM KULTURÁM</a:t>
            </a:r>
          </a:p>
          <a:p>
            <a:pPr marL="342900" indent="-342900">
              <a:buFont typeface="Wingdings" pitchFamily="2" charset="2"/>
              <a:buChar char="Ø"/>
            </a:pPr>
            <a:endParaRPr lang="cs-CZ" sz="2400" b="1" u="sng" dirty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cs-CZ" sz="2400" b="1" u="sng" dirty="0">
                <a:solidFill>
                  <a:srgbClr val="002060"/>
                </a:solidFill>
              </a:rPr>
              <a:t>INFORMAČNÍ – </a:t>
            </a:r>
            <a:r>
              <a:rPr lang="cs-CZ" sz="2400" b="1" dirty="0">
                <a:solidFill>
                  <a:srgbClr val="002060"/>
                </a:solidFill>
              </a:rPr>
              <a:t>PŘEDÁVAJÍ INFORMACE O DĚNÍ VE SVĚTĚ, DOMA, V KULTUŘE, VE SPORTU</a:t>
            </a:r>
          </a:p>
          <a:p>
            <a:pPr marL="342900" indent="-342900">
              <a:buFont typeface="Wingdings" pitchFamily="2" charset="2"/>
              <a:buChar char="Ø"/>
            </a:pPr>
            <a:endParaRPr lang="cs-CZ" sz="2400" b="1" u="sng" dirty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cs-CZ" sz="2400" b="1" u="sng" dirty="0">
                <a:solidFill>
                  <a:srgbClr val="002060"/>
                </a:solidFill>
              </a:rPr>
              <a:t>INTERPRETAČNÍ – </a:t>
            </a:r>
            <a:r>
              <a:rPr lang="cs-CZ" sz="2400" b="1" dirty="0">
                <a:solidFill>
                  <a:srgbClr val="002060"/>
                </a:solidFill>
              </a:rPr>
              <a:t>ZPROSTŘEDKOVÁVAJÍ LIDEM NÁZORY, NĚKDY JIM JE I NUTÍ</a:t>
            </a:r>
            <a:endParaRPr lang="cs-CZ" sz="24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4953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cs-CZ" sz="4800" b="1" u="sng" dirty="0">
                <a:solidFill>
                  <a:srgbClr val="FF0000"/>
                </a:solidFill>
              </a:rPr>
              <a:t>Televize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132856"/>
            <a:ext cx="8229600" cy="4525963"/>
          </a:xfrm>
        </p:spPr>
        <p:txBody>
          <a:bodyPr/>
          <a:lstStyle/>
          <a:p>
            <a:pPr eaLnBrk="1" hangingPunct="1"/>
            <a:r>
              <a:rPr lang="cs-CZ" sz="2800" b="1" dirty="0">
                <a:solidFill>
                  <a:srgbClr val="002060"/>
                </a:solidFill>
              </a:rPr>
              <a:t>Nejrozšířenější elektronické médium. Televizi je vytýkána celá řada vlastností. Obecně lze rozdělit negativní vlastnosti televize následovně</a:t>
            </a:r>
          </a:p>
          <a:p>
            <a:pPr eaLnBrk="1" hangingPunct="1"/>
            <a:endParaRPr lang="cs-CZ" sz="2800" b="1" dirty="0">
              <a:solidFill>
                <a:srgbClr val="002060"/>
              </a:solidFill>
            </a:endParaRPr>
          </a:p>
          <a:p>
            <a:pPr eaLnBrk="1" hangingPunct="1"/>
            <a:r>
              <a:rPr lang="cs-CZ" sz="2800" b="1" dirty="0">
                <a:solidFill>
                  <a:srgbClr val="002060"/>
                </a:solidFill>
              </a:rPr>
              <a:t>Nevhodný až rizikový obsah některých pořadů</a:t>
            </a:r>
          </a:p>
          <a:p>
            <a:pPr eaLnBrk="1" hangingPunct="1"/>
            <a:r>
              <a:rPr lang="cs-CZ" sz="2800" b="1" dirty="0">
                <a:solidFill>
                  <a:srgbClr val="002060"/>
                </a:solidFill>
              </a:rPr>
              <a:t>Absence soustředěnosti</a:t>
            </a:r>
          </a:p>
          <a:p>
            <a:pPr eaLnBrk="1" hangingPunct="1"/>
            <a:r>
              <a:rPr lang="cs-CZ" sz="2800" b="1" dirty="0">
                <a:solidFill>
                  <a:srgbClr val="002060"/>
                </a:solidFill>
              </a:rPr>
              <a:t>Pasivita</a:t>
            </a:r>
          </a:p>
          <a:p>
            <a:pPr eaLnBrk="1" hangingPunct="1"/>
            <a:r>
              <a:rPr lang="cs-CZ" sz="2800" b="1" dirty="0">
                <a:solidFill>
                  <a:srgbClr val="002060"/>
                </a:solidFill>
              </a:rPr>
              <a:t>Manipulativnost – především u mladších dětí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91276">
            <a:off x="5996036" y="173981"/>
            <a:ext cx="2584993" cy="198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u="sng" dirty="0">
                <a:solidFill>
                  <a:srgbClr val="FF0000"/>
                </a:solidFill>
              </a:rPr>
              <a:t>Internet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332037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/>
              <a:t>Médium, které nám poskytuje nepřeberné množství možností masové komunikace a přístupu k informacím ve velkém. </a:t>
            </a:r>
          </a:p>
          <a:p>
            <a:pPr eaLnBrk="1" hangingPunct="1">
              <a:lnSpc>
                <a:spcPct val="80000"/>
              </a:lnSpc>
            </a:pPr>
            <a:r>
              <a:rPr lang="cs-CZ" sz="2800"/>
              <a:t>Umožňuje nám komunikovat v reálném čase s kýmkoli na světě a získávat velmi rychle mnoho informací ze všech oborů lidské činnosti</a:t>
            </a:r>
          </a:p>
          <a:p>
            <a:pPr eaLnBrk="1" hangingPunct="1">
              <a:lnSpc>
                <a:spcPct val="80000"/>
              </a:lnSpc>
            </a:pPr>
            <a:r>
              <a:rPr lang="cs-CZ" sz="2800"/>
              <a:t>Otevřenost, jednoduchost, srozumitelnost a pestrost jsou přednosti internetu, které však pro děti a mládež mohou znamenat obrovské riziko.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60648"/>
            <a:ext cx="2852181" cy="179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307</Words>
  <Application>Microsoft Office PowerPoint</Application>
  <PresentationFormat>Předvádění na obrazovce (4:3)</PresentationFormat>
  <Paragraphs>53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Motiv sady Office</vt:lpstr>
      <vt:lpstr>Prezentace aplikace PowerPoint</vt:lpstr>
      <vt:lpstr>Úvod</vt:lpstr>
      <vt:lpstr>Média</vt:lpstr>
      <vt:lpstr>Prezentace aplikace PowerPoint</vt:lpstr>
      <vt:lpstr>Prezentace aplikace PowerPoint</vt:lpstr>
      <vt:lpstr>Televize</vt:lpstr>
      <vt:lpstr>Internet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Uživatel systému Windows</dc:creator>
  <cp:lastModifiedBy>Bednář Milan, nprap.</cp:lastModifiedBy>
  <cp:revision>1</cp:revision>
  <dcterms:created xsi:type="dcterms:W3CDTF">2020-05-14T11:27:27Z</dcterms:created>
  <dcterms:modified xsi:type="dcterms:W3CDTF">2021-05-06T16:02:50Z</dcterms:modified>
</cp:coreProperties>
</file>