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0"/>
  </p:notesMasterIdLst>
  <p:sldIdLst>
    <p:sldId id="264" r:id="rId2"/>
    <p:sldId id="278" r:id="rId3"/>
    <p:sldId id="285" r:id="rId4"/>
    <p:sldId id="284" r:id="rId5"/>
    <p:sldId id="283" r:id="rId6"/>
    <p:sldId id="282" r:id="rId7"/>
    <p:sldId id="281" r:id="rId8"/>
    <p:sldId id="28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3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76B5-40FB-4304-A515-3A9FE54A98CF}" type="datetimeFigureOut">
              <a:rPr lang="cs-CZ" smtClean="0"/>
              <a:t>18.05.2021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C0E9-EDB4-4849-B798-E91ADE36F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185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B7010-7811-4163-A1D3-AA3DD33E6EF8}" type="slidenum">
              <a:rPr lang="cs-CZ" altLang="cs-CZ" smtClean="0"/>
              <a:pPr eaLnBrk="1" hangingPunct="1"/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C9F384-9FA9-403E-86B8-8B79DA1AFC17}" type="slidenum">
              <a:rPr lang="cs-CZ" altLang="cs-CZ" smtClean="0"/>
              <a:pPr eaLnBrk="1" hangingPunct="1"/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521F28-0D7D-45CC-B68A-22DD5ADB42AA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82BF18-5510-4CE5-8FE1-049D6606EFBC}" type="slidenum">
              <a:rPr lang="cs-CZ" altLang="cs-CZ" smtClean="0"/>
              <a:pPr eaLnBrk="1" hangingPunct="1"/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23A43-DD5F-4CD2-836F-6D6D9386C738}" type="datetime1">
              <a:rPr lang="cs-CZ" smtClean="0"/>
              <a:t>18.05.2021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00F18-ADE5-4807-9373-727F3A31F4D5}" type="datetime1">
              <a:rPr lang="cs-CZ" smtClean="0"/>
              <a:t>18.05.2021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5219-191E-4AAE-B0B5-30B8DD961B52}" type="datetime1">
              <a:rPr lang="cs-CZ" smtClean="0"/>
              <a:t>18.05.2021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62F-90B9-4DEF-9207-D819C9D79576}" type="datetime1">
              <a:rPr lang="cs-CZ" smtClean="0"/>
              <a:t>18.05.2021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45C8C-67DA-4C77-B49D-1BE859F9E3C0}" type="datetime1">
              <a:rPr lang="cs-CZ" smtClean="0"/>
              <a:t>18.05.2021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E3CF8-5281-4F3B-81F6-C1E9F4A02277}" type="datetime1">
              <a:rPr lang="cs-CZ" smtClean="0"/>
              <a:t>18.05.2021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>
        <p:tmplLst>
          <p:tmpl lvl="1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2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3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4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  <p:tmpl lvl="5">
            <p:tnLst>
              <p:par>
                <p:cTn presetID="32" presetClass="emph" presetSubtype="0" fill="hold" nodeType="afterEffect">
                  <p:stCondLst>
                    <p:cond delay="0"/>
                  </p:stCondLst>
                  <p:childTnLst>
                    <p:animRot by="120000">
                      <p:cBhvr>
                        <p:cTn dur="100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2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240000">
                      <p:cBhvr>
                        <p:cTn dur="200" fill="hold">
                          <p:stCondLst>
                            <p:cond delay="4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-240000">
                      <p:cBhvr>
                        <p:cTn dur="200" fill="hold">
                          <p:stCondLst>
                            <p:cond delay="6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  <p:animRot by="120000">
                      <p:cBhvr>
                        <p:cTn dur="200" fill="hold">
                          <p:stCondLst>
                            <p:cond delay="800"/>
                          </p:stCondLst>
                        </p:cTn>
                        <p:tgtEl>
                          <p:spTgt spid="9"/>
                        </p:tgtEl>
                        <p:attrNameLst>
                          <p:attrName>r</p:attrName>
                        </p:attrNameLst>
                      </p:cBhvr>
                    </p:animRo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03C11-3421-43DA-B654-98BED68469C9}" type="datetime1">
              <a:rPr lang="cs-CZ" smtClean="0"/>
              <a:t>18.05.2021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03B6B-900B-4431-9EC9-0504992A991A}" type="datetime1">
              <a:rPr lang="cs-CZ" smtClean="0"/>
              <a:t>18.05.2021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2150-83A7-4070-B62D-DC0ED6A2A9F0}" type="datetime1">
              <a:rPr lang="cs-CZ" smtClean="0"/>
              <a:t>18.05.2021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35DF-67F5-48C1-977C-9FE9ED484D3B}" type="datetime1">
              <a:rPr lang="cs-CZ" smtClean="0"/>
              <a:t>18.05.2021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1AC36-3469-4A21-BD20-3914117921E6}" type="datetime1">
              <a:rPr lang="cs-CZ" smtClean="0"/>
              <a:t>18.05.2021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E78B05B-E061-4713-9789-089775149A20}" type="datetime1">
              <a:rPr lang="cs-CZ" smtClean="0"/>
              <a:t>18.05.2021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C5885FD-E9F6-4616-A947-C967941DDDC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17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0" y="1413929"/>
            <a:ext cx="6477000" cy="49530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620823" y="469263"/>
            <a:ext cx="6120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600" b="1" dirty="0"/>
              <a:t>EVROPA – regiony Evropy</a:t>
            </a:r>
            <a:endParaRPr lang="cs-CZ" sz="3600" dirty="0"/>
          </a:p>
        </p:txBody>
      </p:sp>
      <p:sp>
        <p:nvSpPr>
          <p:cNvPr id="31" name="Zaoblený obdélníkový popisek 30"/>
          <p:cNvSpPr/>
          <p:nvPr/>
        </p:nvSpPr>
        <p:spPr>
          <a:xfrm>
            <a:off x="1380551" y="1630082"/>
            <a:ext cx="2304256" cy="409660"/>
          </a:xfrm>
          <a:prstGeom prst="wedgeRoundRectCallout">
            <a:avLst>
              <a:gd name="adj1" fmla="val 76517"/>
              <a:gd name="adj2" fmla="val 252152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SEVERNÍ EVROPA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4" name="Zaoblený obdélníkový popisek 33"/>
          <p:cNvSpPr/>
          <p:nvPr/>
        </p:nvSpPr>
        <p:spPr>
          <a:xfrm>
            <a:off x="6492788" y="5572606"/>
            <a:ext cx="1991072" cy="612648"/>
          </a:xfrm>
          <a:prstGeom prst="wedgeRoundRectCallout">
            <a:avLst>
              <a:gd name="adj1" fmla="val -119244"/>
              <a:gd name="adj2" fmla="val -111953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JIHOVÝCHODNÍ EVROPA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5" name="Zaoblený obdélníkový popisek 34"/>
          <p:cNvSpPr/>
          <p:nvPr/>
        </p:nvSpPr>
        <p:spPr>
          <a:xfrm>
            <a:off x="6300192" y="4005064"/>
            <a:ext cx="2376264" cy="460684"/>
          </a:xfrm>
          <a:prstGeom prst="wedgeRoundRectCallout">
            <a:avLst>
              <a:gd name="adj1" fmla="val -132382"/>
              <a:gd name="adj2" fmla="val 91355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STŘEDNÍ EVROPA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2" name="Zaoblený obdélníkový popisek 31"/>
          <p:cNvSpPr/>
          <p:nvPr/>
        </p:nvSpPr>
        <p:spPr>
          <a:xfrm>
            <a:off x="5743657" y="1988840"/>
            <a:ext cx="2736304" cy="612648"/>
          </a:xfrm>
          <a:prstGeom prst="wedgeRoundRectCallout">
            <a:avLst>
              <a:gd name="adj1" fmla="val -49661"/>
              <a:gd name="adj2" fmla="val 184567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VÝCHODNÍ EVROPA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33" name="Zaoblený obdélníkový popisek 32"/>
          <p:cNvSpPr/>
          <p:nvPr/>
        </p:nvSpPr>
        <p:spPr>
          <a:xfrm>
            <a:off x="2500972" y="6181276"/>
            <a:ext cx="2138538" cy="371306"/>
          </a:xfrm>
          <a:prstGeom prst="wedgeRoundRectCallout">
            <a:avLst>
              <a:gd name="adj1" fmla="val -23609"/>
              <a:gd name="adj2" fmla="val -46241"/>
              <a:gd name="adj3" fmla="val 16667"/>
            </a:avLst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tx1"/>
                </a:solidFill>
              </a:rPr>
              <a:t>JIŽNÍ EVROPA</a:t>
            </a:r>
            <a:endParaRPr lang="cs-CZ" sz="2000" b="1" dirty="0">
              <a:solidFill>
                <a:schemeClr val="tx1"/>
              </a:solidFill>
            </a:endParaRPr>
          </a:p>
        </p:txBody>
      </p:sp>
      <p:sp>
        <p:nvSpPr>
          <p:cNvPr id="4" name="Oválný popisek 3"/>
          <p:cNvSpPr/>
          <p:nvPr/>
        </p:nvSpPr>
        <p:spPr>
          <a:xfrm>
            <a:off x="218644" y="4005064"/>
            <a:ext cx="2503991" cy="1265359"/>
          </a:xfrm>
          <a:prstGeom prst="wedgeEllipseCallout">
            <a:avLst>
              <a:gd name="adj1" fmla="val 78615"/>
              <a:gd name="adj2" fmla="val 34317"/>
            </a:avLst>
          </a:prstGeom>
          <a:ln w="3810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ZÁPADNÍ EVROPA</a:t>
            </a:r>
            <a:endParaRPr lang="cs-CZ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98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4" grpId="0" animBg="1"/>
      <p:bldP spid="35" grpId="0" animBg="1"/>
      <p:bldP spid="32" grpId="0" animBg="1"/>
      <p:bldP spid="3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885FD-E9F6-4616-A947-C967941DDDC2}" type="slidenum">
              <a:rPr lang="cs-CZ" smtClean="0"/>
              <a:t>2</a:t>
            </a:fld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26778"/>
            <a:ext cx="5184576" cy="5172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Nadpis 3"/>
          <p:cNvSpPr txBox="1">
            <a:spLocks/>
          </p:cNvSpPr>
          <p:nvPr/>
        </p:nvSpPr>
        <p:spPr>
          <a:xfrm>
            <a:off x="207293" y="548680"/>
            <a:ext cx="6563072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altLang="cs-CZ" b="1" dirty="0" smtClean="0">
                <a:solidFill>
                  <a:schemeClr val="tx1"/>
                </a:solidFill>
              </a:rPr>
              <a:t>ZÁPADNÍ EVROPA</a:t>
            </a:r>
          </a:p>
        </p:txBody>
      </p:sp>
      <p:pic>
        <p:nvPicPr>
          <p:cNvPr id="7" name="Obrázek 9" descr="Western-Europe-ma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40" y="1327988"/>
            <a:ext cx="2448272" cy="22894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álný popisek 7"/>
          <p:cNvSpPr/>
          <p:nvPr/>
        </p:nvSpPr>
        <p:spPr>
          <a:xfrm>
            <a:off x="899592" y="3493253"/>
            <a:ext cx="1346448" cy="435284"/>
          </a:xfrm>
          <a:prstGeom prst="wedgeEllipseCallout">
            <a:avLst>
              <a:gd name="adj1" fmla="val 209289"/>
              <a:gd name="adj2" fmla="val 195553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PAŘÍŽ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2160240" y="1642505"/>
            <a:ext cx="1475656" cy="435284"/>
          </a:xfrm>
          <a:prstGeom prst="wedgeEllipseCallout">
            <a:avLst>
              <a:gd name="adj1" fmla="val 84358"/>
              <a:gd name="adj2" fmla="val 461305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LONDÝN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3635896" y="2472709"/>
            <a:ext cx="1516411" cy="435284"/>
          </a:xfrm>
          <a:prstGeom prst="wedgeEllipseCallout">
            <a:avLst>
              <a:gd name="adj1" fmla="val 32706"/>
              <a:gd name="adj2" fmla="val 315010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BRUSEL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4" name="Oválný popisek 13"/>
          <p:cNvSpPr/>
          <p:nvPr/>
        </p:nvSpPr>
        <p:spPr>
          <a:xfrm>
            <a:off x="1475656" y="5085184"/>
            <a:ext cx="2404554" cy="435284"/>
          </a:xfrm>
          <a:prstGeom prst="wedgeEllipseCallout">
            <a:avLst>
              <a:gd name="adj1" fmla="val 112964"/>
              <a:gd name="adj2" fmla="val -183664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LUCEMBURK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6" name="Oválný popisek 15"/>
          <p:cNvSpPr/>
          <p:nvPr/>
        </p:nvSpPr>
        <p:spPr>
          <a:xfrm>
            <a:off x="3880210" y="1628750"/>
            <a:ext cx="2304256" cy="435284"/>
          </a:xfrm>
          <a:prstGeom prst="wedgeEllipseCallout">
            <a:avLst>
              <a:gd name="adj1" fmla="val 18140"/>
              <a:gd name="adj2" fmla="val 425535"/>
            </a:avLst>
          </a:prstGeom>
          <a:solidFill>
            <a:schemeClr val="bg2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AMSTERDAM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184466" y="3928537"/>
            <a:ext cx="273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VELKÁ BRITÁNIE</a:t>
            </a:r>
            <a:endParaRPr lang="cs-CZ" sz="2800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84466" y="4376634"/>
            <a:ext cx="1526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FRANCIE</a:t>
            </a:r>
            <a:endParaRPr lang="cs-CZ" sz="28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184466" y="4824731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NIZOZEMÍ</a:t>
            </a:r>
            <a:endParaRPr lang="cs-CZ" sz="28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6184466" y="5272828"/>
            <a:ext cx="12747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BELGIE</a:t>
            </a:r>
            <a:endParaRPr lang="cs-CZ" sz="28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184466" y="5720925"/>
            <a:ext cx="2605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LUCEMBURSKO</a:t>
            </a:r>
            <a:endParaRPr lang="cs-CZ" sz="28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84466" y="6169022"/>
            <a:ext cx="1148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IRSKO</a:t>
            </a:r>
            <a:endParaRPr lang="cs-CZ" sz="2800" b="1" dirty="0"/>
          </a:p>
        </p:txBody>
      </p:sp>
      <p:sp>
        <p:nvSpPr>
          <p:cNvPr id="11" name="Oválný popisek 10"/>
          <p:cNvSpPr/>
          <p:nvPr/>
        </p:nvSpPr>
        <p:spPr>
          <a:xfrm>
            <a:off x="755576" y="1863178"/>
            <a:ext cx="1490464" cy="413694"/>
          </a:xfrm>
          <a:prstGeom prst="wedgeEllipseCallout">
            <a:avLst>
              <a:gd name="adj1" fmla="val 93764"/>
              <a:gd name="adj2" fmla="val 200124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DUBLIN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75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17" grpId="0"/>
      <p:bldP spid="18" grpId="0"/>
      <p:bldP spid="19" grpId="0"/>
      <p:bldP spid="20" grpId="0"/>
      <p:bldP spid="21" grpId="0"/>
      <p:bldP spid="4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3"/>
          <p:cNvSpPr>
            <a:spLocks noGrp="1"/>
          </p:cNvSpPr>
          <p:nvPr>
            <p:ph type="title"/>
          </p:nvPr>
        </p:nvSpPr>
        <p:spPr>
          <a:xfrm>
            <a:off x="173569" y="14018"/>
            <a:ext cx="8229600" cy="1252728"/>
          </a:xfrm>
        </p:spPr>
        <p:txBody>
          <a:bodyPr/>
          <a:lstStyle/>
          <a:p>
            <a:r>
              <a:rPr lang="cs-CZ" altLang="cs-CZ" b="1" dirty="0" smtClean="0"/>
              <a:t>VELKÁ BRITÁNIE</a:t>
            </a:r>
          </a:p>
        </p:txBody>
      </p:sp>
      <p:pic>
        <p:nvPicPr>
          <p:cNvPr id="5133" name="Obrázek 17" descr="a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00250"/>
            <a:ext cx="2043113" cy="2311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ipsa 18"/>
          <p:cNvSpPr/>
          <p:nvPr/>
        </p:nvSpPr>
        <p:spPr>
          <a:xfrm>
            <a:off x="8429625" y="3929063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rot="16200000" flipH="1">
            <a:off x="7429500" y="2786063"/>
            <a:ext cx="1857375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37" name="TextovéPole 27"/>
          <p:cNvSpPr txBox="1">
            <a:spLocks noChangeArrowheads="1"/>
          </p:cNvSpPr>
          <p:nvPr/>
        </p:nvSpPr>
        <p:spPr bwMode="auto">
          <a:xfrm>
            <a:off x="6715125" y="4500563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/>
              <a:t>Velká Británie je ostrovní stát. </a:t>
            </a:r>
          </a:p>
        </p:txBody>
      </p:sp>
      <p:sp>
        <p:nvSpPr>
          <p:cNvPr id="5138" name="TextovéPole 28"/>
          <p:cNvSpPr txBox="1">
            <a:spLocks noChangeArrowheads="1"/>
          </p:cNvSpPr>
          <p:nvPr/>
        </p:nvSpPr>
        <p:spPr bwMode="auto">
          <a:xfrm>
            <a:off x="559520" y="1675606"/>
            <a:ext cx="3024336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Oficiální název: </a:t>
            </a:r>
          </a:p>
          <a:p>
            <a:pPr eaLnBrk="1" hangingPunct="1"/>
            <a:r>
              <a:rPr lang="cs-CZ" altLang="cs-CZ" b="1" dirty="0"/>
              <a:t>Spojené království Velké Británie a Severního Irska</a:t>
            </a:r>
            <a:endParaRPr lang="cs-CZ" altLang="cs-CZ" dirty="0"/>
          </a:p>
        </p:txBody>
      </p:sp>
      <p:sp>
        <p:nvSpPr>
          <p:cNvPr id="5139" name="TextovéPole 29"/>
          <p:cNvSpPr txBox="1">
            <a:spLocks noChangeArrowheads="1"/>
          </p:cNvSpPr>
          <p:nvPr/>
        </p:nvSpPr>
        <p:spPr bwMode="auto">
          <a:xfrm>
            <a:off x="142875" y="5786438"/>
            <a:ext cx="70008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/>
              <a:t>Kanál La Manche </a:t>
            </a:r>
            <a:r>
              <a:rPr lang="cs-CZ" altLang="cs-CZ" dirty="0"/>
              <a:t>spojuje Velkou Británii s kontinentální Evropou. Je nejvytíženější lodní dopravní cestou na světě, měří </a:t>
            </a:r>
            <a:r>
              <a:rPr lang="cs-CZ" altLang="cs-CZ" b="1" dirty="0"/>
              <a:t>350 km</a:t>
            </a:r>
            <a:r>
              <a:rPr lang="cs-CZ" altLang="cs-CZ" dirty="0"/>
              <a:t>. Je i častou výzvou pro zdatné plavce, mnoho z nich už ho přeplavalo.</a:t>
            </a:r>
          </a:p>
        </p:txBody>
      </p:sp>
      <p:pic>
        <p:nvPicPr>
          <p:cNvPr id="5140" name="Obrázek 30" descr="800px-EnglishChann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7" y="5495926"/>
            <a:ext cx="2032000" cy="121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Přímá spojovací šipka 40"/>
          <p:cNvCxnSpPr/>
          <p:nvPr/>
        </p:nvCxnSpPr>
        <p:spPr>
          <a:xfrm flipV="1">
            <a:off x="7000875" y="6215063"/>
            <a:ext cx="1214438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42" name="TextovéPole 41"/>
          <p:cNvSpPr txBox="1">
            <a:spLocks noChangeArrowheads="1"/>
          </p:cNvSpPr>
          <p:nvPr/>
        </p:nvSpPr>
        <p:spPr bwMode="auto">
          <a:xfrm>
            <a:off x="0" y="2571750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u="sng">
                <a:solidFill>
                  <a:schemeClr val="bg1"/>
                </a:solidFill>
              </a:rPr>
              <a:t>Skládá se ze 4 zemí: </a:t>
            </a:r>
          </a:p>
        </p:txBody>
      </p:sp>
      <p:pic>
        <p:nvPicPr>
          <p:cNvPr id="5144" name="Obrázek 43" descr="433px-Elizabeth_II_greets_NASA_GSFC_employees,_May_8,_2007_edi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45" y="3139955"/>
            <a:ext cx="1785937" cy="2470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5" name="TextovéPole 44"/>
          <p:cNvSpPr txBox="1">
            <a:spLocks noChangeArrowheads="1"/>
          </p:cNvSpPr>
          <p:nvPr/>
        </p:nvSpPr>
        <p:spPr bwMode="auto">
          <a:xfrm>
            <a:off x="285750" y="4429125"/>
            <a:ext cx="157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Vládne zde </a:t>
            </a:r>
            <a:r>
              <a:rPr lang="cs-CZ" altLang="cs-CZ" b="1"/>
              <a:t>královna Alžběta II.</a:t>
            </a:r>
          </a:p>
        </p:txBody>
      </p:sp>
      <p:cxnSp>
        <p:nvCxnSpPr>
          <p:cNvPr id="47" name="Přímá spojovací šipka 46"/>
          <p:cNvCxnSpPr/>
          <p:nvPr/>
        </p:nvCxnSpPr>
        <p:spPr>
          <a:xfrm flipV="1">
            <a:off x="1500188" y="4643438"/>
            <a:ext cx="785812" cy="4286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47" name="Obrázek 47" descr="442px_-_London_Lead_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428875"/>
            <a:ext cx="2346325" cy="3186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Přímá spojovací šipka 49"/>
          <p:cNvCxnSpPr/>
          <p:nvPr/>
        </p:nvCxnSpPr>
        <p:spPr>
          <a:xfrm flipH="1">
            <a:off x="6572251" y="2137568"/>
            <a:ext cx="880069" cy="934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49" name="TextovéPole 53"/>
          <p:cNvSpPr txBox="1">
            <a:spLocks noChangeArrowheads="1"/>
          </p:cNvSpPr>
          <p:nvPr/>
        </p:nvSpPr>
        <p:spPr bwMode="auto">
          <a:xfrm>
            <a:off x="2071688" y="942994"/>
            <a:ext cx="44894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 smtClean="0">
                <a:solidFill>
                  <a:srgbClr val="FF0000"/>
                </a:solidFill>
              </a:rPr>
              <a:t>není </a:t>
            </a:r>
            <a:r>
              <a:rPr lang="cs-CZ" altLang="cs-CZ" sz="2000" b="1" dirty="0">
                <a:solidFill>
                  <a:srgbClr val="FF0000"/>
                </a:solidFill>
              </a:rPr>
              <a:t>členem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EU a její měna je Libra</a:t>
            </a:r>
            <a:endParaRPr lang="cs-CZ" altLang="cs-CZ" b="1" dirty="0">
              <a:solidFill>
                <a:srgbClr val="FFFF00"/>
              </a:solidFill>
            </a:endParaRPr>
          </a:p>
        </p:txBody>
      </p:sp>
      <p:sp>
        <p:nvSpPr>
          <p:cNvPr id="5150" name="TextovéPole 54"/>
          <p:cNvSpPr txBox="1">
            <a:spLocks noChangeArrowheads="1"/>
          </p:cNvSpPr>
          <p:nvPr/>
        </p:nvSpPr>
        <p:spPr bwMode="auto">
          <a:xfrm>
            <a:off x="7143750" y="5500688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chemeClr val="bg1"/>
                </a:solidFill>
              </a:rPr>
              <a:t>Velká Británie</a:t>
            </a:r>
          </a:p>
        </p:txBody>
      </p:sp>
      <p:sp>
        <p:nvSpPr>
          <p:cNvPr id="5151" name="TextovéPole 55"/>
          <p:cNvSpPr txBox="1">
            <a:spLocks noChangeArrowheads="1"/>
          </p:cNvSpPr>
          <p:nvPr/>
        </p:nvSpPr>
        <p:spPr bwMode="auto">
          <a:xfrm>
            <a:off x="8072437" y="6357938"/>
            <a:ext cx="1071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Evropa</a:t>
            </a:r>
          </a:p>
        </p:txBody>
      </p:sp>
      <p:pic>
        <p:nvPicPr>
          <p:cNvPr id="5152" name="Obrázek 56" descr="800px-Flag_of_Europe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8573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3" name="Obrázek 16" descr="800px-Flag_of_the_United_Kingdom.svg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775" y="304171"/>
            <a:ext cx="228600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TextovéPole 42"/>
          <p:cNvSpPr txBox="1">
            <a:spLocks noChangeArrowheads="1"/>
          </p:cNvSpPr>
          <p:nvPr/>
        </p:nvSpPr>
        <p:spPr bwMode="auto">
          <a:xfrm>
            <a:off x="163412" y="2756694"/>
            <a:ext cx="1979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/>
              <a:t>ANGLIE</a:t>
            </a:r>
          </a:p>
          <a:p>
            <a:pPr eaLnBrk="1" hangingPunct="1"/>
            <a:r>
              <a:rPr lang="cs-CZ" altLang="cs-CZ" b="1" dirty="0"/>
              <a:t>SKOTSKO</a:t>
            </a:r>
          </a:p>
          <a:p>
            <a:pPr eaLnBrk="1" hangingPunct="1"/>
            <a:r>
              <a:rPr lang="cs-CZ" altLang="cs-CZ" b="1" dirty="0"/>
              <a:t>WALES</a:t>
            </a:r>
          </a:p>
          <a:p>
            <a:pPr eaLnBrk="1" hangingPunct="1"/>
            <a:r>
              <a:rPr lang="cs-CZ" altLang="cs-CZ" b="1" dirty="0"/>
              <a:t>SEVERNÍ IRSKO</a:t>
            </a:r>
          </a:p>
        </p:txBody>
      </p:sp>
      <p:sp>
        <p:nvSpPr>
          <p:cNvPr id="2" name="Ovál 1"/>
          <p:cNvSpPr/>
          <p:nvPr/>
        </p:nvSpPr>
        <p:spPr>
          <a:xfrm>
            <a:off x="6613226" y="1463593"/>
            <a:ext cx="2428875" cy="738981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</a:rPr>
              <a:t>Hlavní město:    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LONDÝN</a:t>
            </a:r>
            <a:endParaRPr lang="cs-CZ" alt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58974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137" grpId="0"/>
      <p:bldP spid="5138" grpId="0"/>
      <p:bldP spid="5139" grpId="0"/>
      <p:bldP spid="5145" grpId="0"/>
      <p:bldP spid="5149" grpId="0"/>
      <p:bldP spid="5151" grpId="0"/>
      <p:bldP spid="514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9" descr="F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852936"/>
            <a:ext cx="1857375" cy="1755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Nadpis 3"/>
          <p:cNvSpPr>
            <a:spLocks noGrp="1"/>
          </p:cNvSpPr>
          <p:nvPr>
            <p:ph type="title"/>
          </p:nvPr>
        </p:nvSpPr>
        <p:spPr>
          <a:xfrm>
            <a:off x="-228599" y="-38290"/>
            <a:ext cx="8229600" cy="1252728"/>
          </a:xfrm>
        </p:spPr>
        <p:txBody>
          <a:bodyPr/>
          <a:lstStyle/>
          <a:p>
            <a:r>
              <a:rPr lang="cs-CZ" altLang="cs-CZ" b="1" dirty="0" smtClean="0"/>
              <a:t>FRANCIE</a:t>
            </a:r>
          </a:p>
        </p:txBody>
      </p:sp>
      <p:cxnSp>
        <p:nvCxnSpPr>
          <p:cNvPr id="24" name="Přímá spojovací šipka 23"/>
          <p:cNvCxnSpPr/>
          <p:nvPr/>
        </p:nvCxnSpPr>
        <p:spPr>
          <a:xfrm>
            <a:off x="8001001" y="2328069"/>
            <a:ext cx="142873" cy="9143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60" name="TextovéPole 28"/>
          <p:cNvSpPr txBox="1">
            <a:spLocks noChangeArrowheads="1"/>
          </p:cNvSpPr>
          <p:nvPr/>
        </p:nvSpPr>
        <p:spPr bwMode="auto">
          <a:xfrm>
            <a:off x="680580" y="1681957"/>
            <a:ext cx="278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Oficiální název: </a:t>
            </a:r>
          </a:p>
          <a:p>
            <a:pPr eaLnBrk="1" hangingPunct="1"/>
            <a:r>
              <a:rPr lang="cs-CZ" altLang="cs-CZ" b="1" dirty="0"/>
              <a:t>Francouzská republika</a:t>
            </a:r>
            <a:endParaRPr lang="cs-CZ" altLang="cs-CZ" dirty="0"/>
          </a:p>
        </p:txBody>
      </p:sp>
      <p:sp>
        <p:nvSpPr>
          <p:cNvPr id="6161" name="TextovéPole 53"/>
          <p:cNvSpPr txBox="1">
            <a:spLocks noChangeArrowheads="1"/>
          </p:cNvSpPr>
          <p:nvPr/>
        </p:nvSpPr>
        <p:spPr bwMode="auto">
          <a:xfrm>
            <a:off x="2832436" y="996732"/>
            <a:ext cx="24596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000" b="1" dirty="0" smtClean="0">
                <a:solidFill>
                  <a:srgbClr val="FF0000"/>
                </a:solidFill>
              </a:rPr>
              <a:t>je </a:t>
            </a:r>
            <a:r>
              <a:rPr lang="cs-CZ" altLang="cs-CZ" sz="2000" b="1" dirty="0">
                <a:solidFill>
                  <a:srgbClr val="FF0000"/>
                </a:solidFill>
              </a:rPr>
              <a:t>členem EU </a:t>
            </a:r>
            <a:endParaRPr lang="cs-CZ" altLang="cs-CZ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cs-CZ" altLang="cs-CZ" sz="2000" b="1" dirty="0" smtClean="0">
                <a:solidFill>
                  <a:srgbClr val="FF0000"/>
                </a:solidFill>
              </a:rPr>
              <a:t>měna -  </a:t>
            </a:r>
            <a:r>
              <a:rPr lang="cs-CZ" altLang="cs-CZ" sz="2000" b="1" dirty="0">
                <a:solidFill>
                  <a:srgbClr val="FF0000"/>
                </a:solidFill>
              </a:rPr>
              <a:t>EURO</a:t>
            </a:r>
            <a:r>
              <a:rPr lang="cs-CZ" altLang="cs-CZ" b="1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6162" name="Obrázek 56" descr="800px-Flag_of_Europe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857375" cy="123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Obrázek 45" descr="800px-Flag_of_France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6984"/>
            <a:ext cx="1987550" cy="132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ipsa 18"/>
          <p:cNvSpPr/>
          <p:nvPr/>
        </p:nvSpPr>
        <p:spPr>
          <a:xfrm>
            <a:off x="8072437" y="3242379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6165" name="Obrázek 50" descr="582px-Paris_-_Eiffelturm_und_Marsfeld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44" y="2571750"/>
            <a:ext cx="3465970" cy="28734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Obrázek 52" descr="800px-TGV-Duplex_Pari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33638"/>
            <a:ext cx="2752725" cy="1836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8" name="TextovéPole 57"/>
          <p:cNvSpPr txBox="1">
            <a:spLocks noChangeArrowheads="1"/>
          </p:cNvSpPr>
          <p:nvPr/>
        </p:nvSpPr>
        <p:spPr bwMode="auto">
          <a:xfrm>
            <a:off x="214312" y="4270375"/>
            <a:ext cx="264318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Technologickou vyspělost francouzského průmyslu ztělesňují </a:t>
            </a:r>
            <a:r>
              <a:rPr lang="cs-CZ" altLang="cs-CZ" b="1" dirty="0"/>
              <a:t>vysokorychlostní vlaky TGV </a:t>
            </a:r>
            <a:r>
              <a:rPr lang="cs-CZ" altLang="cs-CZ" dirty="0"/>
              <a:t>a </a:t>
            </a:r>
            <a:r>
              <a:rPr lang="cs-CZ" altLang="cs-CZ" b="1" dirty="0"/>
              <a:t>letadla Airbus</a:t>
            </a:r>
            <a:r>
              <a:rPr lang="cs-CZ" altLang="cs-CZ" dirty="0"/>
              <a:t>.</a:t>
            </a:r>
          </a:p>
        </p:txBody>
      </p:sp>
      <p:pic>
        <p:nvPicPr>
          <p:cNvPr id="6169" name="Obrázek 58" descr="Airfrance.a320.arp.750pix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5572125"/>
            <a:ext cx="1598612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Přímá spojovací šipka 49"/>
          <p:cNvCxnSpPr/>
          <p:nvPr/>
        </p:nvCxnSpPr>
        <p:spPr>
          <a:xfrm flipH="1">
            <a:off x="6572251" y="2328069"/>
            <a:ext cx="922337" cy="779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171" name="TextovéPole 59"/>
          <p:cNvSpPr txBox="1">
            <a:spLocks noChangeArrowheads="1"/>
          </p:cNvSpPr>
          <p:nvPr/>
        </p:nvSpPr>
        <p:spPr bwMode="auto">
          <a:xfrm>
            <a:off x="4500563" y="5445224"/>
            <a:ext cx="442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/>
              <a:t>FRANCIE</a:t>
            </a:r>
            <a:r>
              <a:rPr lang="cs-CZ" altLang="cs-CZ" dirty="0"/>
              <a:t> sousedí na </a:t>
            </a:r>
            <a:r>
              <a:rPr lang="cs-CZ" altLang="cs-CZ" b="1" dirty="0"/>
              <a:t>západě</a:t>
            </a:r>
            <a:r>
              <a:rPr lang="cs-CZ" altLang="cs-CZ" dirty="0"/>
              <a:t> se </a:t>
            </a:r>
            <a:r>
              <a:rPr lang="cs-CZ" altLang="cs-CZ" b="1" dirty="0"/>
              <a:t>Španělskem</a:t>
            </a:r>
            <a:r>
              <a:rPr lang="cs-CZ" altLang="cs-CZ" dirty="0"/>
              <a:t> a na </a:t>
            </a:r>
            <a:r>
              <a:rPr lang="cs-CZ" altLang="cs-CZ" b="1" dirty="0"/>
              <a:t>východě</a:t>
            </a:r>
            <a:r>
              <a:rPr lang="cs-CZ" altLang="cs-CZ" dirty="0"/>
              <a:t> s </a:t>
            </a:r>
            <a:r>
              <a:rPr lang="cs-CZ" altLang="cs-CZ" b="1" dirty="0"/>
              <a:t>Belgií, Lucemburskem, Německem, Švýcarskem a Itálií.</a:t>
            </a:r>
          </a:p>
        </p:txBody>
      </p:sp>
      <p:cxnSp>
        <p:nvCxnSpPr>
          <p:cNvPr id="62" name="Přímá spojovací šipka 61"/>
          <p:cNvCxnSpPr/>
          <p:nvPr/>
        </p:nvCxnSpPr>
        <p:spPr>
          <a:xfrm flipH="1" flipV="1">
            <a:off x="1590675" y="3356992"/>
            <a:ext cx="838200" cy="21436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>
            <a:off x="2500313" y="5786438"/>
            <a:ext cx="428625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6228184" y="1685925"/>
            <a:ext cx="2520279" cy="7349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</a:rPr>
              <a:t>Hlavní město: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PAŘÍŽ</a:t>
            </a:r>
            <a:endParaRPr lang="cs-CZ" alt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4982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0" grpId="0"/>
      <p:bldP spid="6161" grpId="0"/>
      <p:bldP spid="19" grpId="0" animBg="1"/>
      <p:bldP spid="6168" grpId="0"/>
      <p:bldP spid="6171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1" descr="428px-Sights_in_Amsterdam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000250"/>
            <a:ext cx="2821806" cy="3866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Obrázek 29" descr="N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578" y="2571750"/>
            <a:ext cx="1785938" cy="1785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Nadpis 3"/>
          <p:cNvSpPr>
            <a:spLocks noGrp="1"/>
          </p:cNvSpPr>
          <p:nvPr>
            <p:ph type="title"/>
          </p:nvPr>
        </p:nvSpPr>
        <p:spPr>
          <a:xfrm>
            <a:off x="123825" y="0"/>
            <a:ext cx="8229600" cy="1252728"/>
          </a:xfrm>
        </p:spPr>
        <p:txBody>
          <a:bodyPr/>
          <a:lstStyle/>
          <a:p>
            <a:r>
              <a:rPr lang="cs-CZ" altLang="cs-CZ" b="1" dirty="0" smtClean="0"/>
              <a:t>NIZOZEMSKO</a:t>
            </a:r>
          </a:p>
        </p:txBody>
      </p:sp>
      <p:cxnSp>
        <p:nvCxnSpPr>
          <p:cNvPr id="24" name="Přímá spojovací šipka 23"/>
          <p:cNvCxnSpPr/>
          <p:nvPr/>
        </p:nvCxnSpPr>
        <p:spPr>
          <a:xfrm flipH="1">
            <a:off x="7871597" y="2234491"/>
            <a:ext cx="81950" cy="9119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85" name="TextovéPole 28"/>
          <p:cNvSpPr txBox="1">
            <a:spLocks noChangeArrowheads="1"/>
          </p:cNvSpPr>
          <p:nvPr/>
        </p:nvSpPr>
        <p:spPr bwMode="auto">
          <a:xfrm>
            <a:off x="539552" y="1750608"/>
            <a:ext cx="278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Další neoficiální názvy: </a:t>
            </a:r>
          </a:p>
          <a:p>
            <a:pPr eaLnBrk="1" hangingPunct="1"/>
            <a:r>
              <a:rPr lang="cs-CZ" altLang="cs-CZ" b="1" dirty="0"/>
              <a:t>Nizozemí, Holandsko</a:t>
            </a:r>
            <a:endParaRPr lang="cs-CZ" altLang="cs-CZ" dirty="0"/>
          </a:p>
        </p:txBody>
      </p:sp>
      <p:sp>
        <p:nvSpPr>
          <p:cNvPr id="7186" name="TextovéPole 53"/>
          <p:cNvSpPr txBox="1">
            <a:spLocks noChangeArrowheads="1"/>
          </p:cNvSpPr>
          <p:nvPr/>
        </p:nvSpPr>
        <p:spPr bwMode="auto">
          <a:xfrm>
            <a:off x="2699792" y="1042722"/>
            <a:ext cx="20292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 dirty="0" smtClean="0">
                <a:solidFill>
                  <a:srgbClr val="FF0000"/>
                </a:solidFill>
              </a:rPr>
              <a:t>je </a:t>
            </a:r>
            <a:r>
              <a:rPr lang="cs-CZ" altLang="cs-CZ" sz="2000" b="1" dirty="0">
                <a:solidFill>
                  <a:srgbClr val="FF0000"/>
                </a:solidFill>
              </a:rPr>
              <a:t>členem EU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/>
            <a:r>
              <a:rPr lang="cs-CZ" altLang="cs-CZ" sz="2000" b="1" dirty="0" smtClean="0">
                <a:solidFill>
                  <a:srgbClr val="FF0000"/>
                </a:solidFill>
              </a:rPr>
              <a:t>měna -  EURO</a:t>
            </a:r>
            <a:endParaRPr lang="cs-CZ" altLang="cs-CZ" sz="2000" b="1" dirty="0">
              <a:solidFill>
                <a:srgbClr val="FF0000"/>
              </a:solidFill>
            </a:endParaRPr>
          </a:p>
        </p:txBody>
      </p:sp>
      <p:pic>
        <p:nvPicPr>
          <p:cNvPr id="7187" name="Obrázek 56" descr="800px-Flag_of_Europe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61938"/>
            <a:ext cx="1693962" cy="1129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ipsa 18"/>
          <p:cNvSpPr/>
          <p:nvPr/>
        </p:nvSpPr>
        <p:spPr>
          <a:xfrm>
            <a:off x="7800160" y="3212976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0" name="Přímá spojovací šipka 49"/>
          <p:cNvCxnSpPr/>
          <p:nvPr/>
        </p:nvCxnSpPr>
        <p:spPr>
          <a:xfrm flipH="1">
            <a:off x="6572251" y="2234489"/>
            <a:ext cx="880069" cy="837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90" name="TextovéPole 59"/>
          <p:cNvSpPr txBox="1">
            <a:spLocks noChangeArrowheads="1"/>
          </p:cNvSpPr>
          <p:nvPr/>
        </p:nvSpPr>
        <p:spPr bwMode="auto">
          <a:xfrm>
            <a:off x="4500563" y="5929313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/>
              <a:t>NIZOZEMSKO </a:t>
            </a:r>
            <a:r>
              <a:rPr lang="cs-CZ" altLang="cs-CZ" dirty="0"/>
              <a:t>sousedí s </a:t>
            </a:r>
            <a:r>
              <a:rPr lang="cs-CZ" altLang="cs-CZ" b="1" dirty="0"/>
              <a:t>Belgií</a:t>
            </a:r>
            <a:r>
              <a:rPr lang="cs-CZ" altLang="cs-CZ" dirty="0"/>
              <a:t> a s </a:t>
            </a:r>
            <a:r>
              <a:rPr lang="cs-CZ" altLang="cs-CZ" b="1" dirty="0"/>
              <a:t>Německem.</a:t>
            </a:r>
          </a:p>
        </p:txBody>
      </p:sp>
      <p:pic>
        <p:nvPicPr>
          <p:cNvPr id="7191" name="Obrázek 30" descr="800px-Flag_of_the_Netherlands.sv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483" y="270210"/>
            <a:ext cx="1691033" cy="1126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TextovéPole 42"/>
          <p:cNvSpPr txBox="1">
            <a:spLocks noChangeArrowheads="1"/>
          </p:cNvSpPr>
          <p:nvPr/>
        </p:nvSpPr>
        <p:spPr bwMode="auto">
          <a:xfrm>
            <a:off x="285750" y="2500313"/>
            <a:ext cx="357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Nizozemsko má velmi rozvinuté </a:t>
            </a:r>
            <a:r>
              <a:rPr lang="cs-CZ" altLang="cs-CZ" b="1" dirty="0" smtClean="0"/>
              <a:t>zemědělství</a:t>
            </a:r>
            <a:r>
              <a:rPr lang="cs-CZ" altLang="cs-CZ" dirty="0"/>
              <a:t>. </a:t>
            </a:r>
          </a:p>
        </p:txBody>
      </p:sp>
      <p:sp>
        <p:nvSpPr>
          <p:cNvPr id="7193" name="TextovéPole 44"/>
          <p:cNvSpPr txBox="1">
            <a:spLocks noChangeArrowheads="1"/>
          </p:cNvSpPr>
          <p:nvPr/>
        </p:nvSpPr>
        <p:spPr bwMode="auto">
          <a:xfrm>
            <a:off x="285750" y="6000750"/>
            <a:ext cx="3857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Tradiční nizozemské produkty jsou: </a:t>
            </a:r>
            <a:r>
              <a:rPr lang="cs-CZ" altLang="cs-CZ" b="1" dirty="0"/>
              <a:t>tulipány, dřeváky a sýry</a:t>
            </a:r>
            <a:r>
              <a:rPr lang="cs-CZ" altLang="cs-CZ" dirty="0"/>
              <a:t>. </a:t>
            </a:r>
          </a:p>
        </p:txBody>
      </p:sp>
      <p:pic>
        <p:nvPicPr>
          <p:cNvPr id="7194" name="Obrázek 46" descr="450px-Bild_003_tulpe_wp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500438"/>
            <a:ext cx="1771650" cy="2357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Obrázek 47" descr="800px-Clog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86175"/>
            <a:ext cx="1149915" cy="2371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ál 1"/>
          <p:cNvSpPr/>
          <p:nvPr/>
        </p:nvSpPr>
        <p:spPr>
          <a:xfrm>
            <a:off x="6300192" y="1484784"/>
            <a:ext cx="2722935" cy="749705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</a:rPr>
              <a:t>Hlavní město: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AMSTERDAM</a:t>
            </a:r>
            <a:endParaRPr lang="cs-CZ" alt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3391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/>
      <p:bldP spid="7186" grpId="0"/>
      <p:bldP spid="19" grpId="0" animBg="1"/>
      <p:bldP spid="7190" grpId="0"/>
      <p:bldP spid="719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43" descr="Grand-Pl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360208"/>
            <a:ext cx="4791075" cy="2857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39" descr="N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903" y="2130347"/>
            <a:ext cx="1485900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Nadpis 3"/>
          <p:cNvSpPr>
            <a:spLocks noGrp="1"/>
          </p:cNvSpPr>
          <p:nvPr>
            <p:ph type="title"/>
          </p:nvPr>
        </p:nvSpPr>
        <p:spPr>
          <a:xfrm>
            <a:off x="-213234" y="118613"/>
            <a:ext cx="8229600" cy="1252728"/>
          </a:xfrm>
        </p:spPr>
        <p:txBody>
          <a:bodyPr/>
          <a:lstStyle/>
          <a:p>
            <a:r>
              <a:rPr lang="cs-CZ" altLang="cs-CZ" b="1" dirty="0" smtClean="0"/>
              <a:t>BELGIE</a:t>
            </a:r>
          </a:p>
        </p:txBody>
      </p:sp>
      <p:cxnSp>
        <p:nvCxnSpPr>
          <p:cNvPr id="24" name="Přímá spojovací šipka 23"/>
          <p:cNvCxnSpPr/>
          <p:nvPr/>
        </p:nvCxnSpPr>
        <p:spPr>
          <a:xfrm rot="5400000">
            <a:off x="7679532" y="2321718"/>
            <a:ext cx="85725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09" name="TextovéPole 28"/>
          <p:cNvSpPr txBox="1">
            <a:spLocks noChangeArrowheads="1"/>
          </p:cNvSpPr>
          <p:nvPr/>
        </p:nvSpPr>
        <p:spPr bwMode="auto">
          <a:xfrm>
            <a:off x="969070" y="1677194"/>
            <a:ext cx="2786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Oficiální název:</a:t>
            </a:r>
          </a:p>
          <a:p>
            <a:pPr eaLnBrk="1" hangingPunct="1"/>
            <a:r>
              <a:rPr lang="cs-CZ" altLang="cs-CZ" b="1" dirty="0"/>
              <a:t>Belgické království</a:t>
            </a:r>
          </a:p>
        </p:txBody>
      </p:sp>
      <p:sp>
        <p:nvSpPr>
          <p:cNvPr id="8210" name="TextovéPole 53"/>
          <p:cNvSpPr txBox="1">
            <a:spLocks noChangeArrowheads="1"/>
          </p:cNvSpPr>
          <p:nvPr/>
        </p:nvSpPr>
        <p:spPr bwMode="auto">
          <a:xfrm>
            <a:off x="2771800" y="1129397"/>
            <a:ext cx="20008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b="1" dirty="0" smtClean="0">
                <a:solidFill>
                  <a:srgbClr val="FF0000"/>
                </a:solidFill>
              </a:rPr>
              <a:t>je členem </a:t>
            </a:r>
            <a:r>
              <a:rPr lang="cs-CZ" altLang="cs-CZ" b="1" dirty="0">
                <a:solidFill>
                  <a:srgbClr val="FF0000"/>
                </a:solidFill>
              </a:rPr>
              <a:t>EU </a:t>
            </a:r>
            <a:endParaRPr lang="cs-CZ" altLang="cs-CZ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cs-CZ" altLang="cs-CZ" b="1" dirty="0" smtClean="0">
                <a:solidFill>
                  <a:srgbClr val="FF0000"/>
                </a:solidFill>
              </a:rPr>
              <a:t>měna - EURO</a:t>
            </a:r>
            <a:endParaRPr lang="cs-CZ" altLang="cs-CZ" b="1" dirty="0">
              <a:solidFill>
                <a:srgbClr val="FFFF00"/>
              </a:solidFill>
            </a:endParaRPr>
          </a:p>
        </p:txBody>
      </p:sp>
      <p:pic>
        <p:nvPicPr>
          <p:cNvPr id="8211" name="Obrázek 56" descr="800px-Flag_of_Europe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87123"/>
            <a:ext cx="1748160" cy="1165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ipsa 18"/>
          <p:cNvSpPr/>
          <p:nvPr/>
        </p:nvSpPr>
        <p:spPr>
          <a:xfrm>
            <a:off x="7929563" y="2928938"/>
            <a:ext cx="142875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0" name="Přímá spojovací šipka 49"/>
          <p:cNvCxnSpPr/>
          <p:nvPr/>
        </p:nvCxnSpPr>
        <p:spPr>
          <a:xfrm flipH="1">
            <a:off x="6715126" y="2000250"/>
            <a:ext cx="377154" cy="323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14" name="TextovéPole 59"/>
          <p:cNvSpPr txBox="1">
            <a:spLocks noChangeArrowheads="1"/>
          </p:cNvSpPr>
          <p:nvPr/>
        </p:nvSpPr>
        <p:spPr bwMode="auto">
          <a:xfrm>
            <a:off x="5640829" y="5419636"/>
            <a:ext cx="3214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/>
              <a:t>BELGIE sousedí s Francií, Lucemburskem, Německem a Nizozemskem.</a:t>
            </a:r>
          </a:p>
        </p:txBody>
      </p:sp>
      <p:sp>
        <p:nvSpPr>
          <p:cNvPr id="8215" name="TextovéPole 42"/>
          <p:cNvSpPr txBox="1">
            <a:spLocks noChangeArrowheads="1"/>
          </p:cNvSpPr>
          <p:nvPr/>
        </p:nvSpPr>
        <p:spPr bwMode="auto">
          <a:xfrm>
            <a:off x="142875" y="2483464"/>
            <a:ext cx="284494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Území Belgie se skládá 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ze </a:t>
            </a:r>
            <a:r>
              <a:rPr lang="cs-CZ" altLang="cs-CZ" dirty="0"/>
              <a:t>dvou velkých společenství:</a:t>
            </a:r>
          </a:p>
          <a:p>
            <a:pPr eaLnBrk="1" hangingPunct="1"/>
            <a:r>
              <a:rPr lang="cs-CZ" altLang="cs-CZ" b="1" dirty="0"/>
              <a:t>VLÁMOVÉ</a:t>
            </a:r>
            <a:r>
              <a:rPr lang="cs-CZ" altLang="cs-CZ" dirty="0"/>
              <a:t> a </a:t>
            </a:r>
            <a:r>
              <a:rPr lang="cs-CZ" altLang="cs-CZ" b="1" dirty="0"/>
              <a:t>VALONI</a:t>
            </a:r>
          </a:p>
          <a:p>
            <a:pPr eaLnBrk="1" hangingPunct="1"/>
            <a:endParaRPr lang="cs-CZ" altLang="cs-CZ" dirty="0"/>
          </a:p>
        </p:txBody>
      </p:sp>
      <p:pic>
        <p:nvPicPr>
          <p:cNvPr id="8216" name="Obrázek 27" descr="450px-Flag_of_Belgium_(civil).sv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713" y="303990"/>
            <a:ext cx="1587724" cy="1058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ovéPole 48"/>
          <p:cNvSpPr txBox="1">
            <a:spLocks noChangeArrowheads="1"/>
          </p:cNvSpPr>
          <p:nvPr/>
        </p:nvSpPr>
        <p:spPr bwMode="auto">
          <a:xfrm>
            <a:off x="428625" y="5429250"/>
            <a:ext cx="4500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BRUSEL je označován jako </a:t>
            </a:r>
            <a:r>
              <a:rPr lang="cs-CZ" altLang="cs-CZ" b="1" dirty="0"/>
              <a:t>hlavní město Evropy</a:t>
            </a:r>
            <a:r>
              <a:rPr lang="cs-CZ" altLang="cs-CZ" dirty="0"/>
              <a:t>. Je to sídlo </a:t>
            </a:r>
            <a:r>
              <a:rPr lang="cs-CZ" altLang="cs-CZ" b="1" dirty="0"/>
              <a:t>NATO</a:t>
            </a:r>
            <a:r>
              <a:rPr lang="cs-CZ" altLang="cs-CZ" dirty="0"/>
              <a:t> a některých institucí EU.  </a:t>
            </a:r>
          </a:p>
        </p:txBody>
      </p:sp>
      <p:pic>
        <p:nvPicPr>
          <p:cNvPr id="8218" name="Obrázek 51" descr="800px-Flag_of_NATO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857625"/>
            <a:ext cx="1809750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Přímá spojovací šipka 54"/>
          <p:cNvCxnSpPr/>
          <p:nvPr/>
        </p:nvCxnSpPr>
        <p:spPr>
          <a:xfrm rot="16200000" flipV="1">
            <a:off x="1928813" y="5214937"/>
            <a:ext cx="642938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Ovál 1"/>
          <p:cNvSpPr/>
          <p:nvPr/>
        </p:nvSpPr>
        <p:spPr>
          <a:xfrm>
            <a:off x="6357660" y="1428734"/>
            <a:ext cx="2376264" cy="688866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</a:rPr>
              <a:t>Hlavní město: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BRUSEL</a:t>
            </a:r>
            <a:endParaRPr lang="cs-CZ" alt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7498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9" grpId="0"/>
      <p:bldP spid="8210" grpId="0"/>
      <p:bldP spid="19" grpId="0" animBg="1"/>
      <p:bldP spid="8214" grpId="0"/>
      <p:bldP spid="8215" grpId="0"/>
      <p:bldP spid="8217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29" descr="796px-Luxemburg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9" y="3001963"/>
            <a:ext cx="2847975" cy="2143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ázek 39" descr="NIZ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412" y="2852936"/>
            <a:ext cx="1485900" cy="1485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Nadpis 3"/>
          <p:cNvSpPr>
            <a:spLocks noGrp="1"/>
          </p:cNvSpPr>
          <p:nvPr>
            <p:ph type="title"/>
          </p:nvPr>
        </p:nvSpPr>
        <p:spPr>
          <a:xfrm>
            <a:off x="266700" y="14890"/>
            <a:ext cx="8229600" cy="1252728"/>
          </a:xfrm>
        </p:spPr>
        <p:txBody>
          <a:bodyPr/>
          <a:lstStyle/>
          <a:p>
            <a:r>
              <a:rPr lang="cs-CZ" altLang="cs-CZ" b="1" dirty="0" smtClean="0"/>
              <a:t>LUCEMBURSKO</a:t>
            </a:r>
          </a:p>
        </p:txBody>
      </p:sp>
      <p:cxnSp>
        <p:nvCxnSpPr>
          <p:cNvPr id="24" name="Přímá spojovací šipka 23"/>
          <p:cNvCxnSpPr/>
          <p:nvPr/>
        </p:nvCxnSpPr>
        <p:spPr>
          <a:xfrm>
            <a:off x="7909338" y="2704505"/>
            <a:ext cx="335070" cy="10845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33" name="TextovéPole 28"/>
          <p:cNvSpPr txBox="1">
            <a:spLocks noChangeArrowheads="1"/>
          </p:cNvSpPr>
          <p:nvPr/>
        </p:nvSpPr>
        <p:spPr bwMode="auto">
          <a:xfrm>
            <a:off x="402754" y="1820069"/>
            <a:ext cx="342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Oficiální název:</a:t>
            </a:r>
          </a:p>
          <a:p>
            <a:pPr eaLnBrk="1" hangingPunct="1"/>
            <a:r>
              <a:rPr lang="cs-CZ" altLang="cs-CZ" b="1" dirty="0"/>
              <a:t>Velkovévodství lucemburské</a:t>
            </a:r>
          </a:p>
        </p:txBody>
      </p:sp>
      <p:sp>
        <p:nvSpPr>
          <p:cNvPr id="9234" name="TextovéPole 53"/>
          <p:cNvSpPr txBox="1">
            <a:spLocks noChangeArrowheads="1"/>
          </p:cNvSpPr>
          <p:nvPr/>
        </p:nvSpPr>
        <p:spPr bwMode="auto">
          <a:xfrm>
            <a:off x="2383866" y="1049199"/>
            <a:ext cx="22299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 dirty="0" smtClean="0">
                <a:solidFill>
                  <a:srgbClr val="FF0000"/>
                </a:solidFill>
              </a:rPr>
              <a:t>je </a:t>
            </a:r>
            <a:r>
              <a:rPr lang="cs-CZ" altLang="cs-CZ" sz="2000" b="1" dirty="0">
                <a:solidFill>
                  <a:srgbClr val="FF0000"/>
                </a:solidFill>
              </a:rPr>
              <a:t>členem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EU</a:t>
            </a:r>
          </a:p>
          <a:p>
            <a:pPr algn="ctr" eaLnBrk="1" hangingPunct="1"/>
            <a:r>
              <a:rPr lang="cs-CZ" altLang="cs-CZ" sz="2000" b="1" dirty="0" smtClean="0">
                <a:solidFill>
                  <a:srgbClr val="FF0000"/>
                </a:solidFill>
              </a:rPr>
              <a:t>  měna -  EURO</a:t>
            </a:r>
            <a:endParaRPr lang="cs-CZ" altLang="cs-CZ" sz="2000" b="1" dirty="0">
              <a:solidFill>
                <a:srgbClr val="FF0000"/>
              </a:solidFill>
            </a:endParaRPr>
          </a:p>
        </p:txBody>
      </p:sp>
      <p:pic>
        <p:nvPicPr>
          <p:cNvPr id="9235" name="Obrázek 56" descr="800px-Flag_of_Europe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1857375" cy="1238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lipsa 18"/>
          <p:cNvSpPr/>
          <p:nvPr/>
        </p:nvSpPr>
        <p:spPr>
          <a:xfrm>
            <a:off x="8244408" y="3861048"/>
            <a:ext cx="60994" cy="548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0" name="Přímá spojovací šipka 49"/>
          <p:cNvCxnSpPr/>
          <p:nvPr/>
        </p:nvCxnSpPr>
        <p:spPr>
          <a:xfrm flipH="1">
            <a:off x="6228184" y="2571750"/>
            <a:ext cx="678655" cy="652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239" name="TextovéPole 30"/>
          <p:cNvSpPr txBox="1">
            <a:spLocks noChangeArrowheads="1"/>
          </p:cNvSpPr>
          <p:nvPr/>
        </p:nvSpPr>
        <p:spPr bwMode="auto">
          <a:xfrm>
            <a:off x="214313" y="2571750"/>
            <a:ext cx="3643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Lucembursko má velmi rozvinutou ekonomiku. </a:t>
            </a:r>
            <a:r>
              <a:rPr lang="cs-CZ" altLang="cs-CZ" b="1" dirty="0"/>
              <a:t>Jde o jednu z nejrozvinutějších  ekonomik na světě.</a:t>
            </a:r>
          </a:p>
        </p:txBody>
      </p:sp>
      <p:sp>
        <p:nvSpPr>
          <p:cNvPr id="9240" name="TextovéPole 40"/>
          <p:cNvSpPr txBox="1">
            <a:spLocks noChangeArrowheads="1"/>
          </p:cNvSpPr>
          <p:nvPr/>
        </p:nvSpPr>
        <p:spPr bwMode="auto">
          <a:xfrm>
            <a:off x="402754" y="5467350"/>
            <a:ext cx="4714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dirty="0"/>
              <a:t>Země je zakládajícím členem </a:t>
            </a:r>
            <a:r>
              <a:rPr lang="cs-CZ" altLang="cs-CZ" b="1" dirty="0"/>
              <a:t>Beneluxu, NATO, Evropské unie, OECD</a:t>
            </a:r>
            <a:r>
              <a:rPr lang="cs-CZ" altLang="cs-CZ" dirty="0"/>
              <a:t> a hlavní a největší město Lucemburk je sídlem mnoha jejich institucí.</a:t>
            </a:r>
          </a:p>
        </p:txBody>
      </p:sp>
      <p:pic>
        <p:nvPicPr>
          <p:cNvPr id="9241" name="Obrázek 41" descr="800px-Flag_of_NATO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2" y="3952875"/>
            <a:ext cx="1809750" cy="13573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Obrázek 44" descr="600px-Flag_of_Benelux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85" y="5343166"/>
            <a:ext cx="1500187" cy="100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7" name="Přímá spojovací šipka 46"/>
          <p:cNvCxnSpPr/>
          <p:nvPr/>
        </p:nvCxnSpPr>
        <p:spPr>
          <a:xfrm flipV="1">
            <a:off x="4587961" y="5524501"/>
            <a:ext cx="678248" cy="90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Přímá spojovací šipka 55"/>
          <p:cNvCxnSpPr/>
          <p:nvPr/>
        </p:nvCxnSpPr>
        <p:spPr>
          <a:xfrm flipV="1">
            <a:off x="1071743" y="5310189"/>
            <a:ext cx="54006" cy="5016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45" name="Obrázek 57" descr="800px-Flag_of_Luxembourg.svg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7819"/>
            <a:ext cx="2381250" cy="142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Obrázek 61" descr="270px-OECD_Logo.sv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79" y="4238625"/>
            <a:ext cx="1398588" cy="881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4" name="Přímá spojovací šipka 63"/>
          <p:cNvCxnSpPr/>
          <p:nvPr/>
        </p:nvCxnSpPr>
        <p:spPr>
          <a:xfrm flipV="1">
            <a:off x="3472979" y="5254724"/>
            <a:ext cx="1" cy="557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Ovál 6"/>
          <p:cNvSpPr/>
          <p:nvPr/>
        </p:nvSpPr>
        <p:spPr>
          <a:xfrm>
            <a:off x="6367114" y="1952427"/>
            <a:ext cx="2518867" cy="752078"/>
          </a:xfrm>
          <a:prstGeom prst="ellipse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altLang="cs-CZ" sz="2000" b="1" dirty="0">
                <a:solidFill>
                  <a:schemeClr val="tx1"/>
                </a:solidFill>
              </a:rPr>
              <a:t>Hlavní město: </a:t>
            </a:r>
            <a:r>
              <a:rPr lang="cs-CZ" altLang="cs-CZ" sz="2000" b="1" dirty="0" smtClean="0">
                <a:solidFill>
                  <a:schemeClr val="tx1"/>
                </a:solidFill>
              </a:rPr>
              <a:t>LUCEMBURK</a:t>
            </a:r>
            <a:endParaRPr lang="cs-CZ" altLang="cs-CZ" sz="2000" b="1" dirty="0">
              <a:solidFill>
                <a:schemeClr val="tx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542155" y="5414956"/>
            <a:ext cx="259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b="1" dirty="0"/>
              <a:t>LUCEMBURSKO sousedí </a:t>
            </a:r>
            <a:endParaRPr lang="cs-CZ" altLang="cs-CZ" b="1" dirty="0" smtClean="0"/>
          </a:p>
          <a:p>
            <a:r>
              <a:rPr lang="cs-CZ" altLang="cs-CZ" b="1" dirty="0" smtClean="0"/>
              <a:t>s </a:t>
            </a:r>
            <a:r>
              <a:rPr lang="cs-CZ" altLang="cs-CZ" b="1" dirty="0"/>
              <a:t>Francií, </a:t>
            </a:r>
            <a:endParaRPr lang="cs-CZ" altLang="cs-CZ" b="1" dirty="0" smtClean="0"/>
          </a:p>
          <a:p>
            <a:r>
              <a:rPr lang="cs-CZ" altLang="cs-CZ" b="1" dirty="0" smtClean="0"/>
              <a:t>Belgií </a:t>
            </a:r>
            <a:r>
              <a:rPr lang="cs-CZ" altLang="cs-CZ" b="1" dirty="0"/>
              <a:t>a Německem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8942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  <p:bldP spid="9234" grpId="0"/>
      <p:bldP spid="19" grpId="0" animBg="1"/>
      <p:bldP spid="9239" grpId="0"/>
      <p:bldP spid="9240" grpId="0"/>
      <p:bldP spid="7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5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cs-CZ" altLang="cs-CZ" b="1" smtClean="0"/>
              <a:t>OTÁZKY A PROCVIČOVÁNÍ</a:t>
            </a:r>
          </a:p>
        </p:txBody>
      </p:sp>
      <p:sp>
        <p:nvSpPr>
          <p:cNvPr id="10243" name="TextovéPole 3"/>
          <p:cNvSpPr txBox="1">
            <a:spLocks noChangeArrowheads="1"/>
          </p:cNvSpPr>
          <p:nvPr/>
        </p:nvSpPr>
        <p:spPr bwMode="auto">
          <a:xfrm>
            <a:off x="332036" y="1011883"/>
            <a:ext cx="8143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400" b="1" dirty="0"/>
              <a:t>Pojmenujte státy regionu Západní Evropa podle vlajek.</a:t>
            </a:r>
          </a:p>
        </p:txBody>
      </p:sp>
      <p:pic>
        <p:nvPicPr>
          <p:cNvPr id="10244" name="Obrázek 10" descr="450px-Flag_of_Belgium_(civil)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786188"/>
            <a:ext cx="2571750" cy="171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ek 11" descr="800px-Flag_of_the_United_Kingdom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4572000"/>
            <a:ext cx="3095625" cy="1547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Obrázek 12" descr="800px-Flag_of_France.svg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1857375"/>
            <a:ext cx="2559050" cy="1704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Obrázek 13" descr="800px-Flag_of_the_Netherlands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714875"/>
            <a:ext cx="2428875" cy="1617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Obrázek 14" descr="800px-Flag_of_Luxembourg.svg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71688"/>
            <a:ext cx="2500313" cy="15001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48063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1446</TotalTime>
  <Words>346</Words>
  <Application>Microsoft Office PowerPoint</Application>
  <PresentationFormat>Předvádění na obrazovce (4:3)</PresentationFormat>
  <Paragraphs>81</Paragraphs>
  <Slides>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Candara</vt:lpstr>
      <vt:lpstr>Symbol</vt:lpstr>
      <vt:lpstr>Vlnění</vt:lpstr>
      <vt:lpstr>Prezentace aplikace PowerPoint</vt:lpstr>
      <vt:lpstr>Prezentace aplikace PowerPoint</vt:lpstr>
      <vt:lpstr>VELKÁ BRITÁNIE</vt:lpstr>
      <vt:lpstr>FRANCIE</vt:lpstr>
      <vt:lpstr>NIZOZEMSKO</vt:lpstr>
      <vt:lpstr>BELGIE</vt:lpstr>
      <vt:lpstr>LUCEMBURSKO</vt:lpstr>
      <vt:lpstr>OTÁZKY A PROCVIČOVÁNÍ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škola a Mateřská škola Bílá Třemešná, okres Trutnov</dc:title>
  <dc:creator>Lukáš Bohánský</dc:creator>
  <cp:lastModifiedBy>Jurášek Jiří</cp:lastModifiedBy>
  <cp:revision>131</cp:revision>
  <dcterms:created xsi:type="dcterms:W3CDTF">2013-05-10T12:01:16Z</dcterms:created>
  <dcterms:modified xsi:type="dcterms:W3CDTF">2021-05-18T06:37:10Z</dcterms:modified>
</cp:coreProperties>
</file>