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57" r:id="rId4"/>
    <p:sldId id="263" r:id="rId5"/>
    <p:sldId id="261" r:id="rId6"/>
    <p:sldId id="262" r:id="rId7"/>
    <p:sldId id="267" r:id="rId8"/>
    <p:sldId id="264" r:id="rId9"/>
    <p:sldId id="265" r:id="rId10"/>
    <p:sldId id="266" r:id="rId11"/>
    <p:sldId id="268" r:id="rId12"/>
    <p:sldId id="269" r:id="rId13"/>
    <p:sldId id="270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0A6A-1FB6-4A4C-A37E-180C6FA1F9E8}" type="datetimeFigureOut">
              <a:rPr lang="cs-CZ" smtClean="0"/>
              <a:pPr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D5-31EA-4F68-8F8A-B5D7D7A856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0A6A-1FB6-4A4C-A37E-180C6FA1F9E8}" type="datetimeFigureOut">
              <a:rPr lang="cs-CZ" smtClean="0"/>
              <a:pPr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D5-31EA-4F68-8F8A-B5D7D7A856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0A6A-1FB6-4A4C-A37E-180C6FA1F9E8}" type="datetimeFigureOut">
              <a:rPr lang="cs-CZ" smtClean="0"/>
              <a:pPr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D5-31EA-4F68-8F8A-B5D7D7A856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0A6A-1FB6-4A4C-A37E-180C6FA1F9E8}" type="datetimeFigureOut">
              <a:rPr lang="cs-CZ" smtClean="0"/>
              <a:pPr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D5-31EA-4F68-8F8A-B5D7D7A856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0A6A-1FB6-4A4C-A37E-180C6FA1F9E8}" type="datetimeFigureOut">
              <a:rPr lang="cs-CZ" smtClean="0"/>
              <a:pPr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D5-31EA-4F68-8F8A-B5D7D7A856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0A6A-1FB6-4A4C-A37E-180C6FA1F9E8}" type="datetimeFigureOut">
              <a:rPr lang="cs-CZ" smtClean="0"/>
              <a:pPr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D5-31EA-4F68-8F8A-B5D7D7A856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0A6A-1FB6-4A4C-A37E-180C6FA1F9E8}" type="datetimeFigureOut">
              <a:rPr lang="cs-CZ" smtClean="0"/>
              <a:pPr/>
              <a:t>29.05.2022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D5-31EA-4F68-8F8A-B5D7D7A856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0A6A-1FB6-4A4C-A37E-180C6FA1F9E8}" type="datetimeFigureOut">
              <a:rPr lang="cs-CZ" smtClean="0"/>
              <a:pPr/>
              <a:t>29.05.2022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D5-31EA-4F68-8F8A-B5D7D7A856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0A6A-1FB6-4A4C-A37E-180C6FA1F9E8}" type="datetimeFigureOut">
              <a:rPr lang="cs-CZ" smtClean="0"/>
              <a:pPr/>
              <a:t>29.05.2022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D5-31EA-4F68-8F8A-B5D7D7A856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0A6A-1FB6-4A4C-A37E-180C6FA1F9E8}" type="datetimeFigureOut">
              <a:rPr lang="cs-CZ" smtClean="0"/>
              <a:pPr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D5-31EA-4F68-8F8A-B5D7D7A856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0A6A-1FB6-4A4C-A37E-180C6FA1F9E8}" type="datetimeFigureOut">
              <a:rPr lang="cs-CZ" smtClean="0"/>
              <a:pPr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D5-31EA-4F68-8F8A-B5D7D7A856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CFE0A6A-1FB6-4A4C-A37E-180C6FA1F9E8}" type="datetimeFigureOut">
              <a:rPr lang="cs-CZ" smtClean="0"/>
              <a:pPr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75886D5-31EA-4F68-8F8A-B5D7D7A856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pload.wikimedia.org/wikipedia/commons/3/31/PitandthePendulum-Clarke.jpg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upload.wikimedia.org/wikipedia/commons/c/c7/RueMorgueManuscript.jpg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3/38/Eliza_Poe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2/27/Edgar_Allan_Poe_2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2/25/VirginiaPoe.jp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vUEzE8WZ-E&amp;t=74s" TargetMode="External"/><Relationship Id="rId2" Type="http://schemas.openxmlformats.org/officeDocument/2006/relationships/hyperlink" Target="https://www.youtube.com/watch?v=BefliMlEzZ8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upload.wikimedia.org/wikipedia/commons/8/86/Tenniel-TheRaven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pload.wikimedia.org/wikipedia/commons/9/9a/Raven_Manet_D2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upload.wikimedia.org/wikipedia/commons/6/62/Paul_Gustave_Dore_Raven14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_Kcn1JfRw3go/TAanRRRZEtI/AAAAAAAAAHE/DDGJQhcFoMs/s200/white-mas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8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063"/>
          <a:stretch/>
        </p:blipFill>
        <p:spPr bwMode="auto">
          <a:xfrm>
            <a:off x="899592" y="2931790"/>
            <a:ext cx="1656184" cy="189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419622"/>
            <a:ext cx="7772400" cy="1102519"/>
          </a:xfrm>
        </p:spPr>
        <p:txBody>
          <a:bodyPr/>
          <a:lstStyle/>
          <a:p>
            <a:r>
              <a:rPr lang="cs-CZ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EDGAR ALLAN POE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084168" y="4515966"/>
            <a:ext cx="2808312" cy="3600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cs-CZ" sz="4000" dirty="0">
                <a:solidFill>
                  <a:srgbClr val="FF0000"/>
                </a:solidFill>
              </a:rPr>
            </a:b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F4B6BCA-E76E-89E6-5605-9D516CCDFF24}"/>
              </a:ext>
            </a:extLst>
          </p:cNvPr>
          <p:cNvSpPr txBox="1"/>
          <p:nvPr/>
        </p:nvSpPr>
        <p:spPr>
          <a:xfrm>
            <a:off x="3779912" y="336383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1809 - 1849</a:t>
            </a:r>
          </a:p>
        </p:txBody>
      </p:sp>
    </p:spTree>
    <p:extLst>
      <p:ext uri="{BB962C8B-B14F-4D97-AF65-F5344CB8AC3E}">
        <p14:creationId xmlns:p14="http://schemas.microsoft.com/office/powerpoint/2010/main" val="369664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843558"/>
            <a:ext cx="7416824" cy="38884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1131590"/>
            <a:ext cx="3960440" cy="3384376"/>
          </a:xfrm>
        </p:spPr>
        <p:txBody>
          <a:bodyPr>
            <a:normAutofit lnSpcReduction="10000"/>
          </a:bodyPr>
          <a:lstStyle/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dalším slavným synovým dílem je povídka </a:t>
            </a:r>
            <a:r>
              <a:rPr lang="cs-CZ" sz="2400" b="1" dirty="0">
                <a:solidFill>
                  <a:schemeClr val="bg2"/>
                </a:solidFill>
              </a:rPr>
              <a:t>Jáma a kyvadlo </a:t>
            </a:r>
            <a:r>
              <a:rPr lang="cs-CZ" sz="2400" dirty="0">
                <a:solidFill>
                  <a:schemeClr val="bg2"/>
                </a:solidFill>
              </a:rPr>
              <a:t>(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Pit and 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Pendulum</a:t>
            </a:r>
            <a:r>
              <a:rPr lang="cs-CZ" sz="2400" dirty="0">
                <a:solidFill>
                  <a:schemeClr val="bg2"/>
                </a:solidFill>
              </a:rPr>
              <a:t>)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hororový příběh o člověku, odsouzeném španělskou inkvizicí na smrt a volícím v cele plné krys mezi pádem do propasti a zásahem kyvadla  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5641"/>
            <a:ext cx="7772400" cy="807918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EDGAR ALLAN POE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File:PitandthePendulum-Clark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31590"/>
            <a:ext cx="2176463" cy="285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5480211" y="4057169"/>
            <a:ext cx="2664296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70000"/>
            </a:pPr>
            <a:r>
              <a:rPr lang="cs-CZ" sz="1400" dirty="0">
                <a:solidFill>
                  <a:schemeClr val="bg2"/>
                </a:solidFill>
              </a:rPr>
              <a:t>ilustrace k povídce od </a:t>
            </a:r>
            <a:r>
              <a:rPr lang="cs-CZ" sz="1400" dirty="0" err="1">
                <a:solidFill>
                  <a:schemeClr val="bg2"/>
                </a:solidFill>
              </a:rPr>
              <a:t>Harry</a:t>
            </a:r>
            <a:r>
              <a:rPr lang="cs-CZ" sz="1400" dirty="0">
                <a:solidFill>
                  <a:schemeClr val="bg2"/>
                </a:solidFill>
              </a:rPr>
              <a:t> </a:t>
            </a:r>
            <a:r>
              <a:rPr lang="cs-CZ" sz="1400" dirty="0" err="1">
                <a:solidFill>
                  <a:schemeClr val="bg2"/>
                </a:solidFill>
              </a:rPr>
              <a:t>Clarka</a:t>
            </a:r>
            <a:r>
              <a:rPr lang="cs-CZ" sz="1400" dirty="0">
                <a:solidFill>
                  <a:schemeClr val="bg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25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843558"/>
            <a:ext cx="7416824" cy="38884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68298" y="1078614"/>
            <a:ext cx="6788077" cy="2976158"/>
          </a:xfrm>
          <a:ln>
            <a:solidFill>
              <a:schemeClr val="bg2"/>
            </a:solidFill>
          </a:ln>
        </p:spPr>
        <p:txBody>
          <a:bodyPr>
            <a:noAutofit/>
          </a:bodyPr>
          <a:lstStyle/>
          <a:p>
            <a:pPr algn="l"/>
            <a:r>
              <a:rPr lang="cs-CZ" sz="1000" dirty="0">
                <a:solidFill>
                  <a:schemeClr val="bg1"/>
                </a:solidFill>
              </a:rPr>
              <a:t>A teď jsem spatřil něco, co mne opravdu zmátlo a udivilo. Dráha kyvadla se prodloužila bezmála o yard. A jeho rychlost byla přirozeně také mnohem větší. Ale hlavně mne znepokojil dojem, že znatelně pokleslo. Nyní jsem zpozoroval - netřeba dodávat s jakým děsem -, že jeho spodní konec tvoří srpek třpytné oceli, dlouhý asi stopu od hrotu k hrotu, které trčí vzhůru, a že hrana srpku je zřejmě ostrá jako břitva. A jako břitva byl patrně i bytelný a těžký, neboť od ostří vybíhal vzhůru do pevného, širokého tvaru. Byl připevněn k mohutné mosazné tyči, a jak se houpal, svištěl vzduchem. </a:t>
            </a:r>
          </a:p>
          <a:p>
            <a:pPr algn="l"/>
            <a:r>
              <a:rPr lang="cs-CZ" sz="1000" dirty="0">
                <a:solidFill>
                  <a:schemeClr val="bg1"/>
                </a:solidFill>
              </a:rPr>
              <a:t>Již jsem věděl najisto, jaký konec mi přichystala mučitelská vynalézavost mnichů. Pochopům inkvizice neušlo, že jsem rozpoznal jámu, jejíž hrůzy měl okusit tak </a:t>
            </a:r>
            <a:r>
              <a:rPr lang="cs-CZ" sz="1000" dirty="0" err="1">
                <a:solidFill>
                  <a:schemeClr val="bg1"/>
                </a:solidFill>
              </a:rPr>
              <a:t>zapřísáhlý</a:t>
            </a:r>
            <a:r>
              <a:rPr lang="cs-CZ" sz="1000" dirty="0">
                <a:solidFill>
                  <a:schemeClr val="bg1"/>
                </a:solidFill>
              </a:rPr>
              <a:t> kacíř, jakým jsem byl já - jámu, ten symbol pekla, podle pověstí považovaný za nejzazší vrchol všech jejich trestů. Do této jámy jsem jen čirou náhodou neupadl a dobře jsem věděl, že právě nečekaně, záludně připravená muka dodávají těmto vraždám v kryptách zvrácené pitvornosti. Když jsem tedy do propasti nespadl, nebylo už ďábelským záměrem teď mě tam svrhnout, ale připravit mi záhubu (druhé volby zřejmě nebylo) jinou a mírnější. Mírnější! V svém žalu jsem se pousmál výrazu, jakým jsem označil ten hrůzný pojem. </a:t>
            </a:r>
          </a:p>
          <a:p>
            <a:pPr algn="l"/>
            <a:r>
              <a:rPr lang="cs-CZ" sz="1000" dirty="0">
                <a:solidFill>
                  <a:schemeClr val="bg1"/>
                </a:solidFill>
              </a:rPr>
              <a:t>Proč vykládat o dlouhých, předlouhých hodinách smrtelného, ba víc než smrtelného děsu, kdy jsem odpočítával svištící kmity oceli! Kyvadlo klesalo níž a níž - coul po coulu - </a:t>
            </a:r>
            <a:r>
              <a:rPr lang="cs-CZ" sz="1000" dirty="0" err="1">
                <a:solidFill>
                  <a:schemeClr val="bg1"/>
                </a:solidFill>
              </a:rPr>
              <a:t>zlomeček</a:t>
            </a:r>
            <a:r>
              <a:rPr lang="cs-CZ" sz="1000" dirty="0">
                <a:solidFill>
                  <a:schemeClr val="bg1"/>
                </a:solidFill>
              </a:rPr>
              <a:t> po </a:t>
            </a:r>
            <a:r>
              <a:rPr lang="cs-CZ" sz="1000" dirty="0" err="1">
                <a:solidFill>
                  <a:schemeClr val="bg1"/>
                </a:solidFill>
              </a:rPr>
              <a:t>zlomečku</a:t>
            </a:r>
            <a:r>
              <a:rPr lang="cs-CZ" sz="1000" dirty="0">
                <a:solidFill>
                  <a:schemeClr val="bg1"/>
                </a:solidFill>
              </a:rPr>
              <a:t> - po stupních rozpoznatelných jen v intervalech, které trvaly věky! Teprve po několika dnech - ano, mnoho dní možná uplynulo - začínalo kmitat tak těsně nade mnou, že mne ovíval jeho břitký dech. Do chřípí se mi tlačil pach ostré oceli. Modlil jsem se - zapřísahal jsem do omrzení nebesa, aby urychlila sestup kyvadla. Běsnil jsem, šílel, vší mocí jsem se zdvíhal proti švihům strašlivého handžáru. A pak jsem se znenadání utišil a jen se usmíval na blyštivou smrt jako dítě na podivnou cetku. </a:t>
            </a:r>
          </a:p>
          <a:p>
            <a:pPr algn="l">
              <a:buClr>
                <a:schemeClr val="bg1"/>
              </a:buClr>
            </a:pPr>
            <a:endParaRPr lang="cs-CZ" sz="9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5641"/>
            <a:ext cx="7772400" cy="807918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EDGAR ALLAN POE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3275856" y="4238262"/>
            <a:ext cx="2664296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2"/>
                </a:solidFill>
              </a:rPr>
              <a:t>no řekněte – není to horor? </a:t>
            </a:r>
          </a:p>
        </p:txBody>
      </p:sp>
    </p:spTree>
    <p:extLst>
      <p:ext uri="{BB962C8B-B14F-4D97-AF65-F5344CB8AC3E}">
        <p14:creationId xmlns:p14="http://schemas.microsoft.com/office/powerpoint/2010/main" val="365249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843558"/>
            <a:ext cx="7416824" cy="38884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1" y="1131590"/>
            <a:ext cx="4407831" cy="3384376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víte, kdo byl předchůdcem </a:t>
            </a:r>
            <a:r>
              <a:rPr lang="cs-CZ" sz="2400" dirty="0" err="1">
                <a:solidFill>
                  <a:schemeClr val="bg2"/>
                </a:solidFill>
              </a:rPr>
              <a:t>Doylova</a:t>
            </a:r>
            <a:r>
              <a:rPr lang="cs-CZ" sz="2400" dirty="0">
                <a:solidFill>
                  <a:schemeClr val="bg2"/>
                </a:solidFill>
              </a:rPr>
              <a:t> Holmese nebo </a:t>
            </a:r>
            <a:r>
              <a:rPr lang="cs-CZ" sz="2400" dirty="0" err="1">
                <a:solidFill>
                  <a:schemeClr val="bg2"/>
                </a:solidFill>
              </a:rPr>
              <a:t>Poirota</a:t>
            </a:r>
            <a:r>
              <a:rPr lang="cs-CZ" sz="2400" dirty="0">
                <a:solidFill>
                  <a:schemeClr val="bg2"/>
                </a:solidFill>
              </a:rPr>
              <a:t> Agathy </a:t>
            </a:r>
            <a:r>
              <a:rPr lang="cs-CZ" sz="2400" dirty="0" err="1">
                <a:solidFill>
                  <a:schemeClr val="bg2"/>
                </a:solidFill>
              </a:rPr>
              <a:t>Christie</a:t>
            </a:r>
            <a:r>
              <a:rPr lang="cs-CZ" sz="2400" dirty="0">
                <a:solidFill>
                  <a:schemeClr val="bg2"/>
                </a:solidFill>
              </a:rPr>
              <a:t>? Ne? Byl to Edgarův C. Auguste </a:t>
            </a:r>
            <a:r>
              <a:rPr lang="cs-CZ" sz="2400" dirty="0" err="1">
                <a:solidFill>
                  <a:schemeClr val="bg2"/>
                </a:solidFill>
              </a:rPr>
              <a:t>Dupin</a:t>
            </a:r>
            <a:r>
              <a:rPr lang="cs-CZ" sz="2400" dirty="0">
                <a:solidFill>
                  <a:schemeClr val="bg2"/>
                </a:solidFill>
              </a:rPr>
              <a:t>, který řeší kriminální případy, ačkoli není profesionálním detektivem  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jeho nejslavnějším případem jsou pravděpodobně </a:t>
            </a:r>
            <a:r>
              <a:rPr lang="cs-CZ" sz="2400" b="1" dirty="0">
                <a:solidFill>
                  <a:schemeClr val="bg2"/>
                </a:solidFill>
              </a:rPr>
              <a:t>Vraždy v ulici </a:t>
            </a:r>
            <a:r>
              <a:rPr lang="cs-CZ" sz="2400" b="1" dirty="0" err="1">
                <a:solidFill>
                  <a:schemeClr val="bg2"/>
                </a:solidFill>
              </a:rPr>
              <a:t>Morgue</a:t>
            </a:r>
            <a:r>
              <a:rPr lang="cs-CZ" sz="2400" b="1" dirty="0">
                <a:solidFill>
                  <a:schemeClr val="bg2"/>
                </a:solidFill>
              </a:rPr>
              <a:t> </a:t>
            </a:r>
            <a:r>
              <a:rPr lang="cs-CZ" sz="2400" dirty="0">
                <a:solidFill>
                  <a:schemeClr val="bg2"/>
                </a:solidFill>
              </a:rPr>
              <a:t>(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Murders</a:t>
            </a:r>
            <a:r>
              <a:rPr lang="cs-CZ" sz="2400" dirty="0">
                <a:solidFill>
                  <a:schemeClr val="bg2"/>
                </a:solidFill>
              </a:rPr>
              <a:t> in 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Rue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Morgue</a:t>
            </a:r>
            <a:r>
              <a:rPr lang="cs-CZ" sz="2400" dirty="0">
                <a:solidFill>
                  <a:schemeClr val="bg2"/>
                </a:solidFill>
              </a:rPr>
              <a:t>)   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5641"/>
            <a:ext cx="7772400" cy="807918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EDGAR ALLAN POE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ile:RueMorgueManuscrip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31590"/>
            <a:ext cx="1728192" cy="291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dnadpis 2"/>
          <p:cNvSpPr txBox="1">
            <a:spLocks/>
          </p:cNvSpPr>
          <p:nvPr/>
        </p:nvSpPr>
        <p:spPr>
          <a:xfrm>
            <a:off x="5667463" y="4155926"/>
            <a:ext cx="2664296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70000"/>
            </a:pPr>
            <a:r>
              <a:rPr lang="cs-CZ" sz="1400" dirty="0">
                <a:solidFill>
                  <a:schemeClr val="bg2"/>
                </a:solidFill>
              </a:rPr>
              <a:t>faksimilie rukopisu</a:t>
            </a:r>
          </a:p>
        </p:txBody>
      </p:sp>
    </p:spTree>
    <p:extLst>
      <p:ext uri="{BB962C8B-B14F-4D97-AF65-F5344CB8AC3E}">
        <p14:creationId xmlns:p14="http://schemas.microsoft.com/office/powerpoint/2010/main" val="82533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843558"/>
            <a:ext cx="7416824" cy="38884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1" y="1131590"/>
            <a:ext cx="6624737" cy="3384376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cs-CZ" sz="2400" dirty="0">
                <a:solidFill>
                  <a:schemeClr val="bg2"/>
                </a:solidFill>
              </a:rPr>
              <a:t>Syn za svůj život napsal ještě celou řadu dalších básní  i povídek, jimiž inspiroval mnoho dalších velkých postav světové literatury.</a:t>
            </a:r>
          </a:p>
          <a:p>
            <a:pPr>
              <a:buClr>
                <a:schemeClr val="bg1"/>
              </a:buClr>
            </a:pPr>
            <a:r>
              <a:rPr lang="cs-CZ" sz="2400" dirty="0">
                <a:solidFill>
                  <a:schemeClr val="bg2"/>
                </a:solidFill>
              </a:rPr>
              <a:t>Nevím, jestli ho za jeho života měli všichni rádi, ale dnes dychtivě čtou jeho díla čtenáři po celém světě. No řekněte, která máma by nebyla pyšná?</a:t>
            </a:r>
          </a:p>
          <a:p>
            <a:pPr>
              <a:buClr>
                <a:schemeClr val="bg1"/>
              </a:buClr>
            </a:pPr>
            <a:r>
              <a:rPr lang="cs-CZ" sz="2400" dirty="0">
                <a:solidFill>
                  <a:schemeClr val="bg2"/>
                </a:solidFill>
              </a:rPr>
              <a:t>DĚKUJI ZA POZORNOST.    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5641"/>
            <a:ext cx="7772400" cy="807918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ELIZABETH POE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99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843558"/>
            <a:ext cx="7416824" cy="38884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131590"/>
            <a:ext cx="4896544" cy="3456384"/>
          </a:xfrm>
        </p:spPr>
        <p:txBody>
          <a:bodyPr>
            <a:normAutofit fontScale="92500"/>
          </a:bodyPr>
          <a:lstStyle/>
          <a:p>
            <a:pPr algn="l"/>
            <a:r>
              <a:rPr lang="cs-CZ" sz="2400" dirty="0">
                <a:solidFill>
                  <a:schemeClr val="bg2"/>
                </a:solidFill>
              </a:rPr>
              <a:t>Dobrý den,</a:t>
            </a:r>
          </a:p>
          <a:p>
            <a:pPr algn="l"/>
            <a:r>
              <a:rPr lang="cs-CZ" sz="2400" dirty="0">
                <a:solidFill>
                  <a:schemeClr val="bg2"/>
                </a:solidFill>
              </a:rPr>
              <a:t>jmenuji se Elizabeth </a:t>
            </a:r>
            <a:r>
              <a:rPr lang="cs-CZ" sz="2400" dirty="0" err="1">
                <a:solidFill>
                  <a:schemeClr val="bg2"/>
                </a:solidFill>
              </a:rPr>
              <a:t>Poe</a:t>
            </a:r>
            <a:r>
              <a:rPr lang="cs-CZ" sz="2400" dirty="0">
                <a:solidFill>
                  <a:schemeClr val="bg2"/>
                </a:solidFill>
              </a:rPr>
              <a:t>, byla jsem kočovnou herečkou, a budu vám vyprávět příběh svého syna, </a:t>
            </a:r>
            <a:r>
              <a:rPr lang="cs-CZ" sz="2400" b="1" dirty="0">
                <a:solidFill>
                  <a:schemeClr val="bg2"/>
                </a:solidFill>
              </a:rPr>
              <a:t>zakladatele detektivní  a hororové literatury - Edgara Allana Poea.</a:t>
            </a:r>
            <a:r>
              <a:rPr lang="cs-CZ" sz="2400" dirty="0">
                <a:solidFill>
                  <a:schemeClr val="bg2"/>
                </a:solidFill>
              </a:rPr>
              <a:t> Ostatně i jeho život byl detektivkou a hororem současně. Snad vám proto nebude vadit, že jsem více jak 200 let mrtvá. Ale vezmeme to popořadě… 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5641"/>
            <a:ext cx="7772400" cy="807918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ELIZABETH POE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File:Eliza Po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07654"/>
            <a:ext cx="165258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66344" y="4029102"/>
            <a:ext cx="2664296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70000"/>
            </a:pPr>
            <a:r>
              <a:rPr lang="cs-CZ" sz="1400" dirty="0">
                <a:solidFill>
                  <a:schemeClr val="bg2"/>
                </a:solidFill>
              </a:rPr>
              <a:t>tak tohle jsem já, </a:t>
            </a:r>
            <a:r>
              <a:rPr lang="cs-CZ" sz="1400" dirty="0" err="1">
                <a:solidFill>
                  <a:schemeClr val="bg2"/>
                </a:solidFill>
              </a:rPr>
              <a:t>fešanda</a:t>
            </a:r>
            <a:endParaRPr lang="cs-CZ" sz="1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4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843558"/>
            <a:ext cx="7416824" cy="38884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131590"/>
            <a:ext cx="4464496" cy="338437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2400" dirty="0">
                <a:solidFill>
                  <a:schemeClr val="bg2"/>
                </a:solidFill>
              </a:rPr>
              <a:t>Edgar se narodil </a:t>
            </a:r>
            <a:r>
              <a:rPr lang="cs-CZ" sz="2400" b="1" dirty="0">
                <a:solidFill>
                  <a:schemeClr val="bg2"/>
                </a:solidFill>
              </a:rPr>
              <a:t>19. ledna 1809 v Bostonu</a:t>
            </a:r>
            <a:r>
              <a:rPr lang="cs-CZ" sz="2400" dirty="0">
                <a:solidFill>
                  <a:schemeClr val="bg2"/>
                </a:solidFill>
              </a:rPr>
              <a:t> a hned od začátku to neměl lehké: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jeho otec, David, také kočovný herec a hlavně pijan, nás opustil, když bylo Edgarovi dvanáct měsíců, </a:t>
            </a:r>
            <a:r>
              <a:rPr lang="cs-CZ" sz="2400" b="1" dirty="0">
                <a:solidFill>
                  <a:schemeClr val="bg2"/>
                </a:solidFill>
              </a:rPr>
              <a:t>já jsem zemřela na tuberkulózu rok poté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Edgar musel do sirotčince, následně se jej ujala </a:t>
            </a:r>
            <a:r>
              <a:rPr lang="cs-CZ" sz="2400" b="1" dirty="0">
                <a:solidFill>
                  <a:schemeClr val="bg2"/>
                </a:solidFill>
              </a:rPr>
              <a:t>rodina velkoobchodníka Allana   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5641"/>
            <a:ext cx="7772400" cy="807918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EDGAR ALLAN POE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5722328" y="4035583"/>
            <a:ext cx="2664296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70000"/>
            </a:pPr>
            <a:r>
              <a:rPr lang="cs-CZ" sz="1400" dirty="0">
                <a:solidFill>
                  <a:schemeClr val="bg2"/>
                </a:solidFill>
              </a:rPr>
              <a:t>tohle je Edgar, pochopitelně už trošku starší</a:t>
            </a:r>
          </a:p>
        </p:txBody>
      </p:sp>
      <p:pic>
        <p:nvPicPr>
          <p:cNvPr id="4100" name="Picture 4" descr="File:Edgar Allan Poe 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600" y="1113819"/>
            <a:ext cx="2223751" cy="278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01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843558"/>
            <a:ext cx="7416824" cy="38884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131590"/>
            <a:ext cx="4608512" cy="3672408"/>
          </a:xfrm>
        </p:spPr>
        <p:txBody>
          <a:bodyPr>
            <a:normAutofit fontScale="62500" lnSpcReduction="20000"/>
          </a:bodyPr>
          <a:lstStyle/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dnes by o něm řekli, že byl problémové dítě, nebyl však zlý, rád četl, dovedl být milý a zdvořilý, hned na to byl však zas hádavý, často křičel a rval se, ubližoval i těm, kteří mu chtěli pomoci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neustále se </a:t>
            </a:r>
            <a:r>
              <a:rPr lang="cs-CZ" sz="2400" b="1" dirty="0">
                <a:solidFill>
                  <a:schemeClr val="bg2"/>
                </a:solidFill>
              </a:rPr>
              <a:t>přel se svým otčímem</a:t>
            </a:r>
            <a:r>
              <a:rPr lang="cs-CZ" sz="2400" dirty="0">
                <a:solidFill>
                  <a:schemeClr val="bg2"/>
                </a:solidFill>
              </a:rPr>
              <a:t>, brzy proto z domu odešel, často se stěhoval z místa na místo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od mládí měl potíže s pitím, třebaže byl nadaný, na žádných studiích dlouho nevydržel, stejně to dopadlo    i s jeho pobytem na slavné vojenské akademii ve </a:t>
            </a:r>
            <a:r>
              <a:rPr lang="cs-CZ" sz="2400" dirty="0" err="1">
                <a:solidFill>
                  <a:schemeClr val="bg2"/>
                </a:solidFill>
              </a:rPr>
              <a:t>West</a:t>
            </a:r>
            <a:r>
              <a:rPr lang="cs-CZ" sz="2400" dirty="0">
                <a:solidFill>
                  <a:schemeClr val="bg2"/>
                </a:solidFill>
              </a:rPr>
              <a:t> Pointu  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už počátku 30. let se se střídavými úspěchy pokoušel uživit psaním, ať už básní či povídek 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2"/>
                </a:solidFill>
              </a:rPr>
              <a:t>v 27 letech se oženil </a:t>
            </a:r>
            <a:r>
              <a:rPr lang="cs-CZ" sz="2400" dirty="0">
                <a:solidFill>
                  <a:schemeClr val="bg2"/>
                </a:solidFill>
              </a:rPr>
              <a:t>– vzal si svou třináctiletou sestřenici Virginii Elizu, dnes se vám to zdá možná šílené, ale tehdy to zase tak neobvyklé nebylo, jejich vztah byl navíc spíše sourozenecký než manželský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5641"/>
            <a:ext cx="7772400" cy="807918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EDGAR ALLAN POE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File:VirginiaPo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792" y="1131590"/>
            <a:ext cx="207383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dnadpis 2"/>
          <p:cNvSpPr txBox="1">
            <a:spLocks/>
          </p:cNvSpPr>
          <p:nvPr/>
        </p:nvSpPr>
        <p:spPr>
          <a:xfrm>
            <a:off x="5695988" y="4008858"/>
            <a:ext cx="2664296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70000"/>
            </a:pPr>
            <a:r>
              <a:rPr lang="cs-CZ" sz="1400" dirty="0">
                <a:solidFill>
                  <a:schemeClr val="bg2"/>
                </a:solidFill>
              </a:rPr>
              <a:t>tohle tedy byla Edgarova manželka</a:t>
            </a:r>
          </a:p>
        </p:txBody>
      </p:sp>
    </p:spTree>
    <p:extLst>
      <p:ext uri="{BB962C8B-B14F-4D97-AF65-F5344CB8AC3E}">
        <p14:creationId xmlns:p14="http://schemas.microsoft.com/office/powerpoint/2010/main" val="353304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843558"/>
            <a:ext cx="7416824" cy="38884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131590"/>
            <a:ext cx="6552728" cy="3384376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když však Virginie v roce  1847 zemřela, upadl syn do ještě větších depresí než předtím, zcela už </a:t>
            </a:r>
            <a:r>
              <a:rPr lang="cs-CZ" sz="2400" b="1" dirty="0">
                <a:solidFill>
                  <a:schemeClr val="bg2"/>
                </a:solidFill>
              </a:rPr>
              <a:t>podlehl alkoholu a drogám </a:t>
            </a:r>
            <a:r>
              <a:rPr lang="cs-CZ" sz="2400" dirty="0">
                <a:solidFill>
                  <a:schemeClr val="bg2"/>
                </a:solidFill>
              </a:rPr>
              <a:t>a dokonce se pokusil o sebevraždu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na počátku října </a:t>
            </a:r>
            <a:r>
              <a:rPr lang="cs-CZ" sz="2400" b="1" dirty="0">
                <a:solidFill>
                  <a:schemeClr val="bg2"/>
                </a:solidFill>
              </a:rPr>
              <a:t>1849</a:t>
            </a:r>
            <a:r>
              <a:rPr lang="cs-CZ" sz="2400" dirty="0">
                <a:solidFill>
                  <a:schemeClr val="bg2"/>
                </a:solidFill>
              </a:rPr>
              <a:t> se pak připletl do hospodské vraždy v Baltimoru, byl v ní zraněn a 7. října následně na následky zranění </a:t>
            </a:r>
            <a:r>
              <a:rPr lang="cs-CZ" sz="2400" b="1" dirty="0">
                <a:solidFill>
                  <a:schemeClr val="bg2"/>
                </a:solidFill>
              </a:rPr>
              <a:t>zemřel v nemocnici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5641"/>
            <a:ext cx="7772400" cy="807918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EDGAR ALLAN POE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411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843558"/>
            <a:ext cx="7416824" cy="38884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1131590"/>
            <a:ext cx="6696744" cy="3384376"/>
          </a:xfrm>
        </p:spPr>
        <p:txBody>
          <a:bodyPr>
            <a:normAutofit fontScale="92500" lnSpcReduction="20000"/>
          </a:bodyPr>
          <a:lstStyle/>
          <a:p>
            <a:pPr algn="l">
              <a:buClr>
                <a:schemeClr val="bg1"/>
              </a:buClr>
            </a:pPr>
            <a:r>
              <a:rPr lang="cs-CZ" sz="2400" dirty="0">
                <a:solidFill>
                  <a:schemeClr val="bg2"/>
                </a:solidFill>
              </a:rPr>
              <a:t>Celým chlapcovým dílem se táhne atmosféra </a:t>
            </a:r>
            <a:r>
              <a:rPr lang="cs-CZ" sz="2400" b="1" dirty="0">
                <a:solidFill>
                  <a:schemeClr val="bg2"/>
                </a:solidFill>
              </a:rPr>
              <a:t>tajemna a hrůzy</a:t>
            </a:r>
            <a:r>
              <a:rPr lang="cs-CZ" sz="2400" dirty="0">
                <a:solidFill>
                  <a:schemeClr val="bg2"/>
                </a:solidFill>
              </a:rPr>
              <a:t>, určitě jako následek toho, co musel, chudáček, všechno prožít    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nejslavnější jeho básní je </a:t>
            </a:r>
            <a:r>
              <a:rPr lang="cs-CZ" sz="2400" b="1" dirty="0">
                <a:solidFill>
                  <a:schemeClr val="bg2"/>
                </a:solidFill>
              </a:rPr>
              <a:t>Havran </a:t>
            </a:r>
            <a:r>
              <a:rPr lang="cs-CZ" sz="2400" dirty="0">
                <a:solidFill>
                  <a:schemeClr val="bg2"/>
                </a:solidFill>
              </a:rPr>
              <a:t>(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Raven</a:t>
            </a:r>
            <a:r>
              <a:rPr lang="cs-CZ" sz="2400" dirty="0">
                <a:solidFill>
                  <a:schemeClr val="bg2"/>
                </a:solidFill>
              </a:rPr>
              <a:t>), kterou vydal v roce 1845 v New Yorku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dnes už vám to, milí žáci, kteří jste odkojeni televizními a počítačovými krváky, zřejmě připadne jako slabý čaj, nicméně tehdy dílo vyvolalo velký rozruch 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  <a:hlinkClick r:id="rId2"/>
              </a:rPr>
              <a:t>https://www.youtube.com/watch?v=BefliMlEzZ8</a:t>
            </a:r>
            <a:endParaRPr lang="cs-CZ" sz="2400" dirty="0">
              <a:solidFill>
                <a:schemeClr val="bg2"/>
              </a:solidFill>
            </a:endParaRP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  <a:hlinkClick r:id="rId3"/>
              </a:rPr>
              <a:t>https://www.youtube.com/watch?v=yvUEzE8WZ-E&amp;t=74s   </a:t>
            </a: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5641"/>
            <a:ext cx="7772400" cy="807918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EDGAR ALLAN POE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16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843558"/>
            <a:ext cx="7416824" cy="38884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5641"/>
            <a:ext cx="7772400" cy="807918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EDGAR ALLAN POE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467544" y="4193949"/>
            <a:ext cx="784887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algn="l">
              <a:buSzPct val="7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2"/>
                </a:solidFill>
              </a:rPr>
              <a:t>ilustrace z Havrana od třech autorů (zleva): Gustava </a:t>
            </a:r>
            <a:r>
              <a:rPr lang="cs-CZ" sz="1400" dirty="0" err="1">
                <a:solidFill>
                  <a:schemeClr val="bg2"/>
                </a:solidFill>
              </a:rPr>
              <a:t>Dore</a:t>
            </a:r>
            <a:r>
              <a:rPr lang="cs-CZ" sz="1400" dirty="0">
                <a:solidFill>
                  <a:schemeClr val="bg2"/>
                </a:solidFill>
              </a:rPr>
              <a:t>, Johna </a:t>
            </a:r>
            <a:r>
              <a:rPr lang="cs-CZ" sz="1400" dirty="0" err="1">
                <a:solidFill>
                  <a:schemeClr val="bg2"/>
                </a:solidFill>
              </a:rPr>
              <a:t>Tenniela</a:t>
            </a:r>
            <a:r>
              <a:rPr lang="cs-CZ" sz="1400" dirty="0">
                <a:solidFill>
                  <a:schemeClr val="bg2"/>
                </a:solidFill>
              </a:rPr>
              <a:t> a slavného </a:t>
            </a:r>
            <a:r>
              <a:rPr lang="cs-CZ" sz="1400" dirty="0" err="1">
                <a:solidFill>
                  <a:schemeClr val="bg2"/>
                </a:solidFill>
              </a:rPr>
              <a:t>Édouarda</a:t>
            </a:r>
            <a:r>
              <a:rPr lang="cs-CZ" sz="1400" dirty="0">
                <a:solidFill>
                  <a:schemeClr val="bg2"/>
                </a:solidFill>
              </a:rPr>
              <a:t> Maneta      </a:t>
            </a:r>
          </a:p>
        </p:txBody>
      </p:sp>
      <p:pic>
        <p:nvPicPr>
          <p:cNvPr id="1026" name="Picture 2" descr="File:Tenniel-TheRave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224133"/>
            <a:ext cx="2232248" cy="288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Paul Gustave Dore Raven1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152" y="1195777"/>
            <a:ext cx="1960554" cy="289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:Raven Manet D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213357"/>
            <a:ext cx="1899545" cy="288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52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843558"/>
            <a:ext cx="7416824" cy="38884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7948" y="1059580"/>
            <a:ext cx="3348372" cy="2976158"/>
          </a:xfrm>
          <a:ln>
            <a:solidFill>
              <a:schemeClr val="bg2"/>
            </a:solidFill>
          </a:ln>
        </p:spPr>
        <p:txBody>
          <a:bodyPr>
            <a:normAutofit fontScale="25000" lnSpcReduction="20000"/>
          </a:bodyPr>
          <a:lstStyle/>
          <a:p>
            <a:pPr algn="l">
              <a:buClr>
                <a:schemeClr val="bg1"/>
              </a:buClr>
            </a:pPr>
            <a:r>
              <a:rPr lang="en-US" sz="4400" dirty="0">
                <a:solidFill>
                  <a:schemeClr val="bg2"/>
                </a:solidFill>
              </a:rPr>
              <a:t>Once upon a midnight dreary, while I pondered weak and weary,</a:t>
            </a:r>
            <a:br>
              <a:rPr lang="en-US" sz="4400" dirty="0">
                <a:solidFill>
                  <a:schemeClr val="bg2"/>
                </a:solidFill>
              </a:rPr>
            </a:br>
            <a:r>
              <a:rPr lang="en-US" sz="4400" dirty="0">
                <a:solidFill>
                  <a:schemeClr val="bg2"/>
                </a:solidFill>
              </a:rPr>
              <a:t>Over many a quaint and curious volume of forgotten lore,</a:t>
            </a:r>
            <a:br>
              <a:rPr lang="en-US" sz="4400" dirty="0">
                <a:solidFill>
                  <a:schemeClr val="bg2"/>
                </a:solidFill>
              </a:rPr>
            </a:br>
            <a:r>
              <a:rPr lang="en-US" sz="4400" dirty="0">
                <a:solidFill>
                  <a:schemeClr val="bg2"/>
                </a:solidFill>
              </a:rPr>
              <a:t>While I nodded, nearly napping, suddenly there came a tapping,</a:t>
            </a:r>
            <a:br>
              <a:rPr lang="en-US" sz="4400" dirty="0">
                <a:solidFill>
                  <a:schemeClr val="bg2"/>
                </a:solidFill>
              </a:rPr>
            </a:br>
            <a:r>
              <a:rPr lang="en-US" sz="4400" dirty="0">
                <a:solidFill>
                  <a:schemeClr val="bg2"/>
                </a:solidFill>
              </a:rPr>
              <a:t>As of some one gently rapping, rapping at my chamber door.</a:t>
            </a:r>
            <a:br>
              <a:rPr lang="en-US" sz="4400" dirty="0">
                <a:solidFill>
                  <a:schemeClr val="bg2"/>
                </a:solidFill>
              </a:rPr>
            </a:br>
            <a:r>
              <a:rPr lang="en-US" sz="4400" dirty="0">
                <a:solidFill>
                  <a:schemeClr val="bg2"/>
                </a:solidFill>
              </a:rPr>
              <a:t>"</a:t>
            </a:r>
            <a:r>
              <a:rPr lang="en-US" sz="4400" dirty="0" err="1">
                <a:solidFill>
                  <a:schemeClr val="bg2"/>
                </a:solidFill>
              </a:rPr>
              <a:t>'Tis</a:t>
            </a:r>
            <a:r>
              <a:rPr lang="en-US" sz="4400" dirty="0">
                <a:solidFill>
                  <a:schemeClr val="bg2"/>
                </a:solidFill>
              </a:rPr>
              <a:t> some visitor," I muttered, "tapping at my chamber door</a:t>
            </a:r>
            <a:br>
              <a:rPr lang="en-US" sz="4400" dirty="0">
                <a:solidFill>
                  <a:schemeClr val="bg2"/>
                </a:solidFill>
              </a:rPr>
            </a:br>
            <a:r>
              <a:rPr lang="en-US" sz="4400" dirty="0">
                <a:solidFill>
                  <a:schemeClr val="bg2"/>
                </a:solidFill>
              </a:rPr>
              <a:t>Only this, and nothing more."</a:t>
            </a:r>
            <a:br>
              <a:rPr lang="en-US" sz="4400" dirty="0">
                <a:solidFill>
                  <a:schemeClr val="bg2"/>
                </a:solidFill>
              </a:rPr>
            </a:br>
            <a:br>
              <a:rPr lang="en-US" sz="4400" dirty="0">
                <a:solidFill>
                  <a:schemeClr val="bg2"/>
                </a:solidFill>
              </a:rPr>
            </a:br>
            <a:r>
              <a:rPr lang="en-US" sz="4400" dirty="0">
                <a:solidFill>
                  <a:schemeClr val="bg2"/>
                </a:solidFill>
              </a:rPr>
              <a:t>Ah, distinctly I remember it was in the bleak December,</a:t>
            </a:r>
            <a:br>
              <a:rPr lang="en-US" sz="4400" dirty="0">
                <a:solidFill>
                  <a:schemeClr val="bg2"/>
                </a:solidFill>
              </a:rPr>
            </a:br>
            <a:r>
              <a:rPr lang="en-US" sz="4400" dirty="0">
                <a:solidFill>
                  <a:schemeClr val="bg2"/>
                </a:solidFill>
              </a:rPr>
              <a:t>And each separate dying ember wrought its ghost upon the floor.</a:t>
            </a:r>
            <a:br>
              <a:rPr lang="en-US" sz="4400" dirty="0">
                <a:solidFill>
                  <a:schemeClr val="bg2"/>
                </a:solidFill>
              </a:rPr>
            </a:br>
            <a:r>
              <a:rPr lang="en-US" sz="4400" dirty="0">
                <a:solidFill>
                  <a:schemeClr val="bg2"/>
                </a:solidFill>
              </a:rPr>
              <a:t>Eagerly I wished the morrow; vainly I had sought to borrow</a:t>
            </a:r>
            <a:br>
              <a:rPr lang="en-US" sz="4400" dirty="0">
                <a:solidFill>
                  <a:schemeClr val="bg2"/>
                </a:solidFill>
              </a:rPr>
            </a:br>
            <a:r>
              <a:rPr lang="en-US" sz="4400" dirty="0">
                <a:solidFill>
                  <a:schemeClr val="bg2"/>
                </a:solidFill>
              </a:rPr>
              <a:t>From my books surcease of sorrow </a:t>
            </a:r>
            <a:r>
              <a:rPr lang="en-US" sz="4400" dirty="0" err="1">
                <a:solidFill>
                  <a:schemeClr val="bg2"/>
                </a:solidFill>
              </a:rPr>
              <a:t>sorrow</a:t>
            </a:r>
            <a:r>
              <a:rPr lang="en-US" sz="4400" dirty="0">
                <a:solidFill>
                  <a:schemeClr val="bg2"/>
                </a:solidFill>
              </a:rPr>
              <a:t> for the lost Lenore</a:t>
            </a:r>
            <a:br>
              <a:rPr lang="en-US" sz="4400" dirty="0">
                <a:solidFill>
                  <a:schemeClr val="bg2"/>
                </a:solidFill>
              </a:rPr>
            </a:br>
            <a:r>
              <a:rPr lang="en-US" sz="4400" dirty="0">
                <a:solidFill>
                  <a:schemeClr val="bg2"/>
                </a:solidFill>
              </a:rPr>
              <a:t>For the rare and radiant maiden whom the angels named Lenore</a:t>
            </a:r>
            <a:br>
              <a:rPr lang="en-US" sz="4400" dirty="0">
                <a:solidFill>
                  <a:schemeClr val="bg2"/>
                </a:solidFill>
              </a:rPr>
            </a:br>
            <a:r>
              <a:rPr lang="en-US" sz="4400" dirty="0">
                <a:solidFill>
                  <a:schemeClr val="bg2"/>
                </a:solidFill>
              </a:rPr>
              <a:t>Nameless here for evermore.</a:t>
            </a:r>
            <a:br>
              <a:rPr lang="en-US" sz="4400" dirty="0">
                <a:solidFill>
                  <a:schemeClr val="bg2"/>
                </a:solidFill>
              </a:rPr>
            </a:br>
            <a:r>
              <a:rPr lang="cs-CZ" sz="2500" dirty="0">
                <a:solidFill>
                  <a:schemeClr val="bg2"/>
                </a:solidFill>
                <a:latin typeface="Calibri" panose="020F0502020204030204" pitchFamily="34" charset="0"/>
              </a:rPr>
              <a:t> </a:t>
            </a:r>
            <a:r>
              <a:rPr lang="cs-CZ" sz="2400" dirty="0">
                <a:solidFill>
                  <a:schemeClr val="bg2"/>
                </a:solidFill>
                <a:latin typeface="Calibri" panose="020F0502020204030204" pitchFamily="34" charset="0"/>
              </a:rPr>
              <a:t>      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5641"/>
            <a:ext cx="7772400" cy="807918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EDGAR ALLAN POE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187624" y="4209837"/>
            <a:ext cx="669674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2"/>
                </a:solidFill>
              </a:rPr>
              <a:t>takto začíná celá báseň, mladík truchlící nad ztrátou své milé začíná vést dialog s havranem či krkavcem, v tom nemají vaši překladatelé jasno a já jako herečka živočichopisu nerozumím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4716016" y="1059580"/>
            <a:ext cx="3348372" cy="297023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chemeClr val="bg1"/>
              </a:buClr>
            </a:pPr>
            <a:r>
              <a:rPr lang="cs-CZ" sz="1100" dirty="0">
                <a:solidFill>
                  <a:schemeClr val="bg2"/>
                </a:solidFill>
              </a:rPr>
              <a:t>Jednou o půlnoci, maje horečku a rozjímaje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nad divnými svazky vědy prastaré a záslužné -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když jsem klímal v polospaní, ozvalo se znenadání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velmi jemné zaťukání na dvéře - a pak už ne.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"Je to návštěva, či zdání, bylo to tak nezvučné -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jednou jen a pak už ne." </a:t>
            </a:r>
            <a:br>
              <a:rPr lang="cs-CZ" sz="1100" dirty="0">
                <a:solidFill>
                  <a:schemeClr val="bg2"/>
                </a:solidFill>
              </a:rPr>
            </a:b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Ach, již při vzpomínce blednu! Myslím,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že to bylo v lednu,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každý uhlík vrhal stín jen přede mne a dál už ne.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Toužil jsem po kuropění; - marně hledaje v svém čtení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ulehčení od hoře nad Lenorou - již poslušné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světice zvou Lenora - nad jménem dívky nadvzdušné,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jež byla mou a teď už ne.</a:t>
            </a:r>
          </a:p>
          <a:p>
            <a:pPr algn="r">
              <a:buClr>
                <a:schemeClr val="bg1"/>
              </a:buClr>
            </a:pPr>
            <a:r>
              <a:rPr lang="cs-CZ" sz="1100" dirty="0">
                <a:solidFill>
                  <a:schemeClr val="bg2"/>
                </a:solidFill>
              </a:rPr>
              <a:t>(překlad Vítězslav Nezval)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  <a:latin typeface="Calibri" panose="020F0502020204030204" pitchFamily="34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22993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843558"/>
            <a:ext cx="7416824" cy="38884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68299" y="1078614"/>
            <a:ext cx="3348372" cy="2976158"/>
          </a:xfrm>
          <a:ln>
            <a:solidFill>
              <a:schemeClr val="bg2"/>
            </a:solidFill>
          </a:ln>
        </p:spPr>
        <p:txBody>
          <a:bodyPr>
            <a:noAutofit/>
          </a:bodyPr>
          <a:lstStyle/>
          <a:p>
            <a:pPr algn="l">
              <a:buClr>
                <a:schemeClr val="bg1"/>
              </a:buClr>
            </a:pPr>
            <a:r>
              <a:rPr lang="en-US" sz="900" dirty="0">
                <a:solidFill>
                  <a:schemeClr val="bg2"/>
                </a:solidFill>
              </a:rPr>
              <a:t>"Prophet!' said I, "thing of evil! prophet still, if bird or devil!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By that Heaven that bends above us by that God we both adore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Tell this soul with sorrow laden if, within the distant </a:t>
            </a:r>
            <a:r>
              <a:rPr lang="en-US" sz="900" dirty="0" err="1">
                <a:solidFill>
                  <a:schemeClr val="bg2"/>
                </a:solidFill>
              </a:rPr>
              <a:t>Aidenn</a:t>
            </a:r>
            <a:r>
              <a:rPr lang="en-US" sz="900" dirty="0">
                <a:solidFill>
                  <a:schemeClr val="bg2"/>
                </a:solidFill>
              </a:rPr>
              <a:t>,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It shall clasp a sainted maiden whom the angels named Lenore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Clasp a rare and radiant maiden, whom the angels named Lenore?"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 err="1">
                <a:solidFill>
                  <a:schemeClr val="bg2"/>
                </a:solidFill>
              </a:rPr>
              <a:t>Quoth</a:t>
            </a:r>
            <a:r>
              <a:rPr lang="en-US" sz="900" dirty="0">
                <a:solidFill>
                  <a:schemeClr val="bg2"/>
                </a:solidFill>
              </a:rPr>
              <a:t> the raven, "Nevermore."</a:t>
            </a:r>
            <a:br>
              <a:rPr lang="en-US" sz="900" dirty="0">
                <a:solidFill>
                  <a:schemeClr val="bg2"/>
                </a:solidFill>
              </a:rPr>
            </a:b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"Be that word our sign of parting, bird or fiend!" I shrieked upstarting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"Get thee back into the tempest and the Night's Plutonian shore!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Leave no black plume as a token of that lie thy soul hath spoken!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Leave my loneliness unbroken! quit the bust above my door!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Take thy beak from out my heart, and take thy form from off my door!"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 err="1">
                <a:solidFill>
                  <a:schemeClr val="bg2"/>
                </a:solidFill>
              </a:rPr>
              <a:t>Quoth</a:t>
            </a:r>
            <a:r>
              <a:rPr lang="en-US" sz="900" dirty="0">
                <a:solidFill>
                  <a:schemeClr val="bg2"/>
                </a:solidFill>
              </a:rPr>
              <a:t> the raven, "Nevermore."</a:t>
            </a:r>
            <a:br>
              <a:rPr lang="en-US" sz="900" dirty="0">
                <a:solidFill>
                  <a:schemeClr val="bg2"/>
                </a:solidFill>
              </a:rPr>
            </a:b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And the raven, never flitting, still is sitting, still is sitting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On the pallid bust of Pallas just above my chamber door;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And his eyes have all the seeming of a demon's that is dreaming,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And the lamp-light o'er him streaming throws his shadow on the floor;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And my soul from out that shadow that lies floating on the floor</a:t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>Shall be lifted nevermore.</a:t>
            </a:r>
            <a:r>
              <a:rPr lang="cs-CZ" sz="900" dirty="0">
                <a:solidFill>
                  <a:schemeClr val="bg2"/>
                </a:solidFill>
                <a:latin typeface="Calibri" panose="020F0502020204030204" pitchFamily="34" charset="0"/>
              </a:rPr>
              <a:t>       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5641"/>
            <a:ext cx="7772400" cy="807918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EDGAR ALLAN POE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187624" y="4193949"/>
            <a:ext cx="669674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2"/>
                </a:solidFill>
              </a:rPr>
              <a:t>na všechny mladíkovy palčivé otázky a výzvy odpovídá havran jedině </a:t>
            </a:r>
            <a:r>
              <a:rPr lang="cs-CZ" sz="1400" b="1" dirty="0" err="1">
                <a:solidFill>
                  <a:schemeClr val="bg2"/>
                </a:solidFill>
              </a:rPr>
              <a:t>Never</a:t>
            </a:r>
            <a:r>
              <a:rPr lang="cs-CZ" sz="1400" b="1" dirty="0">
                <a:solidFill>
                  <a:schemeClr val="bg2"/>
                </a:solidFill>
              </a:rPr>
              <a:t> more – víckrát ne!</a:t>
            </a:r>
            <a:r>
              <a:rPr lang="cs-CZ" sz="1400" dirty="0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4716016" y="1059580"/>
            <a:ext cx="3348372" cy="297023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chemeClr val="bg1"/>
              </a:buClr>
            </a:pPr>
            <a:r>
              <a:rPr lang="cs-CZ" sz="1100" dirty="0">
                <a:solidFill>
                  <a:schemeClr val="bg2"/>
                </a:solidFill>
              </a:rPr>
              <a:t>"Proroku," </a:t>
            </a:r>
            <a:r>
              <a:rPr lang="cs-CZ" sz="1100" dirty="0" err="1">
                <a:solidFill>
                  <a:schemeClr val="bg2"/>
                </a:solidFill>
              </a:rPr>
              <a:t>dím</a:t>
            </a:r>
            <a:r>
              <a:rPr lang="cs-CZ" sz="1100" dirty="0">
                <a:solidFill>
                  <a:schemeClr val="bg2"/>
                </a:solidFill>
              </a:rPr>
              <a:t>, "mene tekel, ať jsi pták anebo z pekel,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při nebi, jež nad námi je, při Bohu, jenž leká mne,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 err="1">
                <a:solidFill>
                  <a:schemeClr val="bg2"/>
                </a:solidFill>
              </a:rPr>
              <a:t>rci</a:t>
            </a:r>
            <a:r>
              <a:rPr lang="cs-CZ" sz="1100" dirty="0">
                <a:solidFill>
                  <a:schemeClr val="bg2"/>
                </a:solidFill>
              </a:rPr>
              <a:t> té duši, jež žal tají, zdali aspoň jednou v ráji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tu, již svatí nazývají Lenora, kdy přivine,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jasnou dívku Lenoru kdy v náruči své přivine" -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havran </a:t>
            </a:r>
            <a:r>
              <a:rPr lang="cs-CZ" sz="1100" dirty="0" err="1">
                <a:solidFill>
                  <a:schemeClr val="bg2"/>
                </a:solidFill>
              </a:rPr>
              <a:t>dí</a:t>
            </a:r>
            <a:r>
              <a:rPr lang="cs-CZ" sz="1100" dirty="0">
                <a:solidFill>
                  <a:schemeClr val="bg2"/>
                </a:solidFill>
              </a:rPr>
              <a:t>: "Už víckrát ne." </a:t>
            </a:r>
            <a:br>
              <a:rPr lang="cs-CZ" sz="1100" dirty="0">
                <a:solidFill>
                  <a:schemeClr val="bg2"/>
                </a:solidFill>
              </a:rPr>
            </a:b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"</a:t>
            </a:r>
            <a:r>
              <a:rPr lang="cs-CZ" sz="1100" dirty="0" err="1">
                <a:solidFill>
                  <a:schemeClr val="bg2"/>
                </a:solidFill>
              </a:rPr>
              <a:t>Tos</a:t>
            </a:r>
            <a:r>
              <a:rPr lang="cs-CZ" sz="1100" dirty="0">
                <a:solidFill>
                  <a:schemeClr val="bg2"/>
                </a:solidFill>
              </a:rPr>
              <a:t> řek jistě na znamení, že se chystáš k rozloučení,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táhni zpátky do bouře a do podsvětí, satane! -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nenech mi tu, starý lháři, ani pírka na polštáři,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neruš pokoj mého stáří, opusť sochu, havrane!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Vyndej zobák z mého srdce, opusť sochu, havrane!"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Havran </a:t>
            </a:r>
            <a:r>
              <a:rPr lang="cs-CZ" sz="1100" dirty="0" err="1">
                <a:solidFill>
                  <a:schemeClr val="bg2"/>
                </a:solidFill>
              </a:rPr>
              <a:t>dí</a:t>
            </a:r>
            <a:r>
              <a:rPr lang="cs-CZ" sz="1100" dirty="0">
                <a:solidFill>
                  <a:schemeClr val="bg2"/>
                </a:solidFill>
              </a:rPr>
              <a:t>: "Už víckrát ne." </a:t>
            </a:r>
            <a:br>
              <a:rPr lang="cs-CZ" sz="1100" dirty="0">
                <a:solidFill>
                  <a:schemeClr val="bg2"/>
                </a:solidFill>
              </a:rPr>
            </a:b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Pak se klidně </a:t>
            </a:r>
            <a:r>
              <a:rPr lang="cs-CZ" sz="1100" dirty="0" err="1">
                <a:solidFill>
                  <a:schemeClr val="bg2"/>
                </a:solidFill>
              </a:rPr>
              <a:t>ulebedí</a:t>
            </a:r>
            <a:r>
              <a:rPr lang="cs-CZ" sz="1100" dirty="0">
                <a:solidFill>
                  <a:schemeClr val="bg2"/>
                </a:solidFill>
              </a:rPr>
              <a:t>, stále sedí, stále sedí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jako ďábel na bělostných ňadrech Pallas </a:t>
            </a:r>
            <a:r>
              <a:rPr lang="cs-CZ" sz="1100" dirty="0" err="1">
                <a:solidFill>
                  <a:schemeClr val="bg2"/>
                </a:solidFill>
              </a:rPr>
              <a:t>Athéné</a:t>
            </a:r>
            <a:r>
              <a:rPr lang="cs-CZ" sz="1100" dirty="0">
                <a:solidFill>
                  <a:schemeClr val="bg2"/>
                </a:solidFill>
              </a:rPr>
              <a:t>;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oči v snění přimhouřeny na pozadí bílé stěny,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lampa vrhá beze změny jeho stín, jímž uhrane -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a má duše z toho stínu, jímž mne navždy uhrane, </a:t>
            </a:r>
            <a:br>
              <a:rPr lang="cs-CZ" sz="1100" dirty="0">
                <a:solidFill>
                  <a:schemeClr val="bg2"/>
                </a:solidFill>
              </a:rPr>
            </a:br>
            <a:r>
              <a:rPr lang="cs-CZ" sz="1100" dirty="0">
                <a:solidFill>
                  <a:schemeClr val="bg2"/>
                </a:solidFill>
              </a:rPr>
              <a:t>nevzchopí se - víckrát ne.</a:t>
            </a:r>
          </a:p>
          <a:p>
            <a:pPr algn="r">
              <a:buClr>
                <a:schemeClr val="bg1"/>
              </a:buClr>
            </a:pPr>
            <a:r>
              <a:rPr lang="cs-CZ" sz="1100" dirty="0">
                <a:solidFill>
                  <a:schemeClr val="bg2"/>
                </a:solidFill>
              </a:rPr>
              <a:t> (překlad Vítězslav Nezval)</a:t>
            </a:r>
            <a:br>
              <a:rPr lang="cs-CZ" sz="1100" dirty="0"/>
            </a:br>
            <a:r>
              <a:rPr lang="cs-CZ" sz="1100" dirty="0">
                <a:solidFill>
                  <a:schemeClr val="bg2"/>
                </a:solidFill>
                <a:latin typeface="Calibri" panose="020F0502020204030204" pitchFamily="34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49569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821</TotalTime>
  <Words>1834</Words>
  <Application>Microsoft Office PowerPoint</Application>
  <PresentationFormat>Předvádění na obrazovce (16:9)</PresentationFormat>
  <Paragraphs>57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Arial Narrow</vt:lpstr>
      <vt:lpstr>Calibri</vt:lpstr>
      <vt:lpstr>Horizont</vt:lpstr>
      <vt:lpstr>EDGAR ALLAN POE</vt:lpstr>
      <vt:lpstr>ELIZABETH POE</vt:lpstr>
      <vt:lpstr>EDGAR ALLAN POE</vt:lpstr>
      <vt:lpstr>EDGAR ALLAN POE</vt:lpstr>
      <vt:lpstr>EDGAR ALLAN POE</vt:lpstr>
      <vt:lpstr>EDGAR ALLAN POE</vt:lpstr>
      <vt:lpstr>EDGAR ALLAN POE</vt:lpstr>
      <vt:lpstr>EDGAR ALLAN POE</vt:lpstr>
      <vt:lpstr>EDGAR ALLAN POE</vt:lpstr>
      <vt:lpstr>EDGAR ALLAN POE</vt:lpstr>
      <vt:lpstr>EDGAR ALLAN POE</vt:lpstr>
      <vt:lpstr>EDGAR ALLAN POE</vt:lpstr>
      <vt:lpstr>ELIZABETH POE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Dušan</dc:creator>
  <cp:lastModifiedBy>Milan Bednář</cp:lastModifiedBy>
  <cp:revision>76</cp:revision>
  <dcterms:created xsi:type="dcterms:W3CDTF">2014-02-23T07:34:00Z</dcterms:created>
  <dcterms:modified xsi:type="dcterms:W3CDTF">2022-05-29T18:06:06Z</dcterms:modified>
</cp:coreProperties>
</file>