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  <p:sldId id="264" r:id="rId9"/>
    <p:sldId id="267" r:id="rId10"/>
    <p:sldId id="26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25401F-925C-C64A-9612-ACF63030C0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934CA76-FB1C-965B-F0B3-27C5FD13B2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687656-2BA9-90EA-F027-0BD862D4F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12.06.2022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C2B58E-3502-8EB6-FDC9-904FB5D95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36CDC7-7032-3A99-6C85-273553E0F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256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D320F1-A6B8-C11B-EA71-8E41D9910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AA2E640-FB0D-22C7-9044-DB0C24598D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715AD8-45E4-AF7B-49C7-3CB82548D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12.06.2022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5092D7-2C67-0E78-B5AE-B60B0F59D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0C8D71-286E-8D98-5998-A9F783C7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544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F8EE28C-D2CC-786C-416C-F8806C0127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52840EB-DEF2-64D0-ADCE-F3AD26FF3A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50FE21-1B4A-3E13-39DA-DDBC169C5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12.06.2022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790452-CF98-D0F3-98AA-45C58D7D1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8A7B03-A6FF-DC61-F6CC-B894BA183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76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5C252C-EDC4-4C3E-26C6-9D29AA64B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554AA7-F57D-0A22-BEDA-E3F70D20A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A5B944-F236-A075-5021-D14B69CB4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12.06.2022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62AC04-CAE1-D800-56E6-FA8C5BBA1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9E5D70-A338-E7E4-8353-3868790D8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342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9F1766-8256-2F05-F057-C2C8EF8FB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033A02-1C53-7807-629D-64E79B85B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B063D5-47DF-D131-0844-A1D271C7A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12.06.2022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421697-8404-A18F-41F5-ECF35BF5E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F5EEF3-FEB2-B81C-F352-F268F54AB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11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2EEB98-8F41-4E43-6943-8CBAFDF23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B63684-C199-FD62-8CAC-93C1D901B5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B0DA243-D048-9E13-203C-44B2892BF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650355-A8E0-F37B-98F8-AB4E84731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12.06.2022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38525C-31B2-6B27-5D9E-5A56499B1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AFCA65-C2CB-94DA-4423-2E3ADB791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03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99B2A8-F38C-1111-D293-8A313D81C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AF8116-C08F-0617-3A5B-C009A9CB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56C212C-EED6-F84A-FC04-96A0E17E3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7309969-B9C2-2DF5-1F33-7B6DF9B8E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7D70A70-7FC3-70A3-9F1C-8D385E7DAE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6A6633D-71CD-DAF3-CD37-7B571E71A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12.06.2022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DF7D1A4-FE88-8B66-160A-9C3B28A35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1C78E84-027D-E0CD-9E30-8C8CD11C0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907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47241C-8B51-5CA5-0501-A0EB4E153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C79C67E-9D5D-01FB-C2BC-B94FB2C2F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12.06.2022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F797100-10D4-78AC-52B9-5921490CE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2002D0-6D57-DE7F-D116-E5ED0524E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788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9519A75-E46A-0B97-BE7A-6AC2B8F2A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12.06.2022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DE8332B-939D-3DDC-B2C6-26FE11CD5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67C0E64-7B7E-DA1A-2617-7F69A6C47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44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0B0833-EF29-F809-A4F7-1BFC7E1B3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B5E68E-4587-1BF7-C986-DA02F468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9FE7549-263A-F0BC-CD9B-9D34FAAA81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8B6B005-1ECA-6EFE-53B3-3E3C50070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12.06.2022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8C40F5-C5BD-7976-A2D8-E79FF14A9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CEB18A-5234-3404-E12E-2461CDFC9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301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286DBF-03DB-6312-3997-8BB8C10FD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3A02406-B6D1-2D76-A904-8CEE3B2ACC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3058E4D-C591-329F-BC80-B6F37514BB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65EE62-F24B-F751-AB7F-AF95AE6F8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12.06.2022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32A7450-38B1-4451-C0EA-E5F1A1180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AE8591-862A-F1A3-52BE-0367BC6EC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577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7C5A873-9A67-293D-28C3-03AFE9F98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1FA4BEA-316E-0A37-7D73-32FAEFA97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658595-81F6-E396-B1B3-7FB928932C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12.06.2022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166627-37D8-5405-CADD-28B622588D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733D7D-9E59-6916-E5DF-AA86716CEB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544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//upload.wikimedia.org/wikipedia/commons/e/e8/Czech_dialects.PNG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352794" y="3388321"/>
            <a:ext cx="3200400" cy="114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923606" y="1637601"/>
            <a:ext cx="6858003" cy="358278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0935" y="857786"/>
            <a:ext cx="8300268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0766" y="3071183"/>
            <a:ext cx="7432722" cy="2590027"/>
          </a:xfrm>
        </p:spPr>
        <p:txBody>
          <a:bodyPr anchor="t">
            <a:normAutofit/>
          </a:bodyPr>
          <a:lstStyle/>
          <a:p>
            <a:pPr algn="l"/>
            <a:r>
              <a:rPr lang="cs-CZ" sz="7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Útvary</a:t>
            </a:r>
            <a:r>
              <a:rPr lang="cs-CZ" sz="7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cs-CZ" sz="7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7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českého jazyka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40766" y="1553518"/>
            <a:ext cx="7432721" cy="1281733"/>
          </a:xfrm>
        </p:spPr>
        <p:txBody>
          <a:bodyPr anchor="b">
            <a:normAutofit/>
          </a:bodyPr>
          <a:lstStyle/>
          <a:p>
            <a:pPr algn="l"/>
            <a:endParaRPr lang="cs-CZ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43057" y="3385173"/>
            <a:ext cx="3200400" cy="114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98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B7D8054-58A4-A64F-7A08-DDA6A73E0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478" y="386930"/>
            <a:ext cx="7781946" cy="1188950"/>
          </a:xfrm>
        </p:spPr>
        <p:txBody>
          <a:bodyPr anchor="b">
            <a:normAutofit fontScale="90000"/>
          </a:bodyPr>
          <a:lstStyle/>
          <a:p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br>
              <a:rPr lang="cs-CZ" sz="4800" b="1" i="0" u="none" strike="noStrike" baseline="0" dirty="0">
                <a:solidFill>
                  <a:srgbClr val="000000"/>
                </a:solidFill>
                <a:latin typeface="Calibri,Bold"/>
              </a:rPr>
            </a:br>
            <a:r>
              <a:rPr lang="cs-CZ" sz="4400" b="1" i="0" u="none" strike="noStrike" baseline="0" dirty="0">
                <a:solidFill>
                  <a:srgbClr val="000000"/>
                </a:solidFill>
                <a:latin typeface="Calibri,Bold"/>
              </a:rPr>
              <a:t>Nahraď nespisovné výrazy spisovnými</a:t>
            </a:r>
            <a:endParaRPr lang="cs-CZ" sz="47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D0331C-D1EC-D238-B125-7BF120187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727" y="2420888"/>
            <a:ext cx="7649904" cy="3542144"/>
          </a:xfrm>
        </p:spPr>
        <p:txBody>
          <a:bodyPr anchor="ctr">
            <a:normAutofit/>
          </a:bodyPr>
          <a:lstStyle/>
          <a:p>
            <a:pPr algn="l"/>
            <a:r>
              <a:rPr lang="cs-CZ" sz="3200" b="1" i="0" u="none" strike="noStrike" baseline="0" dirty="0">
                <a:solidFill>
                  <a:srgbClr val="0070C1"/>
                </a:solidFill>
                <a:latin typeface="Calibri,Bold"/>
              </a:rPr>
              <a:t>Na náměstí prodávali </a:t>
            </a:r>
            <a:r>
              <a:rPr lang="cs-CZ" sz="3200" b="1" i="0" u="none" strike="noStrike" baseline="0" dirty="0" err="1">
                <a:solidFill>
                  <a:srgbClr val="0070C1"/>
                </a:solidFill>
                <a:latin typeface="Calibri,Bold"/>
              </a:rPr>
              <a:t>velikej</a:t>
            </a:r>
            <a:r>
              <a:rPr lang="cs-CZ" sz="3200" b="1" i="0" u="none" strike="noStrike" baseline="0" dirty="0">
                <a:solidFill>
                  <a:srgbClr val="0070C1"/>
                </a:solidFill>
                <a:latin typeface="Calibri,Bold"/>
              </a:rPr>
              <a:t> </a:t>
            </a:r>
            <a:r>
              <a:rPr lang="cs-CZ" sz="3200" b="1" i="0" u="none" strike="noStrike" baseline="0" dirty="0" err="1">
                <a:solidFill>
                  <a:srgbClr val="0070C1"/>
                </a:solidFill>
                <a:latin typeface="Calibri,Bold"/>
              </a:rPr>
              <a:t>barevnej</a:t>
            </a:r>
            <a:r>
              <a:rPr lang="cs-CZ" sz="3200" b="1" i="0" u="none" strike="noStrike" baseline="0" dirty="0">
                <a:solidFill>
                  <a:srgbClr val="0070C1"/>
                </a:solidFill>
                <a:latin typeface="Calibri,Bold"/>
              </a:rPr>
              <a:t> balón.</a:t>
            </a:r>
          </a:p>
          <a:p>
            <a:pPr algn="l"/>
            <a:r>
              <a:rPr lang="pt-BR" sz="3200" b="1" i="0" u="none" strike="noStrike" baseline="0" dirty="0">
                <a:solidFill>
                  <a:srgbClr val="963735"/>
                </a:solidFill>
                <a:latin typeface="Calibri,Bold"/>
              </a:rPr>
              <a:t>Vod tebe já nic nechcu.</a:t>
            </a:r>
          </a:p>
          <a:p>
            <a:pPr algn="l"/>
            <a:r>
              <a:rPr lang="cs-CZ" sz="3200" b="1" i="0" u="none" strike="noStrike" baseline="0" dirty="0" err="1">
                <a:solidFill>
                  <a:srgbClr val="7030A1"/>
                </a:solidFill>
                <a:latin typeface="Calibri,Bold"/>
              </a:rPr>
              <a:t>Pudete</a:t>
            </a:r>
            <a:r>
              <a:rPr lang="cs-CZ" sz="3200" b="1" i="0" u="none" strike="noStrike" baseline="0" dirty="0">
                <a:solidFill>
                  <a:srgbClr val="7030A1"/>
                </a:solidFill>
                <a:latin typeface="Calibri,Bold"/>
              </a:rPr>
              <a:t> s </a:t>
            </a:r>
            <a:r>
              <a:rPr lang="cs-CZ" sz="3200" b="1" i="0" u="none" strike="noStrike" baseline="0" dirty="0" err="1">
                <a:solidFill>
                  <a:srgbClr val="7030A1"/>
                </a:solidFill>
                <a:latin typeface="Calibri,Bold"/>
              </a:rPr>
              <a:t>náma</a:t>
            </a:r>
            <a:r>
              <a:rPr lang="cs-CZ" sz="3200" b="1" i="0" u="none" strike="noStrike" baseline="0" dirty="0">
                <a:solidFill>
                  <a:srgbClr val="7030A1"/>
                </a:solidFill>
                <a:latin typeface="Calibri,Bold"/>
              </a:rPr>
              <a:t> </a:t>
            </a:r>
            <a:r>
              <a:rPr lang="cs-CZ" sz="3200" b="1" i="0" u="none" strike="noStrike" baseline="0" dirty="0" err="1">
                <a:solidFill>
                  <a:srgbClr val="7030A1"/>
                </a:solidFill>
                <a:latin typeface="Calibri,Bold"/>
              </a:rPr>
              <a:t>zejtra</a:t>
            </a:r>
            <a:r>
              <a:rPr lang="cs-CZ" sz="3200" b="1" i="0" u="none" strike="noStrike" baseline="0" dirty="0">
                <a:solidFill>
                  <a:srgbClr val="7030A1"/>
                </a:solidFill>
                <a:latin typeface="Calibri,Bold"/>
              </a:rPr>
              <a:t> do kina?</a:t>
            </a:r>
          </a:p>
          <a:p>
            <a:pPr algn="l"/>
            <a:r>
              <a:rPr lang="cs-CZ" sz="3200" b="1" i="0" u="none" strike="noStrike" baseline="0" dirty="0" err="1">
                <a:solidFill>
                  <a:srgbClr val="00B150"/>
                </a:solidFill>
                <a:latin typeface="Calibri,Bold"/>
              </a:rPr>
              <a:t>Dobrej</a:t>
            </a:r>
            <a:r>
              <a:rPr lang="cs-CZ" sz="3200" b="1" i="0" u="none" strike="noStrike" baseline="0" dirty="0">
                <a:solidFill>
                  <a:srgbClr val="00B150"/>
                </a:solidFill>
                <a:latin typeface="Calibri,Bold"/>
              </a:rPr>
              <a:t> večír.</a:t>
            </a:r>
          </a:p>
          <a:p>
            <a:pPr algn="l"/>
            <a:r>
              <a:rPr lang="cs-CZ" sz="3200" b="1" i="0" u="none" strike="noStrike" baseline="0" dirty="0">
                <a:solidFill>
                  <a:srgbClr val="FF0000"/>
                </a:solidFill>
                <a:latin typeface="Calibri,Bold"/>
              </a:rPr>
              <a:t>Přišli </a:t>
            </a:r>
            <a:r>
              <a:rPr lang="cs-CZ" sz="3200" b="1" i="0" u="none" strike="noStrike" baseline="0" dirty="0" err="1">
                <a:solidFill>
                  <a:srgbClr val="FF0000"/>
                </a:solidFill>
                <a:latin typeface="Calibri,Bold"/>
              </a:rPr>
              <a:t>sme</a:t>
            </a:r>
            <a:r>
              <a:rPr lang="cs-CZ" sz="3200" b="1" i="0" u="none" strike="noStrike" baseline="0" dirty="0">
                <a:solidFill>
                  <a:srgbClr val="FF0000"/>
                </a:solidFill>
                <a:latin typeface="Calibri,Bold"/>
              </a:rPr>
              <a:t> brzy, </a:t>
            </a:r>
            <a:r>
              <a:rPr lang="cs-CZ" sz="3200" b="1" i="0" u="none" strike="noStrike" baseline="0" dirty="0" err="1">
                <a:solidFill>
                  <a:srgbClr val="FF0000"/>
                </a:solidFill>
                <a:latin typeface="Calibri,Bold"/>
              </a:rPr>
              <a:t>abysme</a:t>
            </a:r>
            <a:r>
              <a:rPr lang="cs-CZ" sz="3200" b="1" i="0" u="none" strike="noStrike" baseline="0" dirty="0">
                <a:solidFill>
                  <a:srgbClr val="FF0000"/>
                </a:solidFill>
                <a:latin typeface="Calibri,Bold"/>
              </a:rPr>
              <a:t> stihli uklidit.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232850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r>
              <a:rPr lang="cs-CZ" sz="4000" b="1" dirty="0"/>
              <a:t>Útvary</a:t>
            </a: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000" b="1" dirty="0"/>
              <a:t>českého jazyka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u="sng" dirty="0"/>
              <a:t>každý útvar má specifické výrazové prostředky, vyskytuje se v určitých druzích komunikace a plní svou „specifickou“ funkci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rozlišujeme následující  útvary českého jazyka:</a:t>
            </a:r>
          </a:p>
          <a:p>
            <a:pPr marL="822960" lvl="1" indent="-457200">
              <a:buFont typeface="+mj-lt"/>
              <a:buAutoNum type="arabicParenR"/>
            </a:pPr>
            <a:r>
              <a:rPr lang="cs-CZ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</a:rPr>
              <a:t>spisovná čeština</a:t>
            </a:r>
          </a:p>
          <a:p>
            <a:pPr marL="822960" lvl="1" indent="-457200">
              <a:buFont typeface="+mj-lt"/>
              <a:buAutoNum type="arabicParenR"/>
            </a:pPr>
            <a:r>
              <a:rPr lang="cs-CZ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</a:rPr>
              <a:t>obecná čeština</a:t>
            </a:r>
          </a:p>
          <a:p>
            <a:pPr marL="822960" lvl="1" indent="-457200">
              <a:buFont typeface="+mj-lt"/>
              <a:buAutoNum type="arabicParenR"/>
            </a:pPr>
            <a:r>
              <a:rPr lang="cs-CZ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</a:rPr>
              <a:t>nářečí</a:t>
            </a:r>
          </a:p>
          <a:p>
            <a:pPr marL="822960" lvl="1" indent="-457200">
              <a:buFont typeface="+mj-lt"/>
              <a:buAutoNum type="arabicParenR"/>
            </a:pPr>
            <a:r>
              <a:rPr lang="cs-CZ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</a:rPr>
              <a:t>neúplné jazykové útvary</a:t>
            </a:r>
          </a:p>
        </p:txBody>
      </p:sp>
    </p:spTree>
    <p:extLst>
      <p:ext uri="{BB962C8B-B14F-4D97-AF65-F5344CB8AC3E}">
        <p14:creationId xmlns:p14="http://schemas.microsoft.com/office/powerpoint/2010/main" val="506814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r>
              <a:rPr lang="cs-CZ" sz="47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Spisovná čeština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r>
              <a:rPr lang="cs-CZ" u="sng" dirty="0">
                <a:highlight>
                  <a:srgbClr val="00FF00"/>
                </a:highlight>
              </a:rPr>
              <a:t>používá se</a:t>
            </a:r>
            <a:r>
              <a:rPr lang="cs-CZ" dirty="0">
                <a:highlight>
                  <a:srgbClr val="00FF00"/>
                </a:highlight>
              </a:rPr>
              <a:t> </a:t>
            </a:r>
            <a:r>
              <a:rPr lang="cs-CZ" dirty="0"/>
              <a:t>standardně </a:t>
            </a:r>
            <a:r>
              <a:rPr lang="cs-CZ" u="sng" dirty="0">
                <a:highlight>
                  <a:srgbClr val="00FF00"/>
                </a:highlight>
              </a:rPr>
              <a:t>při oficiálních a úředních příležitostech</a:t>
            </a:r>
            <a:r>
              <a:rPr lang="cs-CZ" dirty="0"/>
              <a:t>, v úředních i jiných dokumentech, ve školách a veřejnoprávních médiích </a:t>
            </a:r>
          </a:p>
          <a:p>
            <a:r>
              <a:rPr lang="cs-CZ" u="sng" dirty="0">
                <a:highlight>
                  <a:srgbClr val="00FF00"/>
                </a:highlight>
              </a:rPr>
              <a:t>má reprezentativní a úřední funkci</a:t>
            </a:r>
            <a:endParaRPr lang="cs-CZ" dirty="0">
              <a:highlight>
                <a:srgbClr val="00FF00"/>
              </a:highlight>
            </a:endParaRPr>
          </a:p>
          <a:p>
            <a:r>
              <a:rPr lang="cs-CZ" dirty="0"/>
              <a:t>vznikla v době národního obrození na přelomu 17. a 18. století na základě jazyka Bible kralické z 16. století</a:t>
            </a:r>
          </a:p>
        </p:txBody>
      </p:sp>
    </p:spTree>
    <p:extLst>
      <p:ext uri="{BB962C8B-B14F-4D97-AF65-F5344CB8AC3E}">
        <p14:creationId xmlns:p14="http://schemas.microsoft.com/office/powerpoint/2010/main" val="2301410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r>
              <a:rPr lang="cs-CZ" sz="43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Spisovná čeština </a:t>
            </a:r>
            <a:r>
              <a:rPr lang="cs-CZ" sz="4300"/>
              <a:t>– pokračování </a:t>
            </a:r>
            <a:endParaRPr lang="cs-CZ" sz="43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r>
              <a:rPr lang="cs-CZ" dirty="0"/>
              <a:t>podoba spisovné češtiny je dána soustavou pravidel, které jsou obsaženy v následujících publikacích:</a:t>
            </a:r>
          </a:p>
          <a:p>
            <a:pPr lvl="1">
              <a:buFont typeface="Wingdings" pitchFamily="2" charset="2"/>
              <a:buChar char="Ø"/>
            </a:pPr>
            <a:r>
              <a:rPr lang="cs-CZ" sz="21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Pravidla českého pravopisu</a:t>
            </a:r>
          </a:p>
          <a:p>
            <a:pPr lvl="1">
              <a:buFont typeface="Wingdings" pitchFamily="2" charset="2"/>
              <a:buChar char="Ø"/>
            </a:pPr>
            <a:r>
              <a:rPr lang="cs-CZ" sz="21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Slovník spisovné češtiny</a:t>
            </a:r>
          </a:p>
          <a:p>
            <a:pPr lvl="1">
              <a:buFont typeface="Wingdings" pitchFamily="2" charset="2"/>
              <a:buChar char="Ø"/>
            </a:pPr>
            <a:r>
              <a:rPr lang="cs-CZ" sz="21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Akademický slovník cizích slov</a:t>
            </a:r>
          </a:p>
          <a:p>
            <a:pPr lvl="1">
              <a:buFont typeface="Wingdings" pitchFamily="2" charset="2"/>
              <a:buChar char="Ø"/>
            </a:pPr>
            <a:endParaRPr lang="cs-CZ" sz="2100"/>
          </a:p>
        </p:txBody>
      </p:sp>
    </p:spTree>
    <p:extLst>
      <p:ext uri="{BB962C8B-B14F-4D97-AF65-F5344CB8AC3E}">
        <p14:creationId xmlns:p14="http://schemas.microsoft.com/office/powerpoint/2010/main" val="365641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r>
              <a:rPr lang="cs-CZ" sz="47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Obecná čeština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r>
              <a:rPr lang="cs-CZ" u="sng" dirty="0">
                <a:highlight>
                  <a:srgbClr val="00FF00"/>
                </a:highlight>
              </a:rPr>
              <a:t>je nespisovná forma českého jazyka </a:t>
            </a:r>
          </a:p>
          <a:p>
            <a:r>
              <a:rPr lang="cs-CZ" u="sng" dirty="0"/>
              <a:t>používá se </a:t>
            </a:r>
            <a:r>
              <a:rPr lang="cs-CZ" u="sng" dirty="0">
                <a:highlight>
                  <a:srgbClr val="00FF00"/>
                </a:highlight>
              </a:rPr>
              <a:t>při běžné ústní komunikaci</a:t>
            </a:r>
            <a:endParaRPr lang="cs-CZ" dirty="0">
              <a:highlight>
                <a:srgbClr val="00FF00"/>
              </a:highlight>
            </a:endParaRPr>
          </a:p>
          <a:p>
            <a:r>
              <a:rPr lang="cs-CZ" dirty="0"/>
              <a:t>bývá taktéž definována jako</a:t>
            </a:r>
            <a:r>
              <a:rPr lang="cs-CZ" dirty="0">
                <a:highlight>
                  <a:srgbClr val="00FF00"/>
                </a:highlight>
              </a:rPr>
              <a:t> </a:t>
            </a:r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</a:rPr>
              <a:t>interdialekt</a:t>
            </a:r>
            <a:r>
              <a:rPr lang="cs-CZ" dirty="0"/>
              <a:t>, jímž se hovoří v Čechách a na západní Moravě </a:t>
            </a:r>
          </a:p>
          <a:p>
            <a:r>
              <a:rPr lang="cs-CZ" u="sng" dirty="0"/>
              <a:t>není kodifikována, a proto se vyvíjí rychleji a plynuleji než čeština spisovná</a:t>
            </a:r>
          </a:p>
          <a:p>
            <a:r>
              <a:rPr lang="cs-CZ" u="sng" dirty="0" err="1"/>
              <a:t>vokno</a:t>
            </a:r>
            <a:r>
              <a:rPr lang="cs-CZ" u="sng" dirty="0"/>
              <a:t>, s těma </a:t>
            </a:r>
            <a:r>
              <a:rPr lang="cs-CZ" u="sng" dirty="0" err="1"/>
              <a:t>zajímavejma</a:t>
            </a:r>
            <a:r>
              <a:rPr lang="cs-CZ" u="sng" dirty="0"/>
              <a:t> </a:t>
            </a:r>
            <a:r>
              <a:rPr lang="cs-CZ" u="sng" dirty="0" err="1"/>
              <a:t>knížkama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428840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r>
              <a:rPr lang="cs-CZ" sz="47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Nářečí (dialekt)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r>
              <a:rPr lang="cs-CZ" dirty="0"/>
              <a:t>je </a:t>
            </a:r>
            <a:r>
              <a:rPr lang="cs-CZ" u="sng" dirty="0">
                <a:highlight>
                  <a:srgbClr val="00FF00"/>
                </a:highlight>
              </a:rPr>
              <a:t>nespisovný jazykový útvar užívaný pouze mluvčími z určité geografické oblasti</a:t>
            </a:r>
          </a:p>
          <a:p>
            <a:r>
              <a:rPr lang="cs-CZ" dirty="0"/>
              <a:t>uplatňuje se především </a:t>
            </a:r>
            <a:r>
              <a:rPr lang="cs-CZ" u="sng" dirty="0"/>
              <a:t>v běžné, neformální ústní komunikaci</a:t>
            </a:r>
          </a:p>
          <a:p>
            <a:r>
              <a:rPr lang="cs-CZ" dirty="0"/>
              <a:t>nářečí vznikala asi od 12. století jako důsledek izolace jednotlivých oblastí a lidí v nich žijících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dialektologie</a:t>
            </a:r>
            <a:r>
              <a:rPr lang="cs-CZ" dirty="0"/>
              <a:t> – obor, který se zabývá vědeckým studiem nářečí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3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r>
              <a:rPr lang="cs-CZ" sz="43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Nářečí (dialekt)</a:t>
            </a:r>
            <a:r>
              <a:rPr lang="cs-CZ" sz="4300"/>
              <a:t> – pokračování </a:t>
            </a:r>
            <a:endParaRPr lang="cs-CZ" sz="43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r>
              <a:rPr lang="cs-CZ" u="sng" dirty="0"/>
              <a:t>česká nářečí dělíme do 4 skupin</a:t>
            </a:r>
            <a:r>
              <a:rPr lang="cs-CZ" dirty="0"/>
              <a:t>:</a:t>
            </a:r>
          </a:p>
          <a:p>
            <a:pPr marL="822960" lvl="1" indent="-457200">
              <a:buFont typeface="+mj-lt"/>
              <a:buAutoNum type="arabicParenR"/>
            </a:pPr>
            <a:r>
              <a:rPr lang="cs-CZ" sz="21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česká nářečí</a:t>
            </a:r>
            <a:r>
              <a:rPr lang="cs-CZ" sz="2100"/>
              <a:t> (s obecnou češtinou jako interdialektem); např. vozejk, vokno, dýlka</a:t>
            </a:r>
          </a:p>
          <a:p>
            <a:pPr marL="822960" lvl="1" indent="-457200">
              <a:buFont typeface="+mj-lt"/>
              <a:buAutoNum type="arabicParenR"/>
            </a:pPr>
            <a:r>
              <a:rPr lang="cs-CZ" sz="21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slovácké (moravskoslovenské) nářečí</a:t>
            </a:r>
            <a:r>
              <a:rPr lang="cs-CZ" sz="2100"/>
              <a:t>; např. jest (místo jíst), nesú, dělajú</a:t>
            </a:r>
            <a:endParaRPr lang="cs-CZ" sz="2100" b="1" u="sng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2960" lvl="1" indent="-457200">
              <a:buFont typeface="+mj-lt"/>
              <a:buAutoNum type="arabicParenR"/>
            </a:pPr>
            <a:r>
              <a:rPr lang="cs-CZ" sz="21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hanácké (středomoravské) nářečí</a:t>
            </a:r>
            <a:r>
              <a:rPr lang="cs-CZ" sz="2100"/>
              <a:t>; např. staré stréc vezó móku</a:t>
            </a:r>
            <a:endParaRPr lang="cs-CZ" sz="2100" b="1" u="sng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2960" lvl="1" indent="-457200">
              <a:buFont typeface="+mj-lt"/>
              <a:buAutoNum type="arabicParenR"/>
            </a:pPr>
            <a:r>
              <a:rPr lang="cs-CZ" sz="21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slezské (lašské) nářečí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267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Nářečí (dialekt)</a:t>
            </a:r>
            <a:r>
              <a:rPr lang="cs-CZ" sz="2800" dirty="0"/>
              <a:t> – na mapě </a:t>
            </a:r>
            <a:endParaRPr lang="cs-CZ" dirty="0"/>
          </a:p>
        </p:txBody>
      </p:sp>
      <p:pic>
        <p:nvPicPr>
          <p:cNvPr id="3074" name="Picture 2" descr="Soubor:Czech dialects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948" y="2193666"/>
            <a:ext cx="7051444" cy="4230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 rot="19598912">
            <a:off x="2447556" y="3864419"/>
            <a:ext cx="2858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česká nářečí</a:t>
            </a:r>
          </a:p>
        </p:txBody>
      </p:sp>
      <p:sp>
        <p:nvSpPr>
          <p:cNvPr id="7" name="TextovéPole 6"/>
          <p:cNvSpPr txBox="1"/>
          <p:nvPr/>
        </p:nvSpPr>
        <p:spPr>
          <a:xfrm rot="19598912">
            <a:off x="3959510" y="4536662"/>
            <a:ext cx="2858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n>
                  <a:solidFill>
                    <a:schemeClr val="tx1"/>
                  </a:solidFill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hanácké nářečí</a:t>
            </a:r>
          </a:p>
        </p:txBody>
      </p:sp>
      <p:sp>
        <p:nvSpPr>
          <p:cNvPr id="8" name="TextovéPole 7"/>
          <p:cNvSpPr txBox="1"/>
          <p:nvPr/>
        </p:nvSpPr>
        <p:spPr>
          <a:xfrm rot="19598912">
            <a:off x="4498546" y="5060583"/>
            <a:ext cx="2858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slovácké nářečí</a:t>
            </a:r>
          </a:p>
        </p:txBody>
      </p:sp>
      <p:sp>
        <p:nvSpPr>
          <p:cNvPr id="9" name="TextovéPole 8"/>
          <p:cNvSpPr txBox="1"/>
          <p:nvPr/>
        </p:nvSpPr>
        <p:spPr>
          <a:xfrm rot="2464939">
            <a:off x="5524458" y="3999030"/>
            <a:ext cx="2858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n>
                  <a:solidFill>
                    <a:schemeClr val="tx1"/>
                  </a:solidFill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lašské nářečí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-589058"/>
            <a:ext cx="83529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Pokuste se jednotlivá nářečí zakreslit do mapy.</a:t>
            </a:r>
          </a:p>
        </p:txBody>
      </p:sp>
    </p:spTree>
    <p:extLst>
      <p:ext uri="{BB962C8B-B14F-4D97-AF65-F5344CB8AC3E}">
        <p14:creationId xmlns:p14="http://schemas.microsoft.com/office/powerpoint/2010/main" val="379332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81481E-6 L 0 0.18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r>
              <a:rPr lang="cs-CZ" sz="47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Neúplné jazykové útvary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r>
              <a:rPr lang="cs-CZ" u="sng" dirty="0">
                <a:highlight>
                  <a:srgbClr val="00FF00"/>
                </a:highlight>
              </a:rPr>
              <a:t>jsou nespisovné útvary českého jazyka </a:t>
            </a:r>
          </a:p>
          <a:p>
            <a:r>
              <a:rPr lang="cs-CZ" dirty="0"/>
              <a:t>rozdíly jsou patrné především vzhledem ke </a:t>
            </a:r>
            <a:r>
              <a:rPr lang="cs-CZ" u="sng" dirty="0"/>
              <a:t>slovní zásobě</a:t>
            </a:r>
          </a:p>
          <a:p>
            <a:r>
              <a:rPr lang="cs-CZ" dirty="0"/>
              <a:t>rozlišujeme:</a:t>
            </a:r>
          </a:p>
          <a:p>
            <a:pPr lvl="1">
              <a:buFont typeface="Wingdings" pitchFamily="2" charset="2"/>
              <a:buChar char="q"/>
            </a:pPr>
            <a:r>
              <a:rPr lang="cs-CZ" sz="2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</a:rPr>
              <a:t>slang</a:t>
            </a:r>
            <a:r>
              <a:rPr lang="cs-CZ" sz="2100" dirty="0"/>
              <a:t> – </a:t>
            </a:r>
            <a:r>
              <a:rPr lang="cs-CZ" sz="21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</a:rPr>
              <a:t>mluva zájmových skupin</a:t>
            </a:r>
            <a:r>
              <a:rPr lang="cs-CZ" sz="2100" dirty="0"/>
              <a:t>, např. lékařský slang, studentský slang (zápich = zkouška, liduška = 3)</a:t>
            </a:r>
          </a:p>
          <a:p>
            <a:pPr lvl="1">
              <a:buFont typeface="Wingdings" pitchFamily="2" charset="2"/>
              <a:buChar char="q"/>
            </a:pPr>
            <a:r>
              <a:rPr lang="cs-CZ" sz="2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</a:rPr>
              <a:t>argot</a:t>
            </a:r>
            <a:r>
              <a:rPr lang="cs-CZ" sz="2100" dirty="0">
                <a:highlight>
                  <a:srgbClr val="00FF00"/>
                </a:highlight>
              </a:rPr>
              <a:t> - </a:t>
            </a:r>
            <a:r>
              <a:rPr lang="cs-CZ" sz="21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</a:rPr>
              <a:t>vrstva slovní zásoby užívaná společenskou spodinou</a:t>
            </a:r>
            <a:r>
              <a:rPr lang="cs-CZ" sz="2100" dirty="0"/>
              <a:t>; cílem je utajit obsah sdělení,  např. stříkačka = pistole, káča = trezor, </a:t>
            </a:r>
            <a:r>
              <a:rPr lang="cs-CZ" sz="2100" dirty="0" err="1"/>
              <a:t>chlupatej</a:t>
            </a:r>
            <a:r>
              <a:rPr lang="cs-CZ" sz="2100" dirty="0"/>
              <a:t> = policista, </a:t>
            </a:r>
            <a:r>
              <a:rPr lang="cs-CZ" sz="2100" dirty="0" err="1"/>
              <a:t>hérák</a:t>
            </a:r>
            <a:r>
              <a:rPr lang="cs-CZ" sz="2100" dirty="0"/>
              <a:t> = heroin, péčko = pervitin</a:t>
            </a:r>
            <a:endParaRPr lang="cs-CZ" sz="2100" u="sng" dirty="0"/>
          </a:p>
        </p:txBody>
      </p:sp>
    </p:spTree>
    <p:extLst>
      <p:ext uri="{BB962C8B-B14F-4D97-AF65-F5344CB8AC3E}">
        <p14:creationId xmlns:p14="http://schemas.microsoft.com/office/powerpoint/2010/main" val="17157181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573</TotalTime>
  <Words>462</Words>
  <Application>Microsoft Office PowerPoint</Application>
  <PresentationFormat>Předvádění na obrazovce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Calibri,Bold</vt:lpstr>
      <vt:lpstr>Wingdings</vt:lpstr>
      <vt:lpstr>Motiv Office</vt:lpstr>
      <vt:lpstr>Útvary  českého jazyka</vt:lpstr>
      <vt:lpstr>Útvary českého jazyka</vt:lpstr>
      <vt:lpstr>1. Spisovná čeština</vt:lpstr>
      <vt:lpstr>Spisovná čeština – pokračování </vt:lpstr>
      <vt:lpstr>2. Obecná čeština</vt:lpstr>
      <vt:lpstr>3. Nářečí (dialekt)</vt:lpstr>
      <vt:lpstr>Nářečí (dialekt) – pokračování </vt:lpstr>
      <vt:lpstr>Nářečí (dialekt) – na mapě </vt:lpstr>
      <vt:lpstr>4. Neúplné jazykové útvary</vt:lpstr>
      <vt:lpstr>                                         Nahraď nespisovné výrazy spisovnými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Útvary  českého jazyka</dc:title>
  <dc:creator>Milan Bednář</dc:creator>
  <cp:lastModifiedBy>Milan Bednář</cp:lastModifiedBy>
  <cp:revision>17</cp:revision>
  <dcterms:modified xsi:type="dcterms:W3CDTF">2022-06-12T17:13:06Z</dcterms:modified>
</cp:coreProperties>
</file>