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8" r:id="rId10"/>
    <p:sldId id="269" r:id="rId11"/>
    <p:sldId id="261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8AC6D1E-A7F1-4005-A08B-C0401CA1ACE3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A527-6B95-46FA-A5BB-1DEBBB452919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44845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6D1E-A7F1-4005-A08B-C0401CA1ACE3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A527-6B95-46FA-A5BB-1DEBBB452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39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6D1E-A7F1-4005-A08B-C0401CA1ACE3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A527-6B95-46FA-A5BB-1DEBBB45291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200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1200" y="228600"/>
            <a:ext cx="8534400" cy="12192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3251200" y="1600200"/>
            <a:ext cx="8534400" cy="4495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A3158E-332D-498B-85AB-CEC0DB8DF4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2827542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6D1E-A7F1-4005-A08B-C0401CA1ACE3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A527-6B95-46FA-A5BB-1DEBBB452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94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6D1E-A7F1-4005-A08B-C0401CA1ACE3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A527-6B95-46FA-A5BB-1DEBBB452919}" type="slidenum">
              <a:rPr lang="cs-CZ" smtClean="0"/>
              <a:t>‹#›</a:t>
            </a:fld>
            <a:endParaRPr lang="cs-CZ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1042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6D1E-A7F1-4005-A08B-C0401CA1ACE3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A527-6B95-46FA-A5BB-1DEBBB452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57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6D1E-A7F1-4005-A08B-C0401CA1ACE3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A527-6B95-46FA-A5BB-1DEBBB452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18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6D1E-A7F1-4005-A08B-C0401CA1ACE3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A527-6B95-46FA-A5BB-1DEBBB452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8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6D1E-A7F1-4005-A08B-C0401CA1ACE3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A527-6B95-46FA-A5BB-1DEBBB452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55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6D1E-A7F1-4005-A08B-C0401CA1ACE3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A527-6B95-46FA-A5BB-1DEBBB452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307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6D1E-A7F1-4005-A08B-C0401CA1ACE3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A527-6B95-46FA-A5BB-1DEBBB45291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95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8AC6D1E-A7F1-4005-A08B-C0401CA1ACE3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B9FA527-6B95-46FA-A5BB-1DEBBB45291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77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ceni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Úvaha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71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b="1" smtClean="0">
                <a:solidFill>
                  <a:schemeClr val="hlink"/>
                </a:solidFill>
              </a:rPr>
              <a:t>Témata k úvahám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/>
              <a:t>Vyber si oblíbené rčení nebo přísloví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/>
              <a:t>Máš oblíbený citát nebo autora citátů?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/>
              <a:t>Pomůže ti stránka: </a:t>
            </a:r>
            <a:r>
              <a:rPr lang="cs-CZ" sz="2800" dirty="0">
                <a:hlinkClick r:id="rId2"/>
              </a:rPr>
              <a:t>http://www.</a:t>
            </a:r>
            <a:r>
              <a:rPr lang="cs-CZ" sz="2800" dirty="0" err="1">
                <a:hlinkClick r:id="rId2"/>
              </a:rPr>
              <a:t>rceni.cz</a:t>
            </a:r>
            <a:r>
              <a:rPr lang="cs-CZ" sz="2800" dirty="0">
                <a:hlinkClick r:id="rId2"/>
              </a:rPr>
              <a:t>/</a:t>
            </a:r>
            <a:endParaRPr lang="cs-CZ" sz="2800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/>
              <a:t>Zamysli se nad problémy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/>
              <a:t>    v mezilidských vztazích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/>
              <a:t>Ochrana přírody, globální oteplování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2800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47525672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none" dirty="0" smtClean="0"/>
              <a:t>Na co si dát pozor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0831" y="2323070"/>
            <a:ext cx="9953369" cy="443937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dirty="0" smtClean="0"/>
              <a:t>neodklonit se od tématu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musí převládat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úvahový postup</a:t>
            </a: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propojit myšlenky</a:t>
            </a:r>
            <a:r>
              <a:rPr lang="cs-CZ" sz="2400" dirty="0" smtClean="0"/>
              <a:t>, najít souvislosti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 </a:t>
            </a:r>
            <a:r>
              <a:rPr lang="cs-CZ" sz="2400" dirty="0"/>
              <a:t>každý problém dovést do konce, zaujmout </a:t>
            </a:r>
            <a:r>
              <a:rPr lang="cs-CZ" sz="2400" dirty="0" smtClean="0"/>
              <a:t>stanovisko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 argumentovat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konkrétně</a:t>
            </a:r>
            <a:r>
              <a:rPr lang="cs-CZ" sz="2400" dirty="0" smtClean="0"/>
              <a:t>, ne jen obecné informace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 postupovat od obecného tvrzení ke konkrétnímu návrhu řešení problému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608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94157"/>
          </a:xfrm>
        </p:spPr>
        <p:txBody>
          <a:bodyPr/>
          <a:lstStyle/>
          <a:p>
            <a:r>
              <a:rPr lang="cs-CZ" dirty="0" smtClean="0"/>
              <a:t>Úvaha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2594" y="1779373"/>
            <a:ext cx="9961606" cy="496659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cs-CZ" sz="2600" dirty="0" smtClean="0"/>
              <a:t>slohový útvar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 smtClean="0"/>
              <a:t> často řazena 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k odbornému stylu</a:t>
            </a:r>
            <a:r>
              <a:rPr lang="cs-CZ" sz="2600" dirty="0" smtClean="0"/>
              <a:t>, má blízko i k uměleckému stylu a publicistice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 smtClean="0"/>
              <a:t> slohový 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postup úvahový</a:t>
            </a:r>
            <a:r>
              <a:rPr lang="cs-CZ" sz="2600" dirty="0" smtClean="0"/>
              <a:t>, ale i výkladový a popisný (v menší míře)</a:t>
            </a:r>
          </a:p>
          <a:p>
            <a:pPr marL="0" indent="0">
              <a:buNone/>
            </a:pPr>
            <a:endParaRPr lang="cs-CZ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 smtClean="0"/>
              <a:t> </a:t>
            </a:r>
            <a:r>
              <a:rPr lang="cs-CZ" sz="2600" b="1" dirty="0" smtClean="0"/>
              <a:t>autor se zamýšlí nad daným problémem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cs-CZ" sz="2200" dirty="0" smtClean="0"/>
              <a:t>základem jsou 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fakta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dirty="0"/>
              <a:t> </a:t>
            </a:r>
            <a:r>
              <a:rPr lang="cs-CZ" sz="2200" dirty="0" smtClean="0"/>
              <a:t>autor nad nimi přemýšlí, uvažuje, hodnotí je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dirty="0" smtClean="0"/>
              <a:t> zaujímá 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vlastní postoj</a:t>
            </a:r>
            <a:r>
              <a:rPr lang="cs-CZ" sz="2200" dirty="0" smtClean="0"/>
              <a:t>, vyjadřuje svůj 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názor</a:t>
            </a:r>
            <a:r>
              <a:rPr lang="cs-CZ" sz="2200" dirty="0" smtClean="0"/>
              <a:t>, 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osobní hodnocení problému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dirty="0"/>
              <a:t> </a:t>
            </a:r>
            <a:r>
              <a:rPr lang="cs-CZ" sz="2200" dirty="0" smtClean="0"/>
              <a:t>vychází 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z vlastních zkušeností a názorů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71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none" dirty="0" smtClean="0"/>
              <a:t>Úvaha × výklad</a:t>
            </a:r>
            <a:endParaRPr lang="cs-CZ" cap="none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07308" y="1779373"/>
            <a:ext cx="9936894" cy="49921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cs-CZ" sz="2600" u="sng" dirty="0" smtClean="0"/>
              <a:t>společné znaky</a:t>
            </a:r>
            <a:r>
              <a:rPr lang="cs-CZ" sz="2600" dirty="0" smtClean="0"/>
              <a:t>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fakta</a:t>
            </a:r>
            <a:r>
              <a:rPr lang="cs-CZ" sz="2400" dirty="0" smtClean="0"/>
              <a:t>,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souvislosti</a:t>
            </a:r>
            <a:r>
              <a:rPr lang="cs-CZ" sz="2400" dirty="0" smtClean="0"/>
              <a:t> mezi nimi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hodnocení</a:t>
            </a:r>
            <a:r>
              <a:rPr lang="cs-CZ" sz="2400" dirty="0" smtClean="0"/>
              <a:t> dané problematiky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 </a:t>
            </a:r>
            <a:r>
              <a:rPr lang="cs-CZ" sz="2600" u="sng" dirty="0" smtClean="0"/>
              <a:t>odlišné znaky úvahy</a:t>
            </a:r>
            <a:r>
              <a:rPr lang="cs-CZ" sz="2600" dirty="0" smtClean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převažuje postup úvahový </a:t>
            </a:r>
            <a:r>
              <a:rPr lang="cs-CZ" sz="2400" dirty="0" smtClean="0"/>
              <a:t>nad výkladovým = nerozebírá fakta, nevysvětluje je, ale přemýšlí nad nimi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cs-CZ" sz="2400" dirty="0" smtClean="0"/>
              <a:t>je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subjektivní</a:t>
            </a:r>
            <a:r>
              <a:rPr lang="cs-CZ" sz="2400" dirty="0" smtClean="0"/>
              <a:t> (vlastní názor autora) × výklad je objektivní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cs-CZ" sz="2400" dirty="0" smtClean="0"/>
              <a:t>užívá i umělecké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jazykové prostředky </a:t>
            </a:r>
            <a:r>
              <a:rPr lang="cs-CZ" sz="2400" dirty="0" smtClean="0"/>
              <a:t>× výklad užívá odborný jazyk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cs-CZ" sz="2400" u="sng" dirty="0" smtClean="0"/>
              <a:t>cíl</a:t>
            </a:r>
            <a:r>
              <a:rPr lang="cs-CZ" sz="2400" dirty="0" smtClean="0"/>
              <a:t>: přivést čtenáře k zamyšlení nad problémem × výklad: poučit o problému</a:t>
            </a:r>
          </a:p>
        </p:txBody>
      </p:sp>
    </p:spTree>
    <p:extLst>
      <p:ext uri="{BB962C8B-B14F-4D97-AF65-F5344CB8AC3E}">
        <p14:creationId xmlns:p14="http://schemas.microsoft.com/office/powerpoint/2010/main" val="297791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none" dirty="0" smtClean="0"/>
              <a:t>Výstavba úvahy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4358" y="1828800"/>
            <a:ext cx="9969844" cy="486032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sz="2600" u="sng" dirty="0" smtClean="0"/>
              <a:t>úvod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 smtClean="0"/>
              <a:t> </a:t>
            </a:r>
            <a:r>
              <a:rPr lang="cs-CZ" sz="2400" dirty="0" smtClean="0"/>
              <a:t>nastínění problému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cs-CZ" sz="2400" dirty="0" smtClean="0"/>
              <a:t>proč toto téma, jak se mě dotýká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600" u="sng" dirty="0" smtClean="0"/>
              <a:t>stať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 smtClean="0"/>
              <a:t> </a:t>
            </a:r>
            <a:r>
              <a:rPr lang="cs-CZ" sz="2400" dirty="0" smtClean="0"/>
              <a:t>pohled na problém z různých stran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argumenty</a:t>
            </a:r>
            <a:r>
              <a:rPr lang="cs-CZ" sz="2400" dirty="0" smtClean="0"/>
              <a:t> pro i proti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/>
              <a:t> 1 myšlenka = 1 odstavec</a:t>
            </a:r>
          </a:p>
          <a:p>
            <a:pPr marL="457200" indent="-457200">
              <a:buFont typeface="+mj-lt"/>
              <a:buAutoNum type="arabicParenR" startAt="3"/>
            </a:pPr>
            <a:r>
              <a:rPr lang="cs-CZ" sz="2600" u="sng" dirty="0" smtClean="0"/>
              <a:t>závěr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/>
              <a:t> </a:t>
            </a:r>
            <a:r>
              <a:rPr lang="cs-CZ" sz="2400" dirty="0" smtClean="0"/>
              <a:t>shrnutí problému, návrh řešení problému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cs-CZ" sz="2400" dirty="0" smtClean="0"/>
              <a:t>může být otevřený závěr (autor nechává řešení na čtenáři, jen ukazuje cestu)</a:t>
            </a:r>
          </a:p>
        </p:txBody>
      </p:sp>
    </p:spTree>
    <p:extLst>
      <p:ext uri="{BB962C8B-B14F-4D97-AF65-F5344CB8AC3E}">
        <p14:creationId xmlns:p14="http://schemas.microsoft.com/office/powerpoint/2010/main" val="316241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none" dirty="0" smtClean="0"/>
              <a:t>Jazykové prostředky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9644" y="1795849"/>
            <a:ext cx="9994558" cy="49921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cs-CZ" sz="2400" dirty="0" smtClean="0"/>
              <a:t>spisovný jazyk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řečnické otázky </a:t>
            </a:r>
            <a:r>
              <a:rPr lang="cs-CZ" sz="2400" dirty="0" smtClean="0"/>
              <a:t>– mohou vést k dalším myšlenkám, zůstat nezodpovězeny, uzavírat text, …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cs-CZ" sz="2400" dirty="0" smtClean="0"/>
              <a:t>musí být do textu smysluplně začleněny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slovesa</a:t>
            </a:r>
            <a:r>
              <a:rPr lang="cs-CZ" sz="2400" dirty="0" smtClean="0"/>
              <a:t>, která vyjadřují uvažování, tázání, vyzývají k přemýšlení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souvětí</a:t>
            </a:r>
            <a:r>
              <a:rPr lang="cs-CZ" sz="2400" dirty="0" smtClean="0"/>
              <a:t> – vyjadřují souvislosti a vztahy (příčina, důsledek, účel, přípustka, způsob, …)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 krátké jednoduché věty – text je pak dynamický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 citově zabarvená slova, obrazná pojmenování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zvolací věty </a:t>
            </a:r>
            <a:r>
              <a:rPr lang="cs-CZ" sz="2400" dirty="0" smtClean="0"/>
              <a:t>– důraz, emoce, výzva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40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5913" y="260350"/>
            <a:ext cx="6400800" cy="12192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smtClean="0">
                <a:solidFill>
                  <a:schemeClr val="hlink"/>
                </a:solidFill>
              </a:rPr>
              <a:t>Co je úvaha?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000375" y="1557338"/>
            <a:ext cx="6400800" cy="4495800"/>
          </a:xfrm>
        </p:spPr>
        <p:txBody>
          <a:bodyPr/>
          <a:lstStyle/>
          <a:p>
            <a:pPr eaLnBrk="1" hangingPunct="1"/>
            <a:r>
              <a:rPr lang="cs-CZ" altLang="cs-CZ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Zamyšlení</a:t>
            </a:r>
          </a:p>
          <a:p>
            <a:pPr eaLnBrk="1" hangingPunct="1"/>
            <a:r>
              <a:rPr lang="cs-CZ" altLang="cs-CZ" sz="2800"/>
              <a:t>Osvětluje, </a:t>
            </a:r>
            <a:r>
              <a:rPr lang="cs-CZ" altLang="cs-CZ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hodnotí</a:t>
            </a:r>
            <a:r>
              <a:rPr lang="cs-CZ" altLang="cs-CZ" sz="2800"/>
              <a:t> problém</a:t>
            </a:r>
          </a:p>
          <a:p>
            <a:pPr eaLnBrk="1" hangingPunct="1"/>
            <a:r>
              <a:rPr lang="cs-CZ" altLang="cs-CZ" sz="2800"/>
              <a:t>Navrhuje </a:t>
            </a:r>
            <a:r>
              <a:rPr lang="cs-CZ" altLang="cs-CZ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řešení</a:t>
            </a:r>
          </a:p>
          <a:p>
            <a:pPr eaLnBrk="1" hangingPunct="1"/>
            <a:r>
              <a:rPr lang="cs-CZ" altLang="cs-CZ" sz="2800"/>
              <a:t>Závěry tvoříme na základě </a:t>
            </a:r>
            <a:r>
              <a:rPr lang="cs-CZ" altLang="cs-CZ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faktů</a:t>
            </a:r>
            <a:r>
              <a:rPr lang="cs-CZ" altLang="cs-CZ" sz="280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/>
              <a:t>	a logického usuzování</a:t>
            </a:r>
          </a:p>
          <a:p>
            <a:pPr eaLnBrk="1" hangingPunct="1"/>
            <a:r>
              <a:rPr lang="cs-CZ" altLang="cs-CZ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Subjektivní</a:t>
            </a:r>
            <a:r>
              <a:rPr lang="cs-CZ" altLang="cs-CZ" sz="2800"/>
              <a:t> vyjádření, názor, postoj</a:t>
            </a:r>
          </a:p>
          <a:p>
            <a:pPr eaLnBrk="1" hangingPunct="1"/>
            <a:r>
              <a:rPr lang="cs-CZ" altLang="cs-CZ" sz="2800"/>
              <a:t>Uvádíme </a:t>
            </a:r>
            <a:r>
              <a:rPr lang="cs-CZ" altLang="cs-CZ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argumenty</a:t>
            </a:r>
            <a:r>
              <a:rPr lang="cs-CZ" altLang="cs-CZ" sz="2800"/>
              <a:t> pro a proti</a:t>
            </a:r>
          </a:p>
          <a:p>
            <a:pPr eaLnBrk="1" hangingPunct="1"/>
            <a:r>
              <a:rPr lang="cs-CZ" altLang="cs-CZ" sz="2800"/>
              <a:t>Závěr tvoří </a:t>
            </a:r>
            <a:r>
              <a:rPr lang="cs-CZ" altLang="cs-CZ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syntéza = východisko</a:t>
            </a:r>
          </a:p>
        </p:txBody>
      </p:sp>
    </p:spTree>
    <p:extLst>
      <p:ext uri="{BB962C8B-B14F-4D97-AF65-F5344CB8AC3E}">
        <p14:creationId xmlns:p14="http://schemas.microsoft.com/office/powerpoint/2010/main" val="339799467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b="1" smtClean="0">
                <a:solidFill>
                  <a:schemeClr val="hlink"/>
                </a:solidFill>
              </a:rPr>
              <a:t>Stylistické prostředky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927350" y="1628775"/>
            <a:ext cx="6400800" cy="4495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800"/>
              <a:t>Pouze spisovný jazyk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V úvodu užíváme ustálených frází: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Položme si otázku...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Zamysleme se nad tím...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Je důležité si uvědomit...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Text prokládáme řečnickými otázkami: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Je to však možné?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Máme se zabývat právě tím?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Kde je jádro problému?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Užíváme obrazná vyjádření: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s trochou dobré vůle..., za cenu velkých obětí...,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s vypětím všech sil...</a:t>
            </a:r>
          </a:p>
        </p:txBody>
      </p:sp>
    </p:spTree>
    <p:extLst>
      <p:ext uri="{BB962C8B-B14F-4D97-AF65-F5344CB8AC3E}">
        <p14:creationId xmlns:p14="http://schemas.microsoft.com/office/powerpoint/2010/main" val="95676486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b="1" smtClean="0">
                <a:solidFill>
                  <a:schemeClr val="hlink"/>
                </a:solidFill>
              </a:rPr>
              <a:t>Postup při tvorbě úvahy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927350" y="1484313"/>
            <a:ext cx="6400800" cy="4495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/>
              <a:t>Základem úvahy je dané </a:t>
            </a:r>
            <a:r>
              <a:rPr lang="cs-CZ" altLang="cs-CZ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téma, problém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              </a:t>
            </a:r>
            <a:r>
              <a:rPr lang="cs-CZ" altLang="cs-CZ" sz="1800"/>
              <a:t>Kuřáci mezi námi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Kolem něj tvoříme </a:t>
            </a:r>
            <a:r>
              <a:rPr lang="cs-CZ" altLang="cs-CZ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myšlenkovou mapu</a:t>
            </a:r>
            <a:r>
              <a:rPr lang="cs-CZ" altLang="cs-CZ" sz="2400"/>
              <a:t> </a:t>
            </a:r>
            <a:r>
              <a:rPr lang="cs-CZ" altLang="cs-CZ" sz="1800"/>
              <a:t>–</a:t>
            </a:r>
            <a:r>
              <a:rPr lang="cs-CZ" altLang="cs-CZ" sz="2400"/>
              <a:t> témata vedlejší, která s hlavním souvisí: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             </a:t>
            </a:r>
            <a:r>
              <a:rPr lang="cs-CZ" altLang="cs-CZ" sz="1800"/>
              <a:t>kouření, závislost, zdraví, důvody kouření, peníze,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/>
              <a:t>              dopad na okolí, zákazy kouření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/>
              <a:t>                                               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I tato témata dále rozšiřujeme a tvoříme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 si </a:t>
            </a:r>
            <a:r>
              <a:rPr lang="cs-CZ" altLang="cs-CZ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tematické oblasti</a:t>
            </a:r>
            <a:r>
              <a:rPr lang="cs-CZ" altLang="cs-CZ" sz="2400"/>
              <a:t>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           </a:t>
            </a:r>
            <a:r>
              <a:rPr lang="cs-CZ" altLang="cs-CZ" sz="1800" b="1"/>
              <a:t>závislost</a:t>
            </a:r>
            <a:r>
              <a:rPr lang="cs-CZ" altLang="cs-CZ" sz="1800"/>
              <a:t> – příčiny, důsledky, rodina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/>
              <a:t>           </a:t>
            </a:r>
            <a:r>
              <a:rPr lang="cs-CZ" altLang="cs-CZ" sz="1800" b="1"/>
              <a:t> zdraví </a:t>
            </a:r>
            <a:r>
              <a:rPr lang="cs-CZ" altLang="cs-CZ" sz="1800"/>
              <a:t>– škodlivost, léčba, rakovina, prevence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/>
              <a:t>            </a:t>
            </a:r>
            <a:r>
              <a:rPr lang="cs-CZ" altLang="cs-CZ" sz="1800" b="1"/>
              <a:t>důvody kouření</a:t>
            </a:r>
            <a:r>
              <a:rPr lang="cs-CZ" altLang="cs-CZ" sz="1800"/>
              <a:t> – podmínky v rodině, stres, chci to                   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/>
              <a:t>                                           zkusit, parta, požitek, povrchnost</a:t>
            </a:r>
          </a:p>
        </p:txBody>
      </p:sp>
    </p:spTree>
    <p:extLst>
      <p:ext uri="{BB962C8B-B14F-4D97-AF65-F5344CB8AC3E}">
        <p14:creationId xmlns:p14="http://schemas.microsoft.com/office/powerpoint/2010/main" val="3991348866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b="1" smtClean="0">
                <a:solidFill>
                  <a:schemeClr val="hlink"/>
                </a:solidFill>
              </a:rPr>
              <a:t>Návrh myšlenkové mapy</a:t>
            </a:r>
          </a:p>
        </p:txBody>
      </p:sp>
      <p:grpSp>
        <p:nvGrpSpPr>
          <p:cNvPr id="2" name="Diagram 8"/>
          <p:cNvGrpSpPr>
            <a:grpSpLocks noChangeAspect="1"/>
          </p:cNvGrpSpPr>
          <p:nvPr/>
        </p:nvGrpSpPr>
        <p:grpSpPr bwMode="auto">
          <a:xfrm>
            <a:off x="1919289" y="1412876"/>
            <a:ext cx="8231187" cy="4606925"/>
            <a:chOff x="1687" y="945"/>
            <a:chExt cx="3884" cy="2902"/>
          </a:xfrm>
        </p:grpSpPr>
        <p:sp>
          <p:nvSpPr>
            <p:cNvPr id="3" name="_s1028"/>
            <p:cNvSpPr>
              <a:spLocks noChangeShapeType="1"/>
            </p:cNvSpPr>
            <p:nvPr/>
          </p:nvSpPr>
          <p:spPr bwMode="auto">
            <a:xfrm flipH="1" flipV="1">
              <a:off x="3051" y="2061"/>
              <a:ext cx="289" cy="167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" name="_s1029"/>
            <p:cNvSpPr>
              <a:spLocks noChangeArrowheads="1"/>
            </p:cNvSpPr>
            <p:nvPr/>
          </p:nvSpPr>
          <p:spPr bwMode="auto">
            <a:xfrm>
              <a:off x="2428" y="1561"/>
              <a:ext cx="668" cy="66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D7EBB0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000" b="1" i="0" u="none" strike="noStrike" cap="none" normalizeH="0" baseline="0" smtClean="0">
                  <a:ln>
                    <a:noFill/>
                  </a:ln>
                  <a:solidFill>
                    <a:schemeClr val="hlink"/>
                  </a:solidFill>
                  <a:effectLst/>
                  <a:latin typeface="Arial" panose="020B0604020202020204" pitchFamily="34" charset="0"/>
                </a:rPr>
                <a:t>zákazy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000" b="1" i="0" u="none" strike="noStrike" cap="none" normalizeH="0" baseline="0" smtClean="0">
                  <a:ln>
                    <a:noFill/>
                  </a:ln>
                  <a:solidFill>
                    <a:schemeClr val="hlink"/>
                  </a:solidFill>
                  <a:effectLst/>
                  <a:latin typeface="Arial" panose="020B0604020202020204" pitchFamily="34" charset="0"/>
                </a:rPr>
                <a:t> kouření</a:t>
              </a:r>
            </a:p>
          </p:txBody>
        </p:sp>
        <p:sp>
          <p:nvSpPr>
            <p:cNvPr id="5" name="_s1030"/>
            <p:cNvSpPr>
              <a:spLocks noChangeShapeType="1"/>
            </p:cNvSpPr>
            <p:nvPr/>
          </p:nvSpPr>
          <p:spPr bwMode="auto">
            <a:xfrm flipH="1">
              <a:off x="3051" y="2562"/>
              <a:ext cx="289" cy="167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_s1031"/>
            <p:cNvSpPr>
              <a:spLocks noChangeArrowheads="1"/>
            </p:cNvSpPr>
            <p:nvPr/>
          </p:nvSpPr>
          <p:spPr bwMode="auto">
            <a:xfrm>
              <a:off x="2428" y="2562"/>
              <a:ext cx="668" cy="66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D7EBB0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000" b="1" i="0" u="none" strike="noStrike" cap="none" normalizeH="0" baseline="0" smtClean="0">
                  <a:ln>
                    <a:noFill/>
                  </a:ln>
                  <a:solidFill>
                    <a:schemeClr val="hlink"/>
                  </a:solidFill>
                  <a:effectLst/>
                  <a:latin typeface="Arial" panose="020B0604020202020204" pitchFamily="34" charset="0"/>
                </a:rPr>
                <a:t>dopad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000" b="1" i="0" u="none" strike="noStrike" cap="none" normalizeH="0" baseline="0" smtClean="0">
                  <a:ln>
                    <a:noFill/>
                  </a:ln>
                  <a:solidFill>
                    <a:schemeClr val="hlink"/>
                  </a:solidFill>
                  <a:effectLst/>
                  <a:latin typeface="Arial" panose="020B0604020202020204" pitchFamily="34" charset="0"/>
                </a:rPr>
                <a:t> na okolí</a:t>
              </a:r>
            </a:p>
          </p:txBody>
        </p:sp>
        <p:sp>
          <p:nvSpPr>
            <p:cNvPr id="7" name="_s1032"/>
            <p:cNvSpPr>
              <a:spLocks noChangeShapeType="1"/>
            </p:cNvSpPr>
            <p:nvPr/>
          </p:nvSpPr>
          <p:spPr bwMode="auto">
            <a:xfrm>
              <a:off x="3629" y="2729"/>
              <a:ext cx="0" cy="334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_s1033"/>
            <p:cNvSpPr>
              <a:spLocks noChangeArrowheads="1"/>
            </p:cNvSpPr>
            <p:nvPr/>
          </p:nvSpPr>
          <p:spPr bwMode="auto">
            <a:xfrm>
              <a:off x="3295" y="3062"/>
              <a:ext cx="668" cy="66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D7EBB0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000" b="1" i="0" u="none" strike="noStrike" cap="none" normalizeH="0" baseline="0" smtClean="0">
                  <a:ln>
                    <a:noFill/>
                  </a:ln>
                  <a:solidFill>
                    <a:schemeClr val="hlink"/>
                  </a:solidFill>
                  <a:effectLst/>
                  <a:latin typeface="Arial" panose="020B0604020202020204" pitchFamily="34" charset="0"/>
                </a:rPr>
                <a:t>peníze</a:t>
              </a:r>
            </a:p>
          </p:txBody>
        </p:sp>
        <p:sp>
          <p:nvSpPr>
            <p:cNvPr id="9" name="_s1034"/>
            <p:cNvSpPr>
              <a:spLocks noChangeShapeType="1"/>
            </p:cNvSpPr>
            <p:nvPr/>
          </p:nvSpPr>
          <p:spPr bwMode="auto">
            <a:xfrm>
              <a:off x="3918" y="2562"/>
              <a:ext cx="289" cy="167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_s1035"/>
            <p:cNvSpPr>
              <a:spLocks noChangeArrowheads="1"/>
            </p:cNvSpPr>
            <p:nvPr/>
          </p:nvSpPr>
          <p:spPr bwMode="auto">
            <a:xfrm>
              <a:off x="4162" y="2562"/>
              <a:ext cx="668" cy="66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D7EBB0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000" b="1" i="0" u="none" strike="noStrike" cap="none" normalizeH="0" baseline="0" smtClean="0">
                  <a:ln>
                    <a:noFill/>
                  </a:ln>
                  <a:solidFill>
                    <a:schemeClr val="hlink"/>
                  </a:solidFill>
                  <a:effectLst/>
                  <a:latin typeface="Arial" panose="020B0604020202020204" pitchFamily="34" charset="0"/>
                </a:rPr>
                <a:t>důvody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000" b="1" i="0" u="none" strike="noStrike" cap="none" normalizeH="0" baseline="0" smtClean="0">
                  <a:ln>
                    <a:noFill/>
                  </a:ln>
                  <a:solidFill>
                    <a:schemeClr val="hlink"/>
                  </a:solidFill>
                  <a:effectLst/>
                  <a:latin typeface="Arial" panose="020B0604020202020204" pitchFamily="34" charset="0"/>
                </a:rPr>
                <a:t> kouření</a:t>
              </a:r>
            </a:p>
          </p:txBody>
        </p:sp>
        <p:sp>
          <p:nvSpPr>
            <p:cNvPr id="11" name="_s1036"/>
            <p:cNvSpPr>
              <a:spLocks noChangeShapeType="1"/>
            </p:cNvSpPr>
            <p:nvPr/>
          </p:nvSpPr>
          <p:spPr bwMode="auto">
            <a:xfrm flipV="1">
              <a:off x="3918" y="2062"/>
              <a:ext cx="289" cy="167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" name="_s1037"/>
            <p:cNvSpPr>
              <a:spLocks noChangeArrowheads="1"/>
            </p:cNvSpPr>
            <p:nvPr/>
          </p:nvSpPr>
          <p:spPr bwMode="auto">
            <a:xfrm>
              <a:off x="4162" y="1561"/>
              <a:ext cx="668" cy="66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D7EBB0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000" b="1" i="0" u="none" strike="noStrike" cap="none" normalizeH="0" baseline="0" smtClean="0">
                  <a:ln>
                    <a:noFill/>
                  </a:ln>
                  <a:solidFill>
                    <a:schemeClr val="hlink"/>
                  </a:solidFill>
                  <a:effectLst/>
                  <a:latin typeface="Arial" panose="020B0604020202020204" pitchFamily="34" charset="0"/>
                </a:rPr>
                <a:t>zdraví</a:t>
              </a:r>
            </a:p>
          </p:txBody>
        </p:sp>
        <p:sp>
          <p:nvSpPr>
            <p:cNvPr id="13" name="_s1038"/>
            <p:cNvSpPr>
              <a:spLocks noChangeShapeType="1"/>
            </p:cNvSpPr>
            <p:nvPr/>
          </p:nvSpPr>
          <p:spPr bwMode="auto">
            <a:xfrm flipV="1">
              <a:off x="3629" y="1728"/>
              <a:ext cx="0" cy="334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" name="_s1039"/>
            <p:cNvSpPr>
              <a:spLocks noChangeArrowheads="1"/>
            </p:cNvSpPr>
            <p:nvPr/>
          </p:nvSpPr>
          <p:spPr bwMode="auto">
            <a:xfrm>
              <a:off x="3295" y="1060"/>
              <a:ext cx="668" cy="66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D7EBB0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000" b="1" i="0" u="none" strike="noStrike" cap="none" normalizeH="0" baseline="0" smtClean="0">
                  <a:ln>
                    <a:noFill/>
                  </a:ln>
                  <a:solidFill>
                    <a:schemeClr val="hlink"/>
                  </a:solidFill>
                  <a:effectLst/>
                  <a:latin typeface="Arial" panose="020B0604020202020204" pitchFamily="34" charset="0"/>
                </a:rPr>
                <a:t>závislost</a:t>
              </a:r>
            </a:p>
          </p:txBody>
        </p:sp>
        <p:sp>
          <p:nvSpPr>
            <p:cNvPr id="15" name="_s1040"/>
            <p:cNvSpPr>
              <a:spLocks noChangeArrowheads="1"/>
            </p:cNvSpPr>
            <p:nvPr/>
          </p:nvSpPr>
          <p:spPr bwMode="auto">
            <a:xfrm>
              <a:off x="3295" y="2062"/>
              <a:ext cx="668" cy="66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D7EBB0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400" b="1" i="0" u="none" strike="noStrike" cap="none" normalizeH="0" baseline="0" smtClean="0">
                  <a:ln>
                    <a:noFill/>
                  </a:ln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kouření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2150174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163</TotalTime>
  <Words>577</Words>
  <Application>Microsoft Office PowerPoint</Application>
  <PresentationFormat>Širokoúhlá obrazovka</PresentationFormat>
  <Paragraphs>103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Tw Cen MT</vt:lpstr>
      <vt:lpstr>Tw Cen MT Condensed</vt:lpstr>
      <vt:lpstr>Wingdings</vt:lpstr>
      <vt:lpstr>Wingdings 3</vt:lpstr>
      <vt:lpstr>Integrál</vt:lpstr>
      <vt:lpstr>Úvaha</vt:lpstr>
      <vt:lpstr>Úvaha</vt:lpstr>
      <vt:lpstr>Úvaha × výklad</vt:lpstr>
      <vt:lpstr>Výstavba úvahy</vt:lpstr>
      <vt:lpstr>Jazykové prostředky</vt:lpstr>
      <vt:lpstr>Co je úvaha?</vt:lpstr>
      <vt:lpstr>Stylistické prostředky</vt:lpstr>
      <vt:lpstr>Postup při tvorbě úvahy</vt:lpstr>
      <vt:lpstr>Návrh myšlenkové mapy</vt:lpstr>
      <vt:lpstr>Témata k úvahám</vt:lpstr>
      <vt:lpstr>Na co si dát pozor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Hávová</dc:creator>
  <cp:lastModifiedBy>Bednářová Pavla</cp:lastModifiedBy>
  <cp:revision>27</cp:revision>
  <dcterms:created xsi:type="dcterms:W3CDTF">2014-01-06T10:25:03Z</dcterms:created>
  <dcterms:modified xsi:type="dcterms:W3CDTF">2021-05-20T18:37:57Z</dcterms:modified>
</cp:coreProperties>
</file>