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59" r:id="rId5"/>
    <p:sldId id="260" r:id="rId6"/>
    <p:sldId id="261" r:id="rId7"/>
    <p:sldId id="267" r:id="rId8"/>
    <p:sldId id="268" r:id="rId9"/>
    <p:sldId id="262" r:id="rId10"/>
    <p:sldId id="269" r:id="rId11"/>
    <p:sldId id="263" r:id="rId12"/>
    <p:sldId id="271" r:id="rId13"/>
    <p:sldId id="270" r:id="rId14"/>
    <p:sldId id="272" r:id="rId15"/>
    <p:sldId id="273" r:id="rId16"/>
    <p:sldId id="274" r:id="rId17"/>
    <p:sldId id="258" r:id="rId18"/>
    <p:sldId id="277" r:id="rId19"/>
    <p:sldId id="275" r:id="rId20"/>
    <p:sldId id="276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9ABF5-B39B-41EF-81A6-A4227E387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EC40B0-7F37-407D-8AB3-DD1887FA0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188AFE-5634-42FB-B197-F8F6652C2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4239-837D-4A7F-B016-D4163D306C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89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B10A01-3378-4779-AB29-99D356311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226F10-4B67-4C03-9125-4FE99A080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565D3C-59CE-4084-B5A5-A7C267370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66B06-E1DD-4B12-91BF-EFB83CE44D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923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B91F9F-30D9-449C-8BE4-BACA9F83E1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A89334-35D1-424B-8646-B770B80A7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31D7D-5E5A-4C5A-9DF3-767BDC323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73FE6-0830-4CA3-A5AD-2F2CE70E31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432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BC7CD3-BAAE-4D84-AC23-A89506889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667C28-EDD1-42CB-8297-EF8915F2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0B33FD-3E22-41B4-8F0C-1DC3E9B1ED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A04E-CE22-4DA2-9E3E-BE75442541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46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C4062-D2CA-46DA-AE44-A8CDF4241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3CF81-A4C3-477E-976D-6F7C6D732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1BC60-11FB-4F4A-AE09-6BA2E3B63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C784-51AF-4B69-B37F-8CA4E0EAC0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784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E2914-E8BE-4C2D-B857-BCBFDA0D9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CBCC8-72D6-4144-A8F0-BE17377C2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A18A7-8C27-402E-84E3-F789CFE5F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1EED-E481-4A5D-94A7-226951CD14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624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6E236A-348A-4505-B884-F5AE65A98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52CA95-EFD1-483D-A649-4195586EB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635BCB-EE5F-4C2A-8B7C-A55C4800D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7705-D775-4BEC-AB76-09AA51A139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835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DB870-ABE0-44EF-A5E8-E15BB7AC2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455F7A-60A0-4F39-A35A-5F03503E9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EE5C6F-8C5B-466D-BFEE-D737C5AFD7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233F-75F8-4BC1-8BB3-6DEC72417A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333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B6FFF-AD16-4F76-B081-803D30F55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F89A39-3642-4F72-936C-2FACE4177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7C15B-3375-4EA0-9999-E940F672B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8BF9-96C6-437E-AEAF-93A9C52A7E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935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50A68A-87CF-42E4-829E-8136CF130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81A943-4151-45E5-923B-B0E4A96D1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717AC4-11A7-49E0-B16F-29E02B297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10B1-94D2-4324-A265-76C0FEFC1A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6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4EFCF9-3765-4907-8E23-2559C187F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0F4103-B10C-4DAC-9D52-09CFBD3EB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1CFB9E-6351-4633-BCF1-23D70426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1ACF-2518-4D6F-92D3-35F94CF18B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248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E6BB90-0DF4-475C-ABAA-B46D568AC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76D188-0002-411D-98BF-E2FADF6F6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A63624-88C1-4BFC-937E-87E4C71DB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252F9-A285-49D5-B3CB-DB0F9612A4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272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4915D-F1D2-4282-BF70-55A297AD7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B59C0-7BD1-40E7-B102-80E4CC129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C72D0-006C-4088-94DC-8F8A89592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F315-2B20-4CB1-AB4C-D6066ADDCD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719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A6353-1FB5-40D2-AA85-CF744CC6C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DE813-7F52-4374-A3D8-4FD9D5D1D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0F575-95C5-442E-B9BA-575EE7F91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400D-544C-4838-A1B5-BB5AEF4518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899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B6D738-3F9C-496D-B75E-D2E4263A2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5FEC7D-9F5B-4380-B3FE-D2935B4CC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131C69-2288-4291-BEC0-883BD3B08D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BB2637-9241-4455-B0EA-01C1E5C41E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0B19E7-D7EB-45C4-9D1E-D798A14B25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4E38F91-02D7-4204-AFF5-58A4CC6595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g3m_n9AoJA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hyperlink" Target="https://www.youtube.com/watch?v=96ZchK5ZRT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.tn.nova.cz/media/images/750x750/Apr2009/492403.jpg?d41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EA4D1-726D-4DEC-956D-F3CB27A92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Bohumil Hrabal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BD49B5-3130-471C-BA13-37C4276A7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2275" y="3886200"/>
            <a:ext cx="5903913" cy="6223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9. třída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378330B9-B6E2-446E-8C19-4A3BA9DBD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002060"/>
                </a:solidFill>
              </a:rPr>
              <a:t>Jiří Menzel byl režisérem Hrabalových filmů</a:t>
            </a:r>
          </a:p>
        </p:txBody>
      </p:sp>
      <p:pic>
        <p:nvPicPr>
          <p:cNvPr id="12291" name="Picture 2" descr="http://www.czech.cz/image/itemid-89313/mw-800/mh-600/q-85/89313.jpg">
            <a:extLst>
              <a:ext uri="{FF2B5EF4-FFF2-40B4-BE49-F238E27FC236}">
                <a16:creationId xmlns:a16="http://schemas.microsoft.com/office/drawing/2014/main" id="{E65DE059-AE45-4AD2-99DD-8E481EE05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412875"/>
            <a:ext cx="76660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32CFFC0-3113-4AE9-B5DC-ECC3860CAD2E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/>
              <a:t>Tento film ovšem tehdejší režim okamžitě zakázal a putoval „do trezoru“.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</a:t>
            </a:r>
            <a:r>
              <a:rPr lang="cs-CZ" altLang="cs-CZ" sz="1800" b="1"/>
              <a:t>Něžný barbar</a:t>
            </a:r>
            <a:r>
              <a:rPr lang="cs-CZ" altLang="cs-CZ" sz="1800"/>
              <a:t> (1973) – věnováno malíři Vladimíru Boudníkovi.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</a:t>
            </a:r>
            <a:r>
              <a:rPr lang="cs-CZ" altLang="cs-CZ" sz="1800" b="1"/>
              <a:t>Postřižiny</a:t>
            </a:r>
            <a:r>
              <a:rPr lang="cs-CZ" altLang="cs-CZ" sz="1800"/>
              <a:t> (1976) – vzpomínková próza, ve které se objevuje nymburský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pivovar, tatínek Francin, maminka Maryška i stýček Pepin.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</a:t>
            </a:r>
            <a:r>
              <a:rPr lang="cs-CZ" altLang="cs-CZ" sz="1800" b="1"/>
              <a:t>Slavnosti sněženek</a:t>
            </a:r>
            <a:r>
              <a:rPr lang="cs-CZ" altLang="cs-CZ" sz="1800"/>
              <a:t> (1978) – povídky inspirované životem v Kersku.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</a:t>
            </a:r>
            <a:r>
              <a:rPr lang="cs-CZ" altLang="cs-CZ" sz="1800" b="1"/>
              <a:t>Obsluhoval jsem anglického krále</a:t>
            </a:r>
            <a:r>
              <a:rPr lang="cs-CZ" altLang="cs-CZ" sz="1800"/>
              <a:t> (1971, oficiálně 1989)</a:t>
            </a:r>
          </a:p>
          <a:p>
            <a:pPr eaLnBrk="1" hangingPunct="1">
              <a:buFontTx/>
              <a:buNone/>
            </a:pPr>
            <a:endParaRPr lang="cs-CZ" altLang="cs-CZ" sz="1800"/>
          </a:p>
          <a:p>
            <a:pPr eaLnBrk="1" hangingPunct="1">
              <a:buFontTx/>
              <a:buNone/>
            </a:pPr>
            <a:endParaRPr lang="cs-CZ" altLang="cs-CZ" sz="1800"/>
          </a:p>
          <a:p>
            <a:pPr eaLnBrk="1" hangingPunct="1">
              <a:buFontTx/>
              <a:buNone/>
            </a:pPr>
            <a:endParaRPr lang="cs-CZ" altLang="cs-CZ" sz="1800"/>
          </a:p>
          <a:p>
            <a:pPr eaLnBrk="1" hangingPunct="1">
              <a:buFontTx/>
              <a:buNone/>
            </a:pPr>
            <a:r>
              <a:rPr lang="cs-CZ" altLang="cs-CZ" sz="1800"/>
              <a:t>Výčepní z pivnice U Zlatého tygra nosil Bohumilu Hrabalovi pivo, a proto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s velkou hrdostí říkal: </a:t>
            </a:r>
            <a:r>
              <a:rPr lang="cs-CZ" altLang="cs-CZ" sz="1800" b="1"/>
              <a:t>„Obsluhoval jsem Bohumila Hrabala.“</a:t>
            </a:r>
            <a:endParaRPr lang="cs-CZ" altLang="cs-CZ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E6C08ACB-8736-4EDA-8D17-D6B23C9C2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33375"/>
            <a:ext cx="7237412" cy="719138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2060"/>
                </a:solidFill>
              </a:rPr>
              <a:t>Ostře sledované vlaky</a:t>
            </a:r>
          </a:p>
        </p:txBody>
      </p:sp>
      <p:pic>
        <p:nvPicPr>
          <p:cNvPr id="14339" name="Picture 4" descr="http://www.kinofestivalis.lt/repository_misc/movies/lfile_606">
            <a:extLst>
              <a:ext uri="{FF2B5EF4-FFF2-40B4-BE49-F238E27FC236}">
                <a16:creationId xmlns:a16="http://schemas.microsoft.com/office/drawing/2014/main" id="{9DA2579E-E056-4AF1-8812-DB1EB7F7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268413"/>
            <a:ext cx="315595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www.modernism.ro/wp-content/uploads/2011/05/trenuri-bine-pazite.jpg">
            <a:extLst>
              <a:ext uri="{FF2B5EF4-FFF2-40B4-BE49-F238E27FC236}">
                <a16:creationId xmlns:a16="http://schemas.microsoft.com/office/drawing/2014/main" id="{B1A01A29-88EE-42A8-8B01-F1562071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933825"/>
            <a:ext cx="3175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artforum.sk/userdata/catalog/images/big_86828.jpg">
            <a:extLst>
              <a:ext uri="{FF2B5EF4-FFF2-40B4-BE49-F238E27FC236}">
                <a16:creationId xmlns:a16="http://schemas.microsoft.com/office/drawing/2014/main" id="{3A1E6C2B-6B92-498E-979A-4BE9D71E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222408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://instinkt.tyden.cz/obrazek/4be41777e30b6/07-2-60-bijak-01-4be417eea7c84_400x296.jpg">
            <a:extLst>
              <a:ext uri="{FF2B5EF4-FFF2-40B4-BE49-F238E27FC236}">
                <a16:creationId xmlns:a16="http://schemas.microsoft.com/office/drawing/2014/main" id="{809C86CA-9B4D-4BE5-ADDF-810CF4C8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25850"/>
            <a:ext cx="23749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http://www.filmarena.cz/obrazky/film_2530_2.jpg">
            <a:extLst>
              <a:ext uri="{FF2B5EF4-FFF2-40B4-BE49-F238E27FC236}">
                <a16:creationId xmlns:a16="http://schemas.microsoft.com/office/drawing/2014/main" id="{5F49E9E5-E067-43C5-8595-7E0FE215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05276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ilm-osobnosti.cz/wp-content/uploads/2010/10/postriziny4.jpg">
            <a:extLst>
              <a:ext uri="{FF2B5EF4-FFF2-40B4-BE49-F238E27FC236}">
                <a16:creationId xmlns:a16="http://schemas.microsoft.com/office/drawing/2014/main" id="{E163E5EF-C89B-48FF-82C4-C4C688BD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44951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pivni.info/foto/galery276/inspiration-postriziny-varna.jpg">
            <a:extLst>
              <a:ext uri="{FF2B5EF4-FFF2-40B4-BE49-F238E27FC236}">
                <a16:creationId xmlns:a16="http://schemas.microsoft.com/office/drawing/2014/main" id="{50133DFD-978B-4CF8-B707-A6380F2E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37814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://image.tn.nova.cz/media/images/600x338/Oct2010/681800.jpg?d41d">
            <a:extLst>
              <a:ext uri="{FF2B5EF4-FFF2-40B4-BE49-F238E27FC236}">
                <a16:creationId xmlns:a16="http://schemas.microsoft.com/office/drawing/2014/main" id="{8C73DAD7-887E-4B27-9C4E-5BBFC0E9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530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http://img.csfd.cz/photos/filmy/0/6665_3_ws.jpg">
            <a:extLst>
              <a:ext uri="{FF2B5EF4-FFF2-40B4-BE49-F238E27FC236}">
                <a16:creationId xmlns:a16="http://schemas.microsoft.com/office/drawing/2014/main" id="{2CE26036-36D0-43DC-8677-3980BAC4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3213100"/>
            <a:ext cx="47529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ovéPole 9">
            <a:extLst>
              <a:ext uri="{FF2B5EF4-FFF2-40B4-BE49-F238E27FC236}">
                <a16:creationId xmlns:a16="http://schemas.microsoft.com/office/drawing/2014/main" id="{AAB47B0B-8112-4053-98C7-B0DA6AE22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5400" b="1">
                <a:solidFill>
                  <a:srgbClr val="002060"/>
                </a:solidFill>
                <a:latin typeface="Calibri" panose="020F0502020204030204" pitchFamily="34" charset="0"/>
              </a:rPr>
              <a:t>    Postřižiny</a:t>
            </a:r>
          </a:p>
        </p:txBody>
      </p:sp>
      <p:pic>
        <p:nvPicPr>
          <p:cNvPr id="15367" name="Picture 2" descr="http://t0.gstatic.com/images?q=tbn:ANd9GcR7ZzHqmN7z8RrvUfDK8DNZEvP3Om2kqF78kgi0boc_q8E9uTpr">
            <a:extLst>
              <a:ext uri="{FF2B5EF4-FFF2-40B4-BE49-F238E27FC236}">
                <a16:creationId xmlns:a16="http://schemas.microsoft.com/office/drawing/2014/main" id="{99AD77DB-21EF-4F2A-9CA4-CEBB4530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83" y="1917867"/>
            <a:ext cx="16748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ovéPole 7">
            <a:extLst>
              <a:ext uri="{FF2B5EF4-FFF2-40B4-BE49-F238E27FC236}">
                <a16:creationId xmlns:a16="http://schemas.microsoft.com/office/drawing/2014/main" id="{39209689-B560-4D80-B21F-B92AB0C0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92150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2060"/>
                </a:solidFill>
                <a:latin typeface="Calibri" panose="020F0502020204030204" pitchFamily="34" charset="0"/>
              </a:rPr>
              <a:t>Režie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2060"/>
                </a:solidFill>
                <a:latin typeface="Calibri" panose="020F0502020204030204" pitchFamily="34" charset="0"/>
              </a:rPr>
              <a:t>Jiří Menzel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E0383C-DC6B-4F92-83EA-08F5E327B8B0}"/>
              </a:ext>
            </a:extLst>
          </p:cNvPr>
          <p:cNvSpPr txBox="1"/>
          <p:nvPr/>
        </p:nvSpPr>
        <p:spPr>
          <a:xfrm>
            <a:off x="4209112" y="5866825"/>
            <a:ext cx="4611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C000"/>
                </a:solidFill>
              </a:rPr>
              <a:t>https://www.youtube.com/watch?v=LWFuX0KuMGM&amp;t=17s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FB344-4795-4116-A419-D08DE82D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002060"/>
                </a:solidFill>
              </a:rPr>
              <a:t>Slavnosti sněženek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F5134AD7-BBEC-4E11-8B1C-675FEBAA2A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9475" y="5881688"/>
            <a:ext cx="4465638" cy="360362"/>
          </a:xfrm>
        </p:spPr>
        <p:txBody>
          <a:bodyPr/>
          <a:lstStyle/>
          <a:p>
            <a:pPr eaLnBrk="1" hangingPunct="1"/>
            <a:r>
              <a:rPr lang="cs-CZ" altLang="cs-CZ" sz="1200">
                <a:hlinkClick r:id="rId2"/>
              </a:rPr>
              <a:t>https://www.youtube.com/watch?v=96ZchK5ZRTE</a:t>
            </a:r>
            <a:endParaRPr lang="cs-CZ" altLang="cs-CZ" sz="1200"/>
          </a:p>
        </p:txBody>
      </p:sp>
      <p:pic>
        <p:nvPicPr>
          <p:cNvPr id="16388" name="Picture 2" descr="http://instinkt.tyden.cz/obrazek/4a0c0af49a919/42-3-66-serial-otv-4bc72da30a904_400x265.jpg">
            <a:extLst>
              <a:ext uri="{FF2B5EF4-FFF2-40B4-BE49-F238E27FC236}">
                <a16:creationId xmlns:a16="http://schemas.microsoft.com/office/drawing/2014/main" id="{52BA4455-C939-47F2-B089-F72493BD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52266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storage.bontonfilm.cz/images/medium/dae9d22f44ca4ae63d06ffeb9bcc86f6.jpg">
            <a:extLst>
              <a:ext uri="{FF2B5EF4-FFF2-40B4-BE49-F238E27FC236}">
                <a16:creationId xmlns:a16="http://schemas.microsoft.com/office/drawing/2014/main" id="{DEC01CAE-7595-4F2C-BA6C-C4A45CC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81075"/>
            <a:ext cx="24844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http://www.stockuv-dvur.cz/wp-content/uploads/Slavnosti-Snezenek09338717-05-02-300x219.jpg">
            <a:extLst>
              <a:ext uri="{FF2B5EF4-FFF2-40B4-BE49-F238E27FC236}">
                <a16:creationId xmlns:a16="http://schemas.microsoft.com/office/drawing/2014/main" id="{63CE65B8-EF5B-4055-A92D-6CF72C1D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429000"/>
            <a:ext cx="404336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http://t0.gstatic.com/images?q=tbn:ANd9GcSLUj8X-gyPJAVBdLtX5CKm6ZkTutzMA5tHBXiY4tm63bnWV3CXr4h5JuruqQ">
            <a:extLst>
              <a:ext uri="{FF2B5EF4-FFF2-40B4-BE49-F238E27FC236}">
                <a16:creationId xmlns:a16="http://schemas.microsoft.com/office/drawing/2014/main" id="{4EF38C0F-0F58-451C-819A-A0F67FA6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81075"/>
            <a:ext cx="22796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http://img.fdb.cz/galerie/2/26574cdac68d33de57c2c3e303baac.jpg">
            <a:extLst>
              <a:ext uri="{FF2B5EF4-FFF2-40B4-BE49-F238E27FC236}">
                <a16:creationId xmlns:a16="http://schemas.microsoft.com/office/drawing/2014/main" id="{F2FDFA0D-9770-4739-991B-E57E53E0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738"/>
            <a:ext cx="3743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Obdélník 2">
            <a:extLst>
              <a:ext uri="{FF2B5EF4-FFF2-40B4-BE49-F238E27FC236}">
                <a16:creationId xmlns:a16="http://schemas.microsoft.com/office/drawing/2014/main" id="{6D7900D5-D1DF-45BD-830B-0606AD7B7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62420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hlinkClick r:id="rId8"/>
              </a:rPr>
              <a:t>https://www.youtube.com/watch?v=mg3m_n9AoJA</a:t>
            </a:r>
            <a:endParaRPr lang="cs-CZ" altLang="cs-CZ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905481-C6DB-4D54-94CD-821EDFB3FB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651875" y="6154738"/>
            <a:ext cx="46038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/>
          </a:p>
        </p:txBody>
      </p:sp>
      <p:pic>
        <p:nvPicPr>
          <p:cNvPr id="17411" name="Picture 2" descr="http://www.mezizenami.cz/data/files/Foto5_Pam%C4%9Btn%C3%ADdeskaHrabalavPivovaruNymburk.jpg">
            <a:extLst>
              <a:ext uri="{FF2B5EF4-FFF2-40B4-BE49-F238E27FC236}">
                <a16:creationId xmlns:a16="http://schemas.microsoft.com/office/drawing/2014/main" id="{68DB0D54-6F2B-48C2-9DF8-791B8977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image.tn.nova.cz/media/images/750x750/Apr2009/492404.jpg?d41d">
            <a:extLst>
              <a:ext uri="{FF2B5EF4-FFF2-40B4-BE49-F238E27FC236}">
                <a16:creationId xmlns:a16="http://schemas.microsoft.com/office/drawing/2014/main" id="{940C998A-A735-4920-9D6B-C31E29A3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213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4">
            <a:extLst>
              <a:ext uri="{FF2B5EF4-FFF2-40B4-BE49-F238E27FC236}">
                <a16:creationId xmlns:a16="http://schemas.microsoft.com/office/drawing/2014/main" id="{9381B04E-B0DA-4FD4-B64F-F8290DD5B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88913"/>
            <a:ext cx="29527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rgbClr val="002060"/>
                </a:solidFill>
                <a:latin typeface="Calibri" panose="020F0502020204030204" pitchFamily="34" charset="0"/>
              </a:rPr>
              <a:t>Hrob B. Hrabala</a:t>
            </a:r>
          </a:p>
        </p:txBody>
      </p:sp>
      <p:pic>
        <p:nvPicPr>
          <p:cNvPr id="18436" name="Picture 2" descr="http://lh5.ggpht.com/-DvrdU8aR1Wg/TB8EozBOgvI/AAAAAAAAMkE/G3mFII8eOXw/CIMG0493.JPG">
            <a:extLst>
              <a:ext uri="{FF2B5EF4-FFF2-40B4-BE49-F238E27FC236}">
                <a16:creationId xmlns:a16="http://schemas.microsoft.com/office/drawing/2014/main" id="{A5E2EE61-44C6-4F50-9997-A92B1D80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36613"/>
            <a:ext cx="321151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1.bp.blogspot.com/_p_8rr-XC_QQ/Sr7xzPsYp4I/AAAAAAAABgA/x2bnXPWzduI/s400/Hrabal.JPG">
            <a:extLst>
              <a:ext uri="{FF2B5EF4-FFF2-40B4-BE49-F238E27FC236}">
                <a16:creationId xmlns:a16="http://schemas.microsoft.com/office/drawing/2014/main" id="{361B9BE1-9F34-46CB-AF15-4B130787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259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E994D2-7856-4147-BD49-3D5DD4C409D8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/>
              <a:t>      Bohumil Hrabal byl český prozaik, jeden z nejvýznamnějších a </a:t>
            </a:r>
            <a:r>
              <a:rPr lang="cs-CZ" altLang="cs-CZ" sz="1800" b="1"/>
              <a:t>nejčtenějších</a:t>
            </a:r>
            <a:r>
              <a:rPr lang="cs-CZ" altLang="cs-CZ" sz="1800"/>
              <a:t> českých </a:t>
            </a:r>
            <a:r>
              <a:rPr lang="cs-CZ" altLang="cs-CZ" sz="1800" b="1"/>
              <a:t>autorů 2. poloviny 20. století</a:t>
            </a:r>
            <a:r>
              <a:rPr lang="cs-CZ" altLang="cs-CZ" sz="1800"/>
              <a:t>. Stal se nejpřekládanějším českým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 spisovatelem; jeho dílo bylo přeloženo do více než 28 jazyků.</a:t>
            </a:r>
          </a:p>
          <a:p>
            <a:pPr eaLnBrk="1" hangingPunct="1">
              <a:buFontTx/>
              <a:buNone/>
            </a:pPr>
            <a:endParaRPr lang="cs-CZ" altLang="cs-CZ" sz="1800"/>
          </a:p>
          <a:p>
            <a:pPr eaLnBrk="1" hangingPunct="1">
              <a:buFontTx/>
              <a:buNone/>
            </a:pPr>
            <a:r>
              <a:rPr lang="cs-CZ" altLang="cs-CZ" sz="1800"/>
              <a:t>      Hrabal si svou spisovatelskou popularitu získal díky svému svéráznému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 </a:t>
            </a:r>
            <a:r>
              <a:rPr lang="cs-CZ" altLang="cs-CZ" sz="1800" b="1"/>
              <a:t>vypravěčskému talentu</a:t>
            </a:r>
            <a:r>
              <a:rPr lang="cs-CZ" altLang="cs-CZ" sz="1800"/>
              <a:t>. Jeho dílo je jediným tokem vyprávění, řetězcem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 příběhů, které z velké části čerpal ze svých </a:t>
            </a:r>
            <a:r>
              <a:rPr lang="cs-CZ" altLang="cs-CZ" sz="1800" b="1"/>
              <a:t>životních</a:t>
            </a:r>
            <a:r>
              <a:rPr lang="cs-CZ" altLang="cs-CZ" sz="1800"/>
              <a:t> </a:t>
            </a:r>
            <a:r>
              <a:rPr lang="cs-CZ" altLang="cs-CZ" sz="1800" b="1"/>
              <a:t>zkušeností.</a:t>
            </a:r>
          </a:p>
          <a:p>
            <a:pPr eaLnBrk="1" hangingPunct="1">
              <a:buFontTx/>
              <a:buNone/>
            </a:pPr>
            <a:r>
              <a:rPr lang="cs-CZ" altLang="cs-CZ" sz="1800" b="1"/>
              <a:t>      </a:t>
            </a:r>
            <a:r>
              <a:rPr lang="cs-CZ" altLang="cs-CZ" sz="1800"/>
              <a:t>Proto je v jeho díle tak silný prvek </a:t>
            </a:r>
            <a:r>
              <a:rPr lang="cs-CZ" altLang="cs-CZ" sz="1800" b="1"/>
              <a:t>autobiografičnosti.</a:t>
            </a:r>
          </a:p>
          <a:p>
            <a:pPr eaLnBrk="1" hangingPunct="1">
              <a:buFontTx/>
              <a:buNone/>
            </a:pPr>
            <a:endParaRPr lang="cs-CZ" altLang="cs-CZ" sz="1800" b="1"/>
          </a:p>
          <a:p>
            <a:pPr eaLnBrk="1" hangingPunct="1">
              <a:buFontTx/>
              <a:buNone/>
            </a:pPr>
            <a:r>
              <a:rPr lang="cs-CZ" altLang="cs-CZ" sz="1800" b="1"/>
              <a:t>      </a:t>
            </a:r>
            <a:r>
              <a:rPr lang="cs-CZ" altLang="cs-CZ" sz="1800"/>
              <a:t>Do literatury vnesl nový pojem – tzv. </a:t>
            </a:r>
            <a:r>
              <a:rPr lang="cs-CZ" altLang="cs-CZ" sz="1800" b="1"/>
              <a:t>pábení.  Pábitel</a:t>
            </a:r>
            <a:r>
              <a:rPr lang="cs-CZ" altLang="cs-CZ" sz="1800"/>
              <a:t> byl podle Hrabala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 obyčejný, prostý člověk, ničím nezajímavý hrdina-vypravěč, který miluje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 život a vypráví o něm se zaujetím, své historky často přehání a přikrášluje,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 prostě „pábí“. </a:t>
            </a: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415066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AF3A2EED-C164-4181-9DF0-36A1E6517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FE829105-33D9-457E-B17F-0031F427BF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60" name="Obrázek 3">
            <a:extLst>
              <a:ext uri="{FF2B5EF4-FFF2-40B4-BE49-F238E27FC236}">
                <a16:creationId xmlns:a16="http://schemas.microsoft.com/office/drawing/2014/main" id="{A9C6594C-3BA5-40AC-B210-35633D4F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70413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B1CF5-47C1-4E85-9607-604F11A3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002060"/>
                </a:solidFill>
              </a:rPr>
              <a:t>Kontrola pozornosti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E9E344-4BBA-4C50-8747-42B4E79F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836613"/>
            <a:ext cx="8424863" cy="59055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     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1.  Vysvětli, kdo je pábitel.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002060"/>
                </a:solidFill>
              </a:rPr>
              <a:t>      Lidé s dobrým srdcem, vypravěči, kteří mají hodně fantazie. Milují život, navenek se zdají hrubí.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     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2. Který režisér zfilmoval nejvíce Hrabalových povídek nebo novel?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002060"/>
                </a:solidFill>
              </a:rPr>
              <a:t>      Jiří Menzel.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     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3. Kam dojížděl B. Hrabal na svoji chatu?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002060"/>
                </a:solidFill>
              </a:rPr>
              <a:t>       Do Kerska.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     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4. Která zvířata měl rád?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002060"/>
                </a:solidFill>
              </a:rPr>
              <a:t>       Kočky  (socha kočky i u náhrobku B. Hrabala).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     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5. Vyjmenuj alespoň 3 filmy, které byly natočeny podle knih spisovatele.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002060"/>
                </a:solidFill>
              </a:rPr>
              <a:t>      Ostře sledované vlaky, Slavnosti sněženek, Obsluhoval jsem anglického krále.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     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6. Kde se B. Hrabal narodil?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002060"/>
                </a:solidFill>
              </a:rPr>
              <a:t>       V Brně.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     7. V které pražské hospodě trávil čas?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002060"/>
                </a:solidFill>
              </a:rPr>
              <a:t>       U Zlatého tygra.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05391FB-7420-4EF1-8076-7C1731F33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Bohumil Hrabal</a:t>
            </a:r>
            <a:br>
              <a:rPr lang="cs-CZ" altLang="cs-CZ" dirty="0"/>
            </a:br>
            <a:r>
              <a:rPr lang="cs-CZ" altLang="cs-CZ" sz="2000" dirty="0"/>
              <a:t>28. března 1914, Brno – 3. února 1997, Praha</a:t>
            </a:r>
            <a:endParaRPr lang="cs-CZ" altLang="cs-CZ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A8BFFA-26CA-42F8-972D-44ACDB38A1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 </a:t>
            </a:r>
          </a:p>
        </p:txBody>
      </p:sp>
      <p:pic>
        <p:nvPicPr>
          <p:cNvPr id="3076" name="Picture 4" descr="hrabal">
            <a:extLst>
              <a:ext uri="{FF2B5EF4-FFF2-40B4-BE49-F238E27FC236}">
                <a16:creationId xmlns:a16="http://schemas.microsoft.com/office/drawing/2014/main" id="{A26BB364-7AB2-4287-9775-7F89DA571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6482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12A79-C38A-4212-915D-4C193C24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3375"/>
            <a:ext cx="8002587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002060"/>
                </a:solidFill>
              </a:rPr>
              <a:t>Hrabalovy citáty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719F96FC-BF72-48B6-A569-1DBF79539A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820150" cy="58054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2000" b="1" i="1">
                <a:solidFill>
                  <a:srgbClr val="800000"/>
                </a:solidFill>
              </a:rPr>
              <a:t>      </a:t>
            </a:r>
            <a:r>
              <a:rPr lang="cs-CZ" altLang="cs-CZ" sz="1800" b="1" i="1">
                <a:solidFill>
                  <a:srgbClr val="800000"/>
                </a:solidFill>
              </a:rPr>
              <a:t>Buďte na lidi hodný, nebo vám nepřijdou na pohřeb.</a:t>
            </a:r>
          </a:p>
          <a:p>
            <a:pPr algn="ctr" eaLnBrk="1" hangingPunct="1">
              <a:buFontTx/>
              <a:buNone/>
            </a:pPr>
            <a:r>
              <a:rPr lang="cs-CZ" altLang="cs-CZ" sz="1800" b="1" i="1">
                <a:solidFill>
                  <a:srgbClr val="800000"/>
                </a:solidFill>
              </a:rPr>
              <a:t> </a:t>
            </a:r>
            <a:endParaRPr lang="cs-CZ" altLang="cs-CZ" sz="1800" b="1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1800" b="1" i="1">
                <a:solidFill>
                  <a:srgbClr val="800000"/>
                </a:solidFill>
              </a:rPr>
              <a:t>      Život je věrnost třeskutým krásám, někdy i za cenu vlastního života.</a:t>
            </a:r>
          </a:p>
          <a:p>
            <a:pPr algn="ctr" eaLnBrk="1" hangingPunct="1">
              <a:buFontTx/>
              <a:buNone/>
            </a:pPr>
            <a:r>
              <a:rPr lang="cs-CZ" altLang="cs-CZ" sz="1800" b="1" i="1">
                <a:solidFill>
                  <a:srgbClr val="800000"/>
                </a:solidFill>
              </a:rPr>
              <a:t> </a:t>
            </a:r>
            <a:endParaRPr lang="cs-CZ" altLang="cs-CZ" sz="1800" b="1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1800" b="1" i="1">
                <a:solidFill>
                  <a:srgbClr val="800000"/>
                </a:solidFill>
              </a:rPr>
              <a:t>      Vždycky všechno, co je nové, co je příliš nové, vyvolává nejdřív skandál a zmatek, a pak se to stane dokonce i konvencí.</a:t>
            </a:r>
          </a:p>
          <a:p>
            <a:pPr algn="ctr" eaLnBrk="1" hangingPunct="1">
              <a:buFontTx/>
              <a:buNone/>
            </a:pPr>
            <a:r>
              <a:rPr lang="cs-CZ" altLang="cs-CZ" sz="1800" b="1" i="1">
                <a:solidFill>
                  <a:srgbClr val="800000"/>
                </a:solidFill>
              </a:rPr>
              <a:t> </a:t>
            </a:r>
            <a:endParaRPr lang="cs-CZ" altLang="cs-CZ" sz="1800" b="1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1800" b="1" i="1">
                <a:solidFill>
                  <a:srgbClr val="800000"/>
                </a:solidFill>
              </a:rPr>
              <a:t>      Pravej mužskej je vždycky drobet přivožralej, trošku je nastydlej a kapánek smrdí močůvkou.</a:t>
            </a:r>
          </a:p>
          <a:p>
            <a:pPr algn="ctr" eaLnBrk="1" hangingPunct="1">
              <a:buFontTx/>
              <a:buNone/>
            </a:pPr>
            <a:r>
              <a:rPr lang="cs-CZ" altLang="cs-CZ" sz="1800" b="1" i="1">
                <a:solidFill>
                  <a:srgbClr val="800000"/>
                </a:solidFill>
              </a:rPr>
              <a:t> </a:t>
            </a:r>
            <a:endParaRPr lang="cs-CZ" altLang="cs-CZ" sz="1800" b="1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1800" b="1" i="1">
                <a:solidFill>
                  <a:srgbClr val="800000"/>
                </a:solidFill>
              </a:rPr>
              <a:t>      Účinná láska k bližnímu, to není kotrmelec se slečnou na kanapi, ale tomu, kdo zrovna potřebuje, hned pomoci.</a:t>
            </a:r>
          </a:p>
          <a:p>
            <a:pPr algn="ctr" eaLnBrk="1" hangingPunct="1">
              <a:buFontTx/>
              <a:buNone/>
            </a:pPr>
            <a:r>
              <a:rPr lang="cs-CZ" altLang="cs-CZ" sz="1800" b="1" i="1">
                <a:solidFill>
                  <a:srgbClr val="800000"/>
                </a:solidFill>
              </a:rPr>
              <a:t> </a:t>
            </a:r>
            <a:endParaRPr lang="cs-CZ" altLang="cs-CZ" sz="1800" b="1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endParaRPr lang="cs-CZ" altLang="cs-CZ" sz="1800" b="1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1800" b="1" i="1">
                <a:solidFill>
                  <a:srgbClr val="800000"/>
                </a:solidFill>
              </a:rPr>
              <a:t>      Kdysi jsem se domníval, že za rozbřesku jarních jiter ptáci vítají zpěvem příchod slunce a světa. Dneska vím, že těch několik jitřních minut křičí hrůzou ze světa. </a:t>
            </a:r>
            <a:endParaRPr lang="cs-CZ" altLang="cs-CZ" sz="1800" b="1">
              <a:solidFill>
                <a:srgbClr val="800000"/>
              </a:solidFill>
            </a:endParaRPr>
          </a:p>
          <a:p>
            <a:pPr algn="ctr" eaLnBrk="1" hangingPunct="1"/>
            <a:endParaRPr lang="cs-CZ" altLang="cs-CZ" sz="1800" b="1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tyl.vzahrade.net/hrabal/hrabal.jpg">
            <a:extLst>
              <a:ext uri="{FF2B5EF4-FFF2-40B4-BE49-F238E27FC236}">
                <a16:creationId xmlns:a16="http://schemas.microsoft.com/office/drawing/2014/main" id="{3C406C62-31E3-4FDA-B417-258944A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4286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www.pwf.cz/obrazek/dokument1147/hrabal-final_360x225.jpg">
            <a:extLst>
              <a:ext uri="{FF2B5EF4-FFF2-40B4-BE49-F238E27FC236}">
                <a16:creationId xmlns:a16="http://schemas.microsoft.com/office/drawing/2014/main" id="{33D5E369-2C17-4F98-AAD1-A5F37033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8913"/>
            <a:ext cx="3429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www.pozitivni-noviny.cz/IMAGES-1/B._Hrabal_-_akce_199.jpg">
            <a:extLst>
              <a:ext uri="{FF2B5EF4-FFF2-40B4-BE49-F238E27FC236}">
                <a16:creationId xmlns:a16="http://schemas.microsoft.com/office/drawing/2014/main" id="{5234519A-2BD9-4AC5-B855-09531874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68638"/>
            <a:ext cx="489267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images.swaton.sk/autogramy/sk_spisovatelia/hrabal_foto.jpg">
            <a:extLst>
              <a:ext uri="{FF2B5EF4-FFF2-40B4-BE49-F238E27FC236}">
                <a16:creationId xmlns:a16="http://schemas.microsoft.com/office/drawing/2014/main" id="{5AA7BF29-4A8F-464C-AFFB-FED43C89E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1517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http://i3.cn.cz/14/1075738373_hrabal-bohumil.jpg">
            <a:extLst>
              <a:ext uri="{FF2B5EF4-FFF2-40B4-BE49-F238E27FC236}">
                <a16:creationId xmlns:a16="http://schemas.microsoft.com/office/drawing/2014/main" id="{C54C1471-8CDB-4FFE-A7A2-A826353D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3050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40485ED-BAB7-47AB-BAC7-BE5AFB25F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Život Bohumila Hrabala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D9B1968D-D1CD-4197-B8CF-DB9836C0C1C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>
                <a:cs typeface="Times New Roman" panose="02020603050405020304" pitchFamily="18" charset="0"/>
              </a:rPr>
              <a:t>•</a:t>
            </a:r>
            <a:r>
              <a:rPr lang="cs-CZ" altLang="cs-CZ" sz="2800"/>
              <a:t> </a:t>
            </a:r>
            <a:r>
              <a:rPr lang="cs-CZ" altLang="cs-CZ" sz="1800"/>
              <a:t>Narodil se 28. 3. 1914 v Brně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s příjmením Kylián, to bylo jméno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jeho neprovdané matky Marie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(Maryška), která si později vzala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účetního pivovaru Františka Hrabala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(Francin). Ten dvouletého Bohouška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přijal za svého. 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V roce 1919 se rodina přestěhovala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do Nymburka, kde Hrabal prožil své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dětství a dospívání. </a:t>
            </a:r>
          </a:p>
          <a:p>
            <a:pPr eaLnBrk="1" hangingPunct="1">
              <a:buFontTx/>
              <a:buNone/>
            </a:pPr>
            <a:endParaRPr lang="cs-CZ" altLang="cs-CZ" sz="1800"/>
          </a:p>
          <a:p>
            <a:pPr eaLnBrk="1" hangingPunct="1">
              <a:buFontTx/>
              <a:buNone/>
            </a:pPr>
            <a:endParaRPr lang="cs-CZ" altLang="cs-CZ" sz="2800"/>
          </a:p>
        </p:txBody>
      </p:sp>
      <p:pic>
        <p:nvPicPr>
          <p:cNvPr id="6148" name="Picture 6" descr="mladý hrabal">
            <a:extLst>
              <a:ext uri="{FF2B5EF4-FFF2-40B4-BE49-F238E27FC236}">
                <a16:creationId xmlns:a16="http://schemas.microsoft.com/office/drawing/2014/main" id="{732C297E-3B66-465E-9DD4-CCEBBA6D0583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363" y="1981200"/>
            <a:ext cx="2935287" cy="41148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5F4062-4B90-46C1-B849-6DD5C011C1D4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Bohumil Hrabal silně přilnul k otcovu bratru </a:t>
            </a:r>
            <a:r>
              <a:rPr lang="cs-CZ" altLang="cs-CZ" sz="1800" b="1"/>
              <a:t>Josefovi</a:t>
            </a:r>
            <a:r>
              <a:rPr lang="cs-CZ" altLang="cs-CZ" sz="1800"/>
              <a:t> (</a:t>
            </a:r>
            <a:r>
              <a:rPr lang="cs-CZ" altLang="cs-CZ" sz="1800" b="1"/>
              <a:t>strýček Pepin</a:t>
            </a:r>
            <a:r>
              <a:rPr lang="cs-CZ" altLang="cs-CZ" sz="1800"/>
              <a:t>), který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který k nim přijel na krátkou návštěvu a zůstal až do smrti. Nekonečný </a:t>
            </a:r>
            <a:r>
              <a:rPr lang="cs-CZ" altLang="cs-CZ" sz="1800" b="1"/>
              <a:t>vodopád</a:t>
            </a:r>
          </a:p>
          <a:p>
            <a:pPr eaLnBrk="1" hangingPunct="1">
              <a:buFontTx/>
              <a:buNone/>
            </a:pPr>
            <a:r>
              <a:rPr lang="cs-CZ" altLang="cs-CZ" sz="1800" b="1"/>
              <a:t>příběhů</a:t>
            </a:r>
            <a:r>
              <a:rPr lang="cs-CZ" altLang="cs-CZ" sz="1800"/>
              <a:t>,  které ze sebe sypal živelný strýc,  byl první velkou </a:t>
            </a:r>
            <a:r>
              <a:rPr lang="cs-CZ" altLang="cs-CZ" sz="1800" b="1"/>
              <a:t>inspirací</a:t>
            </a:r>
            <a:r>
              <a:rPr lang="cs-CZ" altLang="cs-CZ" sz="1800"/>
              <a:t>  pro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budoucího spisovatele.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Hrabalovy </a:t>
            </a:r>
            <a:r>
              <a:rPr lang="cs-CZ" altLang="cs-CZ" sz="1800" b="1"/>
              <a:t>školní výsledky</a:t>
            </a:r>
            <a:r>
              <a:rPr lang="cs-CZ" altLang="cs-CZ" sz="1800"/>
              <a:t> byly velmi </a:t>
            </a:r>
            <a:r>
              <a:rPr lang="cs-CZ" altLang="cs-CZ" sz="1800" b="1"/>
              <a:t>slabé</a:t>
            </a:r>
            <a:r>
              <a:rPr lang="cs-CZ" altLang="cs-CZ" sz="1800"/>
              <a:t>. Přestože byl v dospělosti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považován za vzdělaného člověku, v dětství o školu velký zájem nejevil. Tomu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odpovídaly i jeho studijní výsledky </a:t>
            </a:r>
            <a:r>
              <a:rPr lang="cs-CZ" altLang="cs-CZ" sz="1800" b="1"/>
              <a:t>na</a:t>
            </a:r>
            <a:r>
              <a:rPr lang="cs-CZ" altLang="cs-CZ" sz="1800"/>
              <a:t> </a:t>
            </a:r>
            <a:r>
              <a:rPr lang="cs-CZ" altLang="cs-CZ" sz="1800" b="1"/>
              <a:t>gymnáziu</a:t>
            </a:r>
            <a:r>
              <a:rPr lang="cs-CZ" altLang="cs-CZ" sz="1800"/>
              <a:t>, které s obtížemi dokončil,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protože </a:t>
            </a:r>
            <a:r>
              <a:rPr lang="cs-CZ" altLang="cs-CZ" sz="1800" b="1"/>
              <a:t>propadal</a:t>
            </a:r>
            <a:r>
              <a:rPr lang="cs-CZ" altLang="cs-CZ" sz="1800"/>
              <a:t> ze šesti předmětů. Místo školy mu prostě učaroval život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v nymburském pivovaru. 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Po gymnáziu studoval </a:t>
            </a:r>
            <a:r>
              <a:rPr lang="cs-CZ" altLang="cs-CZ" sz="1800" b="1"/>
              <a:t>práva</a:t>
            </a:r>
            <a:r>
              <a:rPr lang="cs-CZ" altLang="cs-CZ" sz="1800"/>
              <a:t> na Univerzitě Karlově. Jeho studia však přerušil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příchod  nacistů, kteří zavřeli vysoké školy, a studia tak dokončil až v roce 1946.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Jako právník se však nikdy neživil. Když nemohl studovat, pracoval jako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železniční dělník, výpravčí nebo pojišťovací agent a tyto zkušenosti později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využil ve své tvorbě.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Od roku 1949 byl brigádníkem v kladenských ocelárnách; po úrazu pracoval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Jako balič starého papíru, později byl i kulisákem.</a:t>
            </a:r>
          </a:p>
          <a:p>
            <a:pPr eaLnBrk="1" hangingPunct="1">
              <a:buFontTx/>
              <a:buNone/>
            </a:pPr>
            <a:endParaRPr lang="cs-CZ" altLang="cs-CZ" sz="1800"/>
          </a:p>
          <a:p>
            <a:pPr eaLnBrk="1" hangingPunct="1"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2DB6BBDD-C713-410E-A5A1-4AEE0668B2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"/>
            <a:ext cx="38100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</a:t>
            </a:r>
            <a:r>
              <a:rPr lang="cs-CZ" altLang="cs-CZ" sz="1800" b="1"/>
              <a:t>Spisovatelem</a:t>
            </a:r>
            <a:r>
              <a:rPr lang="cs-CZ" altLang="cs-CZ" sz="1800"/>
              <a:t> z povolání se stal ve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svých </a:t>
            </a:r>
            <a:r>
              <a:rPr lang="cs-CZ" altLang="cs-CZ" sz="1800" b="1"/>
              <a:t>49 –ti letech</a:t>
            </a:r>
            <a:r>
              <a:rPr lang="cs-CZ" altLang="cs-CZ" sz="1800"/>
              <a:t>.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S Hrabalovým jménem je spjata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chatová oblast </a:t>
            </a:r>
            <a:r>
              <a:rPr lang="cs-CZ" altLang="cs-CZ" sz="1800" b="1"/>
              <a:t>Kersko</a:t>
            </a:r>
            <a:r>
              <a:rPr lang="cs-CZ" altLang="cs-CZ" sz="1800"/>
              <a:t> u Nymburka,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kam jezdil se svou ženou Eliškou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(</a:t>
            </a:r>
            <a:r>
              <a:rPr lang="cs-CZ" altLang="cs-CZ" sz="1800" b="1"/>
              <a:t>Pipsi</a:t>
            </a:r>
            <a:r>
              <a:rPr lang="cs-CZ" altLang="cs-CZ" sz="1800"/>
              <a:t>) krmit houfy milovaných </a:t>
            </a:r>
            <a:r>
              <a:rPr lang="cs-CZ" altLang="cs-CZ" sz="1800" b="1"/>
              <a:t>koček</a:t>
            </a:r>
            <a:r>
              <a:rPr lang="cs-CZ" altLang="cs-CZ" sz="1800"/>
              <a:t>.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Styl svého psaní Hrabal „piloval“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v hospodách. Jeho nejoblíbenější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byla </a:t>
            </a:r>
            <a:r>
              <a:rPr lang="cs-CZ" altLang="cs-CZ" sz="1800" b="1"/>
              <a:t>pivnice U Zlatého tygra</a:t>
            </a:r>
            <a:r>
              <a:rPr lang="cs-CZ" altLang="cs-CZ" sz="1800"/>
              <a:t>. Tam se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v roce 1994 setkal s prezidenty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Václavem Havlem a Billem Clintonem.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Bohumil Hrabal zemřel v roce </a:t>
            </a:r>
            <a:r>
              <a:rPr lang="cs-CZ" altLang="cs-CZ" sz="1800" b="1"/>
              <a:t>1997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po pádu z 5. patra v nemocnici. Dodnes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Není jisté, zda šlo o  nešťastnou</a:t>
            </a:r>
          </a:p>
          <a:p>
            <a:pPr eaLnBrk="1" hangingPunct="1">
              <a:buFontTx/>
              <a:buNone/>
            </a:pPr>
            <a:r>
              <a:rPr lang="cs-CZ" altLang="cs-CZ" sz="1800" b="1"/>
              <a:t>náhodu</a:t>
            </a:r>
            <a:r>
              <a:rPr lang="cs-CZ" altLang="cs-CZ" sz="1800"/>
              <a:t>, nebo spisovatel skočil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z okna </a:t>
            </a:r>
            <a:r>
              <a:rPr lang="cs-CZ" altLang="cs-CZ" sz="1800" b="1"/>
              <a:t>záměrně</a:t>
            </a:r>
            <a:r>
              <a:rPr lang="cs-CZ" altLang="cs-CZ" sz="1800"/>
              <a:t>. </a:t>
            </a:r>
          </a:p>
        </p:txBody>
      </p:sp>
      <p:pic>
        <p:nvPicPr>
          <p:cNvPr id="8195" name="Picture 6" descr="hrabal s pivem">
            <a:extLst>
              <a:ext uri="{FF2B5EF4-FFF2-40B4-BE49-F238E27FC236}">
                <a16:creationId xmlns:a16="http://schemas.microsoft.com/office/drawing/2014/main" id="{6312FC67-1638-4A65-B5E8-1E6D2B83F05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644525"/>
            <a:ext cx="3810000" cy="52641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ata Bohumila Hrabala">
            <a:hlinkClick r:id="rId2" tooltip="Chata Bohumila Hrabala"/>
            <a:extLst>
              <a:ext uri="{FF2B5EF4-FFF2-40B4-BE49-F238E27FC236}">
                <a16:creationId xmlns:a16="http://schemas.microsoft.com/office/drawing/2014/main" id="{6034F4CE-EEB0-46B9-B7B4-07FB74BA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238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ovéPole 5">
            <a:extLst>
              <a:ext uri="{FF2B5EF4-FFF2-40B4-BE49-F238E27FC236}">
                <a16:creationId xmlns:a16="http://schemas.microsoft.com/office/drawing/2014/main" id="{FF1762FE-183B-4582-AF19-8295AB97C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04813"/>
            <a:ext cx="28082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002060"/>
                </a:solidFill>
                <a:latin typeface="Calibri" panose="020F0502020204030204" pitchFamily="34" charset="0"/>
              </a:rPr>
              <a:t>Chata Bohumila Hrabala       v Kersku</a:t>
            </a:r>
          </a:p>
        </p:txBody>
      </p:sp>
      <p:pic>
        <p:nvPicPr>
          <p:cNvPr id="9220" name="Picture 2" descr="http://www.pozitivni-noviny.cz/IMAGES-1/B.Hrabal_krmi_kocky_4.jpg">
            <a:extLst>
              <a:ext uri="{FF2B5EF4-FFF2-40B4-BE49-F238E27FC236}">
                <a16:creationId xmlns:a16="http://schemas.microsoft.com/office/drawing/2014/main" id="{9BBBB6E9-D5B7-45E1-8F27-1DCF4345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421163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ovéPole 8">
            <a:extLst>
              <a:ext uri="{FF2B5EF4-FFF2-40B4-BE49-F238E27FC236}">
                <a16:creationId xmlns:a16="http://schemas.microsoft.com/office/drawing/2014/main" id="{CDC51CF8-FB81-4A9F-88E1-B867E12B0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44900"/>
            <a:ext cx="34559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002060"/>
                </a:solidFill>
                <a:latin typeface="Calibri" panose="020F0502020204030204" pitchFamily="34" charset="0"/>
              </a:rPr>
              <a:t>Spisovatel byl milovníkem koček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>
            <a:extLst>
              <a:ext uri="{FF2B5EF4-FFF2-40B4-BE49-F238E27FC236}">
                <a16:creationId xmlns:a16="http://schemas.microsoft.com/office/drawing/2014/main" id="{967FEBEA-B19E-46FD-A13D-97C47C778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3789363"/>
            <a:ext cx="7643812" cy="233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>
                <a:solidFill>
                  <a:srgbClr val="002060"/>
                </a:solidFill>
              </a:rPr>
              <a:t>    </a:t>
            </a:r>
            <a:r>
              <a:rPr lang="cs-CZ" altLang="cs-CZ" b="1">
                <a:solidFill>
                  <a:srgbClr val="002060"/>
                </a:solidFill>
              </a:rPr>
              <a:t>Často navštěvoval hospodu                         U Zlatého tygra, kde se v roce 1994 setkal s Václavem Havlem a americkým prezidentem Billem Clintonem.</a:t>
            </a:r>
          </a:p>
        </p:txBody>
      </p:sp>
      <p:pic>
        <p:nvPicPr>
          <p:cNvPr id="10243" name="Picture 2" descr="http://www.uzlatehotygra.cz/images/utygra_f1.jpg">
            <a:extLst>
              <a:ext uri="{FF2B5EF4-FFF2-40B4-BE49-F238E27FC236}">
                <a16:creationId xmlns:a16="http://schemas.microsoft.com/office/drawing/2014/main" id="{7B5B8E74-5523-456D-8349-A31BA42FC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48786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www.jirijiru.com/books/havelbook/bohumilhrabalandbillclintonattheutygrapubprague1994.jpg">
            <a:extLst>
              <a:ext uri="{FF2B5EF4-FFF2-40B4-BE49-F238E27FC236}">
                <a16:creationId xmlns:a16="http://schemas.microsoft.com/office/drawing/2014/main" id="{E37D248D-D80D-481C-8828-70E0D8312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5888"/>
            <a:ext cx="43084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794C36E-E4F9-48F3-A681-34BA7EB2A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239000" cy="838200"/>
          </a:xfrm>
        </p:spPr>
        <p:txBody>
          <a:bodyPr/>
          <a:lstStyle/>
          <a:p>
            <a:pPr eaLnBrk="1" hangingPunct="1"/>
            <a:r>
              <a:rPr lang="cs-CZ" altLang="cs-CZ"/>
              <a:t>Dílo Bohumila Hrabala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64AE56AA-1761-4C69-A211-F51DE021B4A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Za své </a:t>
            </a:r>
            <a:r>
              <a:rPr lang="cs-CZ" altLang="cs-CZ" sz="1800" b="1"/>
              <a:t>dílo</a:t>
            </a:r>
            <a:r>
              <a:rPr lang="cs-CZ" altLang="cs-CZ" sz="1800"/>
              <a:t> byl Hrabal několikrát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b="1"/>
              <a:t>oceněn</a:t>
            </a:r>
            <a:r>
              <a:rPr lang="cs-CZ" altLang="cs-CZ" sz="180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Jeho </a:t>
            </a:r>
            <a:r>
              <a:rPr lang="cs-CZ" altLang="cs-CZ" sz="1800" b="1"/>
              <a:t>první sbírka povídek</a:t>
            </a:r>
            <a:r>
              <a:rPr lang="cs-CZ" altLang="cs-CZ" sz="1800"/>
              <a:t> Perlička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na dně vyšla v roce </a:t>
            </a:r>
            <a:r>
              <a:rPr lang="cs-CZ" altLang="cs-CZ" sz="1800" b="1"/>
              <a:t>1963</a:t>
            </a:r>
            <a:r>
              <a:rPr lang="cs-CZ" altLang="cs-CZ" sz="180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Celá řada jeho knih byla zfilmována.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„Dvorním“ režisérem Hrabalových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knih se stal Jiří Menzel.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</a:t>
            </a:r>
            <a:r>
              <a:rPr lang="cs-CZ" altLang="cs-CZ" sz="1800" b="1"/>
              <a:t>Ostře sledované vlaky</a:t>
            </a:r>
            <a:r>
              <a:rPr lang="cs-CZ" altLang="cs-CZ" sz="1800"/>
              <a:t> (1964)novela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s tématem okupace byla v roce 1967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oceněna filmovým Oscarem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>
                <a:cs typeface="Times New Roman" panose="02020603050405020304" pitchFamily="18" charset="0"/>
              </a:rPr>
              <a:t>•</a:t>
            </a:r>
            <a:r>
              <a:rPr lang="cs-CZ" altLang="cs-CZ" sz="1800"/>
              <a:t> </a:t>
            </a:r>
            <a:r>
              <a:rPr lang="cs-CZ" altLang="cs-CZ" sz="1800" b="1"/>
              <a:t>Inzerát na dům, ve kterém už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b="1"/>
              <a:t>nechci bydlet </a:t>
            </a:r>
            <a:r>
              <a:rPr lang="cs-CZ" altLang="cs-CZ" sz="1800"/>
              <a:t>(1965) -zfilmováno</a:t>
            </a:r>
            <a:endParaRPr lang="cs-CZ" altLang="cs-CZ" sz="18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 jako „Skřivánci na niti“.</a:t>
            </a:r>
          </a:p>
        </p:txBody>
      </p:sp>
      <p:pic>
        <p:nvPicPr>
          <p:cNvPr id="11268" name="Picture 6" descr="4139jiri-menzel">
            <a:extLst>
              <a:ext uri="{FF2B5EF4-FFF2-40B4-BE49-F238E27FC236}">
                <a16:creationId xmlns:a16="http://schemas.microsoft.com/office/drawing/2014/main" id="{057494CE-47AF-4E1A-B162-4605A85CD7B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1981200"/>
            <a:ext cx="3086100" cy="41148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1062</Words>
  <Application>Microsoft Office PowerPoint</Application>
  <PresentationFormat>Předvádění na obrazovce (4:3)</PresentationFormat>
  <Paragraphs>125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Default Design</vt:lpstr>
      <vt:lpstr>Bohumil Hrabal</vt:lpstr>
      <vt:lpstr>Bohumil Hrabal 28. března 1914, Brno – 3. února 1997, Praha</vt:lpstr>
      <vt:lpstr>Prezentace aplikace PowerPoint</vt:lpstr>
      <vt:lpstr>Život Bohumila Hrabala</vt:lpstr>
      <vt:lpstr>Prezentace aplikace PowerPoint</vt:lpstr>
      <vt:lpstr>Prezentace aplikace PowerPoint</vt:lpstr>
      <vt:lpstr>Prezentace aplikace PowerPoint</vt:lpstr>
      <vt:lpstr>Prezentace aplikace PowerPoint</vt:lpstr>
      <vt:lpstr>Dílo Bohumila Hrabala</vt:lpstr>
      <vt:lpstr>Jiří Menzel byl režisérem Hrabalových filmů</vt:lpstr>
      <vt:lpstr>Prezentace aplikace PowerPoint</vt:lpstr>
      <vt:lpstr>Ostře sledované vlaky</vt:lpstr>
      <vt:lpstr>Prezentace aplikace PowerPoint</vt:lpstr>
      <vt:lpstr>Slavnosti sněženek</vt:lpstr>
      <vt:lpstr>Prezentace aplikace PowerPoint</vt:lpstr>
      <vt:lpstr>Prezentace aplikace PowerPoint</vt:lpstr>
      <vt:lpstr>Prezentace aplikace PowerPoint</vt:lpstr>
      <vt:lpstr>Prezentace aplikace PowerPoint</vt:lpstr>
      <vt:lpstr>Kontrola pozornosti</vt:lpstr>
      <vt:lpstr>Hrabalovy citáty</vt:lpstr>
    </vt:vector>
  </TitlesOfParts>
  <Company>Privat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Milan Bednář</cp:lastModifiedBy>
  <cp:revision>8</cp:revision>
  <dcterms:created xsi:type="dcterms:W3CDTF">2011-11-27T16:23:03Z</dcterms:created>
  <dcterms:modified xsi:type="dcterms:W3CDTF">2022-04-18T16:53:24Z</dcterms:modified>
</cp:coreProperties>
</file>