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58" r:id="rId5"/>
    <p:sldId id="271" r:id="rId6"/>
    <p:sldId id="269" r:id="rId7"/>
    <p:sldId id="260" r:id="rId8"/>
    <p:sldId id="272" r:id="rId9"/>
    <p:sldId id="268" r:id="rId10"/>
    <p:sldId id="262" r:id="rId11"/>
    <p:sldId id="267" r:id="rId12"/>
    <p:sldId id="263" r:id="rId13"/>
    <p:sldId id="266" r:id="rId14"/>
    <p:sldId id="261" r:id="rId15"/>
    <p:sldId id="264" r:id="rId16"/>
    <p:sldId id="270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FFF83-BE5F-425A-9B5D-46D5F336EAEC}" type="datetimeFigureOut">
              <a:rPr lang="cs-CZ" smtClean="0"/>
              <a:pPr/>
              <a:t>15.5.2017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0E3EF2-0CC9-4786-BB06-0DD3F08AF0C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FFF83-BE5F-425A-9B5D-46D5F336EAEC}" type="datetimeFigureOut">
              <a:rPr lang="cs-CZ" smtClean="0"/>
              <a:pPr/>
              <a:t>15.5.2017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E3EF2-0CC9-4786-BB06-0DD3F08AF0C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FFF83-BE5F-425A-9B5D-46D5F336EAEC}" type="datetimeFigureOut">
              <a:rPr lang="cs-CZ" smtClean="0"/>
              <a:pPr/>
              <a:t>15.5.2017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E3EF2-0CC9-4786-BB06-0DD3F08AF0C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FFF83-BE5F-425A-9B5D-46D5F336EAEC}" type="datetimeFigureOut">
              <a:rPr lang="cs-CZ" smtClean="0"/>
              <a:pPr/>
              <a:t>15.5.2017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E3EF2-0CC9-4786-BB06-0DD3F08AF0C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FFF83-BE5F-425A-9B5D-46D5F336EAEC}" type="datetimeFigureOut">
              <a:rPr lang="cs-CZ" smtClean="0"/>
              <a:pPr/>
              <a:t>15.5.2017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E3EF2-0CC9-4786-BB06-0DD3F08AF0C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FFF83-BE5F-425A-9B5D-46D5F336EAEC}" type="datetimeFigureOut">
              <a:rPr lang="cs-CZ" smtClean="0"/>
              <a:pPr/>
              <a:t>15.5.2017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E3EF2-0CC9-4786-BB06-0DD3F08AF0C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FFF83-BE5F-425A-9B5D-46D5F336EAEC}" type="datetimeFigureOut">
              <a:rPr lang="cs-CZ" smtClean="0"/>
              <a:pPr/>
              <a:t>15.5.2017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E3EF2-0CC9-4786-BB06-0DD3F08AF0C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FFF83-BE5F-425A-9B5D-46D5F336EAEC}" type="datetimeFigureOut">
              <a:rPr lang="cs-CZ" smtClean="0"/>
              <a:pPr/>
              <a:t>15.5.2017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E3EF2-0CC9-4786-BB06-0DD3F08AF0C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FFF83-BE5F-425A-9B5D-46D5F336EAEC}" type="datetimeFigureOut">
              <a:rPr lang="cs-CZ" smtClean="0"/>
              <a:pPr/>
              <a:t>15.5.2017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E3EF2-0CC9-4786-BB06-0DD3F08AF0C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FFF83-BE5F-425A-9B5D-46D5F336EAEC}" type="datetimeFigureOut">
              <a:rPr lang="cs-CZ" smtClean="0"/>
              <a:pPr/>
              <a:t>15.5.2017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E3EF2-0CC9-4786-BB06-0DD3F08AF0C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FFF83-BE5F-425A-9B5D-46D5F336EAEC}" type="datetimeFigureOut">
              <a:rPr lang="cs-CZ" smtClean="0"/>
              <a:pPr/>
              <a:t>15.5.2017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E3EF2-0CC9-4786-BB06-0DD3F08AF0C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E7BFFF83-BE5F-425A-9B5D-46D5F336EAEC}" type="datetimeFigureOut">
              <a:rPr lang="cs-CZ" smtClean="0"/>
              <a:pPr/>
              <a:t>15.5.2017</a:t>
            </a:fld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A0E3EF2-0CC9-4786-BB06-0DD3F08AF0C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Orwell-Signature.sv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8000" dirty="0" smtClean="0"/>
              <a:t>George Orwell</a:t>
            </a:r>
            <a:endParaRPr lang="cs-CZ" sz="8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sz="4000" dirty="0" smtClean="0"/>
              <a:t>(1903-1950)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xmlns="" val="371373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1"/>
            <a:ext cx="7762056" cy="936104"/>
          </a:xfrm>
        </p:spPr>
        <p:txBody>
          <a:bodyPr>
            <a:normAutofit/>
          </a:bodyPr>
          <a:lstStyle/>
          <a:p>
            <a:r>
              <a:rPr lang="cs-CZ" dirty="0" smtClean="0"/>
              <a:t>Děj: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dirty="0" smtClean="0"/>
              <a:t>Na farmě dojde ke vzpouře  zvířat, která uvěří myšlence rovnosti a vyženou majitele farmy. Formulují zásady vzájemného soužití -ANIMALISMUS:</a:t>
            </a:r>
            <a:endParaRPr lang="cs-CZ" sz="28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400" i="1" dirty="0">
                <a:solidFill>
                  <a:srgbClr val="FF0000"/>
                </a:solidFill>
              </a:rPr>
              <a:t>Každý, kdo chodí po dvou nohách, je nepřítel</a:t>
            </a:r>
          </a:p>
          <a:p>
            <a:pPr marL="0" indent="0">
              <a:buNone/>
            </a:pPr>
            <a:r>
              <a:rPr lang="cs-CZ" sz="2400" i="1" dirty="0">
                <a:solidFill>
                  <a:srgbClr val="FF0000"/>
                </a:solidFill>
              </a:rPr>
              <a:t>Každý, kdo chodí po čtyřech nohách nebo má křídla, je přítel</a:t>
            </a:r>
          </a:p>
          <a:p>
            <a:pPr marL="0" indent="0">
              <a:buNone/>
            </a:pPr>
            <a:r>
              <a:rPr lang="cs-CZ" sz="2400" i="1" dirty="0">
                <a:solidFill>
                  <a:srgbClr val="FF0000"/>
                </a:solidFill>
              </a:rPr>
              <a:t>Žádné zvíře nebude chodit oblečené</a:t>
            </a:r>
          </a:p>
          <a:p>
            <a:pPr marL="0" indent="0">
              <a:buNone/>
            </a:pPr>
            <a:r>
              <a:rPr lang="cs-CZ" sz="2400" i="1" dirty="0">
                <a:solidFill>
                  <a:srgbClr val="FF0000"/>
                </a:solidFill>
              </a:rPr>
              <a:t>Žádné zvíře nebude spát v posteli</a:t>
            </a:r>
          </a:p>
          <a:p>
            <a:pPr marL="0" indent="0">
              <a:buNone/>
            </a:pPr>
            <a:r>
              <a:rPr lang="cs-CZ" sz="2400" i="1" dirty="0">
                <a:solidFill>
                  <a:srgbClr val="FF0000"/>
                </a:solidFill>
              </a:rPr>
              <a:t>Žádné zvíře nebude pít alkohol</a:t>
            </a:r>
          </a:p>
          <a:p>
            <a:pPr marL="0" indent="0">
              <a:buNone/>
            </a:pPr>
            <a:r>
              <a:rPr lang="cs-CZ" sz="2400" i="1" dirty="0">
                <a:solidFill>
                  <a:srgbClr val="FF0000"/>
                </a:solidFill>
              </a:rPr>
              <a:t>Žádné zvíře nezabije jiné zvíře</a:t>
            </a:r>
          </a:p>
          <a:p>
            <a:pPr marL="0" indent="0">
              <a:buNone/>
            </a:pPr>
            <a:r>
              <a:rPr lang="cs-CZ" sz="2400" i="1" dirty="0">
                <a:solidFill>
                  <a:srgbClr val="FF0000"/>
                </a:solidFill>
              </a:rPr>
              <a:t>Všechna zvířata jsou si rovna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414389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76673"/>
            <a:ext cx="7315200" cy="864095"/>
          </a:xfrm>
        </p:spPr>
        <p:txBody>
          <a:bodyPr/>
          <a:lstStyle/>
          <a:p>
            <a:r>
              <a:rPr lang="cs-CZ" dirty="0" smtClean="0"/>
              <a:t>Děj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424936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/>
              <a:t>Počáteční idylu a  nadšení zneužijí inteligentní prasata. Mezi vůdci dojde k mocenskému boji. Zakládají tajnou policii  a zahajují politické procesy. Původní pravidla postupně mění ve svůj prospěch – falšují dějiny.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>
                <a:solidFill>
                  <a:srgbClr val="FF0000"/>
                </a:solidFill>
              </a:rPr>
              <a:t>„Všechna zvířata si jsou rovna, ale některá si jsou rovnější</a:t>
            </a:r>
            <a:r>
              <a:rPr lang="cs-CZ" sz="2800" dirty="0" smtClean="0">
                <a:solidFill>
                  <a:srgbClr val="FF0000"/>
                </a:solidFill>
              </a:rPr>
              <a:t>“                  </a:t>
            </a:r>
            <a:r>
              <a:rPr lang="cs-CZ" sz="2800" dirty="0" smtClean="0">
                <a:solidFill>
                  <a:srgbClr val="C00000"/>
                </a:solidFill>
              </a:rPr>
              <a:t/>
            </a:r>
            <a:br>
              <a:rPr lang="cs-CZ" sz="2800" dirty="0" smtClean="0">
                <a:solidFill>
                  <a:srgbClr val="C00000"/>
                </a:solidFill>
              </a:rPr>
            </a:br>
            <a:endParaRPr lang="cs-CZ" sz="28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800" dirty="0"/>
              <a:t>D</a:t>
            </a:r>
            <a:r>
              <a:rPr lang="cs-CZ" sz="2800" dirty="0" smtClean="0"/>
              <a:t>obře se mají jen prasata. Ostatní zvířata tvrdě pracují, trpí hladem a mají strach.</a:t>
            </a:r>
            <a:r>
              <a:rPr lang="cs-CZ" sz="2800" dirty="0">
                <a:solidFill>
                  <a:srgbClr val="C00000"/>
                </a:solidFill>
              </a:rPr>
              <a:t/>
            </a:r>
            <a:br>
              <a:rPr lang="cs-CZ" sz="2800" dirty="0">
                <a:solidFill>
                  <a:srgbClr val="C00000"/>
                </a:solidFill>
              </a:rPr>
            </a:b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6641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76673"/>
            <a:ext cx="7315200" cy="720079"/>
          </a:xfrm>
        </p:spPr>
        <p:txBody>
          <a:bodyPr/>
          <a:lstStyle/>
          <a:p>
            <a:r>
              <a:rPr lang="cs-CZ" dirty="0" smtClean="0"/>
              <a:t>Postavy: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24744"/>
            <a:ext cx="9036496" cy="5733256"/>
          </a:xfrm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chemeClr val="tx2"/>
                </a:solidFill>
              </a:rPr>
              <a:t>Prasata:</a:t>
            </a:r>
            <a:r>
              <a:rPr lang="cs-CZ" sz="2800" dirty="0" smtClean="0">
                <a:solidFill>
                  <a:srgbClr val="C00000"/>
                </a:solidFill>
              </a:rPr>
              <a:t> </a:t>
            </a:r>
            <a:r>
              <a:rPr lang="cs-CZ" sz="2800" dirty="0" smtClean="0"/>
              <a:t> vůdci, organizátoři…</a:t>
            </a:r>
          </a:p>
          <a:p>
            <a:r>
              <a:rPr lang="cs-CZ" sz="2800" dirty="0" smtClean="0">
                <a:solidFill>
                  <a:schemeClr val="tx2"/>
                </a:solidFill>
              </a:rPr>
              <a:t>Major</a:t>
            </a:r>
            <a:r>
              <a:rPr lang="cs-CZ" sz="2800" dirty="0" smtClean="0"/>
              <a:t> - </a:t>
            </a:r>
            <a:r>
              <a:rPr lang="cs-CZ" sz="2800" dirty="0"/>
              <a:t>představitel Lenina</a:t>
            </a:r>
          </a:p>
          <a:p>
            <a:r>
              <a:rPr lang="cs-CZ" sz="2800" dirty="0">
                <a:solidFill>
                  <a:schemeClr val="tx2"/>
                </a:solidFill>
              </a:rPr>
              <a:t>Napoleon</a:t>
            </a:r>
            <a:r>
              <a:rPr lang="cs-CZ" sz="2800" dirty="0"/>
              <a:t> </a:t>
            </a:r>
            <a:r>
              <a:rPr lang="cs-CZ" sz="2800" dirty="0" smtClean="0"/>
              <a:t>- </a:t>
            </a:r>
            <a:r>
              <a:rPr lang="cs-CZ" sz="2800" dirty="0"/>
              <a:t>J. V. Stalin</a:t>
            </a:r>
          </a:p>
          <a:p>
            <a:r>
              <a:rPr lang="cs-CZ" sz="2800" dirty="0">
                <a:solidFill>
                  <a:schemeClr val="tx2"/>
                </a:solidFill>
              </a:rPr>
              <a:t>Kuliš</a:t>
            </a:r>
            <a:r>
              <a:rPr lang="cs-CZ" sz="2800" dirty="0"/>
              <a:t> </a:t>
            </a:r>
            <a:r>
              <a:rPr lang="cs-CZ" sz="2800" dirty="0" smtClean="0"/>
              <a:t>- </a:t>
            </a:r>
            <a:r>
              <a:rPr lang="cs-CZ" sz="2800" dirty="0"/>
              <a:t>Trockij (soupeřil po revoluci o moc se Stalinem, zasazoval se o industrializaci a elektrifikaci Sovětského svazu. Byl vyhnán Stalinem ze země, usadil se v Mexiku, kde byl zavražděn agentem </a:t>
            </a:r>
            <a:r>
              <a:rPr lang="cs-C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Stalinovy </a:t>
            </a:r>
            <a:r>
              <a:rPr lang="cs-CZ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NKVD)</a:t>
            </a:r>
            <a:endParaRPr lang="cs-CZ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cs-CZ" sz="2800" dirty="0">
                <a:solidFill>
                  <a:schemeClr val="tx2"/>
                </a:solidFill>
              </a:rPr>
              <a:t>Pištík</a:t>
            </a:r>
            <a:r>
              <a:rPr lang="cs-CZ" sz="2800" dirty="0"/>
              <a:t> </a:t>
            </a:r>
            <a:r>
              <a:rPr lang="cs-CZ" sz="2800" dirty="0" smtClean="0"/>
              <a:t>- </a:t>
            </a:r>
            <a:r>
              <a:rPr lang="cs-CZ" sz="2800" dirty="0"/>
              <a:t>propaganda, mistrně dokáže manipulovat s ostatními zvířaty, </a:t>
            </a:r>
            <a:r>
              <a:rPr lang="cs-CZ" sz="2800" dirty="0" smtClean="0"/>
              <a:t>překrucuje </a:t>
            </a:r>
            <a:r>
              <a:rPr lang="cs-CZ" sz="2800" dirty="0"/>
              <a:t>pravdu, pozměňuje fakta, špiní nepřátele, mlží a lže.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195043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04665"/>
            <a:ext cx="7315200" cy="792087"/>
          </a:xfrm>
        </p:spPr>
        <p:txBody>
          <a:bodyPr/>
          <a:lstStyle/>
          <a:p>
            <a:r>
              <a:rPr lang="cs-CZ" dirty="0" smtClean="0"/>
              <a:t>Postavy: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96752"/>
            <a:ext cx="9036496" cy="5400600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>
                <a:solidFill>
                  <a:schemeClr val="tx2"/>
                </a:solidFill>
              </a:rPr>
              <a:t>Psi</a:t>
            </a:r>
            <a:r>
              <a:rPr lang="cs-CZ" sz="2800" dirty="0"/>
              <a:t> - představují tajnou policii, která slepě plní rozkazy, jsou věrní a poslušní.</a:t>
            </a:r>
          </a:p>
          <a:p>
            <a:r>
              <a:rPr lang="cs-CZ" sz="2800" dirty="0" smtClean="0">
                <a:solidFill>
                  <a:schemeClr val="tx2"/>
                </a:solidFill>
              </a:rPr>
              <a:t>Koně</a:t>
            </a:r>
            <a:r>
              <a:rPr lang="cs-CZ" sz="2800" dirty="0" smtClean="0"/>
              <a:t> - </a:t>
            </a:r>
            <a:r>
              <a:rPr lang="cs-CZ" sz="2800" dirty="0"/>
              <a:t>představují pracující lidi, kteří by pro myšlenku budování vlastního státu, kde jsou si všichni rovni, obětovali vlastní život</a:t>
            </a:r>
            <a:r>
              <a:rPr lang="cs-CZ" sz="2800" dirty="0" smtClean="0"/>
              <a:t>.</a:t>
            </a:r>
          </a:p>
          <a:p>
            <a:r>
              <a:rPr lang="cs-CZ" sz="2800" dirty="0" smtClean="0">
                <a:solidFill>
                  <a:schemeClr val="tx2"/>
                </a:solidFill>
              </a:rPr>
              <a:t>Ovce</a:t>
            </a:r>
            <a:r>
              <a:rPr lang="cs-CZ" sz="2800" dirty="0" smtClean="0"/>
              <a:t> </a:t>
            </a:r>
            <a:r>
              <a:rPr lang="cs-CZ" sz="2800" dirty="0"/>
              <a:t>-</a:t>
            </a:r>
            <a:r>
              <a:rPr lang="cs-CZ" sz="2800" dirty="0" smtClean="0"/>
              <a:t> </a:t>
            </a:r>
            <a:r>
              <a:rPr lang="cs-CZ" sz="2800" dirty="0"/>
              <a:t>tupý dav, bez přemýšlení opakují naučené fráze, nemají názor, nechtějí ho mít, neptají se. Svým sborovým, hlasitým opakováním frází přehluší jakýkoli hlas odporu, protinázor. Jde o ideální materiál pro totalitní vládce</a:t>
            </a:r>
            <a:r>
              <a:rPr lang="cs-CZ" sz="2800" dirty="0" smtClean="0"/>
              <a:t>.</a:t>
            </a:r>
          </a:p>
          <a:p>
            <a:r>
              <a:rPr lang="cs-CZ" sz="2800" dirty="0" smtClean="0">
                <a:solidFill>
                  <a:schemeClr val="tx2"/>
                </a:solidFill>
              </a:rPr>
              <a:t>Osel Benjamin </a:t>
            </a:r>
            <a:r>
              <a:rPr lang="cs-CZ" sz="2800" dirty="0"/>
              <a:t>-</a:t>
            </a:r>
            <a:r>
              <a:rPr lang="cs-CZ" sz="2800" dirty="0" smtClean="0"/>
              <a:t> </a:t>
            </a:r>
            <a:r>
              <a:rPr lang="cs-CZ" sz="2800" dirty="0"/>
              <a:t>představitel pasivního intelektuála, který zná pravdu a tuší důsledky, ale nevidí žádné východisko. Svou aktivitu považuje za zbytečnou, protože ovce přehluší jakýkoli vzdor a psi zničí kohokoli, kdo se postaví pánovi. </a:t>
            </a:r>
            <a:endParaRPr lang="cs-CZ" sz="2800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8638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48681"/>
            <a:ext cx="7315200" cy="1008111"/>
          </a:xfrm>
        </p:spPr>
        <p:txBody>
          <a:bodyPr/>
          <a:lstStyle/>
          <a:p>
            <a:r>
              <a:rPr lang="cs-CZ" dirty="0" smtClean="0"/>
              <a:t>1984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1"/>
            <a:ext cx="7762056" cy="468056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1948/1949</a:t>
            </a:r>
          </a:p>
          <a:p>
            <a:r>
              <a:rPr lang="cs-CZ" sz="2800" dirty="0" smtClean="0"/>
              <a:t>Antiutopický román o společnosti založené na nepřetržitém sledování obyvatel a teroru</a:t>
            </a:r>
          </a:p>
          <a:p>
            <a:r>
              <a:rPr lang="cs-CZ" sz="2800" dirty="0" smtClean="0"/>
              <a:t>Autor popsal principy fungování totalitní vlády a metody sloužící ke zlomení vůle lidí.</a:t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CITÁT:</a:t>
            </a:r>
          </a:p>
          <a:p>
            <a:r>
              <a:rPr lang="cs-CZ" sz="2800" dirty="0" smtClean="0">
                <a:solidFill>
                  <a:srgbClr val="C00000"/>
                </a:solidFill>
              </a:rPr>
              <a:t>„Velký bratr tě sleduje.“</a:t>
            </a:r>
            <a:br>
              <a:rPr lang="cs-CZ" sz="2800" dirty="0" smtClean="0">
                <a:solidFill>
                  <a:srgbClr val="C00000"/>
                </a:solidFill>
              </a:rPr>
            </a:br>
            <a:r>
              <a:rPr lang="cs-CZ" sz="2800" dirty="0" smtClean="0">
                <a:solidFill>
                  <a:srgbClr val="C00000"/>
                </a:solidFill>
              </a:rPr>
              <a:t>                          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383241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20689"/>
            <a:ext cx="7315200" cy="1080119"/>
          </a:xfrm>
        </p:spPr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83568" y="1988840"/>
            <a:ext cx="7848872" cy="4320521"/>
          </a:xfrm>
        </p:spPr>
        <p:txBody>
          <a:bodyPr>
            <a:normAutofit/>
          </a:bodyPr>
          <a:lstStyle/>
          <a:p>
            <a:r>
              <a:rPr lang="cs-CZ" sz="2800" dirty="0" smtClean="0"/>
              <a:t>Vysvětlete rozdíl mezi utopií a </a:t>
            </a:r>
            <a:r>
              <a:rPr lang="cs-CZ" sz="2800" dirty="0" err="1" smtClean="0"/>
              <a:t>antiutopií</a:t>
            </a:r>
            <a:endParaRPr lang="cs-CZ" sz="2800" dirty="0" smtClean="0"/>
          </a:p>
          <a:p>
            <a:r>
              <a:rPr lang="cs-CZ" sz="2800" dirty="0" smtClean="0"/>
              <a:t>Před čím autor varuje v díle Farma zvířat?</a:t>
            </a:r>
          </a:p>
          <a:p>
            <a:r>
              <a:rPr lang="cs-CZ" sz="2800" dirty="0" smtClean="0"/>
              <a:t>Proč byly </a:t>
            </a:r>
            <a:r>
              <a:rPr lang="cs-CZ" sz="2800" dirty="0" err="1" smtClean="0"/>
              <a:t>Orwellovy</a:t>
            </a:r>
            <a:r>
              <a:rPr lang="cs-CZ" sz="2800" dirty="0" smtClean="0"/>
              <a:t> romány u nás zakazovány?</a:t>
            </a:r>
          </a:p>
          <a:p>
            <a:endParaRPr lang="cs-CZ" sz="28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23928" y="4437112"/>
            <a:ext cx="17145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3026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20689"/>
            <a:ext cx="7315200" cy="1080119"/>
          </a:xfrm>
        </p:spPr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2060849"/>
            <a:ext cx="7402016" cy="4248512"/>
          </a:xfrm>
        </p:spPr>
        <p:txBody>
          <a:bodyPr/>
          <a:lstStyle/>
          <a:p>
            <a:r>
              <a:rPr lang="cs-CZ" dirty="0"/>
              <a:t>ANDREE, Lukáš a kol. </a:t>
            </a:r>
            <a:r>
              <a:rPr lang="cs-CZ" i="1" dirty="0"/>
              <a:t>Literatura pro 4. ročník SŠ</a:t>
            </a:r>
            <a:r>
              <a:rPr lang="cs-CZ" dirty="0"/>
              <a:t>. Brno: Didaktis, 2010, ISBN 978-80-7358-149-7. </a:t>
            </a:r>
          </a:p>
          <a:p>
            <a:r>
              <a:rPr lang="cs-CZ" dirty="0"/>
              <a:t>PROKOP, Vladimír. </a:t>
            </a:r>
            <a:r>
              <a:rPr lang="cs-CZ" i="1" dirty="0"/>
              <a:t>Přehled </a:t>
            </a:r>
            <a:r>
              <a:rPr lang="cs-CZ" i="1" dirty="0" smtClean="0"/>
              <a:t>světové </a:t>
            </a:r>
            <a:r>
              <a:rPr lang="cs-CZ" i="1" dirty="0"/>
              <a:t>literatury 20. století</a:t>
            </a:r>
            <a:r>
              <a:rPr lang="cs-CZ" dirty="0"/>
              <a:t>. Sokolov: O.K. - Soft, 1998</a:t>
            </a:r>
          </a:p>
          <a:p>
            <a:r>
              <a:rPr lang="cs-CZ" dirty="0"/>
              <a:t>HAVLÍČKOVÁ, Iveta a kol. </a:t>
            </a:r>
            <a:r>
              <a:rPr lang="cs-CZ" i="1" dirty="0"/>
              <a:t>Odmaturuj z literatury 2</a:t>
            </a:r>
            <a:r>
              <a:rPr lang="cs-CZ" dirty="0"/>
              <a:t>. Brno: Didaktis, 2004, ISBN 80-86285-83-9. </a:t>
            </a:r>
          </a:p>
          <a:p>
            <a:r>
              <a:rPr lang="cs-CZ" dirty="0"/>
              <a:t>AUTOR NEUVEDEN. </a:t>
            </a:r>
            <a:r>
              <a:rPr lang="cs-CZ" i="1" dirty="0"/>
              <a:t>klipart</a:t>
            </a:r>
            <a:r>
              <a:rPr lang="cs-CZ" dirty="0"/>
              <a:t> [online]. [cit. 27.11.2013]. Dostupný na WWW: http://office.microsoft.com </a:t>
            </a:r>
            <a:endParaRPr lang="cs-CZ" dirty="0" smtClean="0"/>
          </a:p>
          <a:p>
            <a:r>
              <a:rPr lang="cs-CZ" dirty="0"/>
              <a:t>SLANAŘ, Otakar a kol. </a:t>
            </a:r>
            <a:r>
              <a:rPr lang="cs-CZ" i="1" dirty="0"/>
              <a:t>Obsahy a rozbory děl</a:t>
            </a:r>
            <a:r>
              <a:rPr lang="cs-CZ" dirty="0"/>
              <a:t>. </a:t>
            </a:r>
            <a:r>
              <a:rPr lang="cs-CZ"/>
              <a:t>Třebíč: PV, 2006, ISBN 80-902571-7-8.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6824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48681"/>
            <a:ext cx="7315200" cy="936103"/>
          </a:xfrm>
        </p:spPr>
        <p:txBody>
          <a:bodyPr/>
          <a:lstStyle/>
          <a:p>
            <a:r>
              <a:rPr lang="cs-CZ" dirty="0" smtClean="0"/>
              <a:t>George Orwell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3"/>
          </p:nvPr>
        </p:nvSpPr>
        <p:spPr>
          <a:xfrm>
            <a:off x="467544" y="1628800"/>
            <a:ext cx="4104456" cy="4707992"/>
          </a:xfrm>
        </p:spPr>
        <p:txBody>
          <a:bodyPr>
            <a:normAutofit/>
          </a:bodyPr>
          <a:lstStyle/>
          <a:p>
            <a:r>
              <a:rPr lang="cs-CZ" sz="2800" dirty="0" smtClean="0"/>
              <a:t> anglický prozaik, esejista a novinář</a:t>
            </a:r>
          </a:p>
          <a:p>
            <a:r>
              <a:rPr lang="cs-CZ" sz="2800" dirty="0" smtClean="0"/>
              <a:t> proslavil se alegorickými antiutopickými romány, ve kterých popsal mechanismus totalitních systémů a předjímal jejich další vývoj</a:t>
            </a:r>
            <a:endParaRPr lang="cs-CZ" sz="2800" dirty="0"/>
          </a:p>
        </p:txBody>
      </p:sp>
      <p:pic>
        <p:nvPicPr>
          <p:cNvPr id="1026" name="Picture 2" descr="http://upload.wikimedia.org/wikipedia/commons/7/7e/George_Orwell_press_photo.jpg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64124" y="1628800"/>
            <a:ext cx="2909072" cy="404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upload.wikimedia.org/wikipedia/commons/thumb/c/c2/Orwell-Signature.svg/120px-Orwell-Signature.svg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23729" y="5765708"/>
            <a:ext cx="2232248" cy="89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6254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611560" y="1268760"/>
            <a:ext cx="3672408" cy="720080"/>
          </a:xfrm>
        </p:spPr>
        <p:txBody>
          <a:bodyPr/>
          <a:lstStyle/>
          <a:p>
            <a:r>
              <a:rPr lang="cs-CZ" sz="2400" dirty="0" smtClean="0">
                <a:solidFill>
                  <a:srgbClr val="C00000"/>
                </a:solidFill>
              </a:rPr>
              <a:t>UTOPIE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5004048" y="1484784"/>
            <a:ext cx="3240360" cy="504056"/>
          </a:xfrm>
        </p:spPr>
        <p:txBody>
          <a:bodyPr/>
          <a:lstStyle/>
          <a:p>
            <a:r>
              <a:rPr lang="cs-CZ" sz="2400" dirty="0" smtClean="0">
                <a:solidFill>
                  <a:srgbClr val="C00000"/>
                </a:solidFill>
              </a:rPr>
              <a:t>ANTIUTOPIE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20689"/>
            <a:ext cx="7315200" cy="648071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Pojmy: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>
          <a:xfrm>
            <a:off x="251520" y="2132856"/>
            <a:ext cx="4464496" cy="4536504"/>
          </a:xfrm>
        </p:spPr>
        <p:txBody>
          <a:bodyPr>
            <a:noAutofit/>
          </a:bodyPr>
          <a:lstStyle/>
          <a:p>
            <a:r>
              <a:rPr lang="cs-CZ" sz="2800" dirty="0" smtClean="0"/>
              <a:t>Idealizovaná představa nereálné lidské společnosti, obce nebo státu</a:t>
            </a:r>
          </a:p>
          <a:p>
            <a:r>
              <a:rPr lang="cs-CZ" sz="2800" dirty="0" smtClean="0"/>
              <a:t>V širším významu – něco sice žádoucího, ale neskutečného, nereálného a nemožného</a:t>
            </a:r>
          </a:p>
          <a:p>
            <a:r>
              <a:rPr lang="cs-CZ" sz="2800" dirty="0" smtClean="0"/>
              <a:t>Utopický – neskutečný, nemožný</a:t>
            </a:r>
            <a:endParaRPr lang="cs-CZ" sz="28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4"/>
          </p:nvPr>
        </p:nvSpPr>
        <p:spPr>
          <a:xfrm>
            <a:off x="4932040" y="2060848"/>
            <a:ext cx="3960440" cy="439248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Myšlenka fiktivní společnosti, která se vyvinula špatným směrem - varování</a:t>
            </a:r>
            <a:br>
              <a:rPr lang="cs-CZ" sz="2800" dirty="0" smtClean="0"/>
            </a:br>
            <a:r>
              <a:rPr lang="cs-CZ" sz="2800" dirty="0" smtClean="0"/>
              <a:t>(občané jsou utlačováni systémem - totalitní forma vlády)</a:t>
            </a:r>
          </a:p>
          <a:p>
            <a:r>
              <a:rPr lang="cs-CZ" sz="2800" dirty="0" smtClean="0"/>
              <a:t>Postkatastrofická vize světa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26504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88641"/>
            <a:ext cx="7546032" cy="864095"/>
          </a:xfrm>
        </p:spPr>
        <p:txBody>
          <a:bodyPr/>
          <a:lstStyle/>
          <a:p>
            <a:r>
              <a:rPr lang="cs-CZ" dirty="0" smtClean="0"/>
              <a:t>Život: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412776"/>
            <a:ext cx="7920880" cy="5184575"/>
          </a:xfrm>
        </p:spPr>
        <p:txBody>
          <a:bodyPr>
            <a:noAutofit/>
          </a:bodyPr>
          <a:lstStyle/>
          <a:p>
            <a:r>
              <a:rPr lang="cs-CZ" sz="2800" dirty="0" smtClean="0"/>
              <a:t>Vlastním jménem Eric Blair</a:t>
            </a:r>
          </a:p>
          <a:p>
            <a:r>
              <a:rPr lang="cs-CZ" sz="2800" dirty="0" smtClean="0"/>
              <a:t>Narodil se v Indii v rodině úředníka státní správy. Později se přestěhovali do Anglie.</a:t>
            </a:r>
          </a:p>
          <a:p>
            <a:r>
              <a:rPr lang="cs-CZ" sz="2800" dirty="0" smtClean="0"/>
              <a:t>Pracoval </a:t>
            </a:r>
            <a:r>
              <a:rPr lang="cs-CZ" sz="2800" smtClean="0"/>
              <a:t>jako policista </a:t>
            </a:r>
            <a:r>
              <a:rPr lang="cs-CZ" sz="2800" dirty="0" smtClean="0"/>
              <a:t>v Barmě. Na místo rezignoval pro svůj nesouhlas s britskou imperiální politikou </a:t>
            </a:r>
          </a:p>
          <a:p>
            <a:r>
              <a:rPr lang="cs-CZ" sz="2800" dirty="0" smtClean="0"/>
              <a:t>Ve 30. letech začal psát do novin pod pseudonymem Orwell (podle anglické řeky)</a:t>
            </a:r>
          </a:p>
          <a:p>
            <a:r>
              <a:rPr lang="cs-CZ" sz="2800" dirty="0" smtClean="0"/>
              <a:t>Byl levicového smýšlení</a:t>
            </a:r>
          </a:p>
        </p:txBody>
      </p:sp>
    </p:spTree>
    <p:extLst>
      <p:ext uri="{BB962C8B-B14F-4D97-AF65-F5344CB8AC3E}">
        <p14:creationId xmlns:p14="http://schemas.microsoft.com/office/powerpoint/2010/main" xmlns="" val="332743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988840"/>
            <a:ext cx="7848872" cy="4320521"/>
          </a:xfrm>
        </p:spPr>
        <p:txBody>
          <a:bodyPr>
            <a:noAutofit/>
          </a:bodyPr>
          <a:lstStyle/>
          <a:p>
            <a:r>
              <a:rPr lang="cs-CZ" sz="2800" dirty="0"/>
              <a:t>Aktivně se účastnil španělské občanské války. Zde se setkal s metodami  agentů sovětské rozvědky a na základě této zkušenosti se stal kritikem stalinismu – totalitních praktik (fanatismus, násilí, pokrytectví…)</a:t>
            </a:r>
          </a:p>
          <a:p>
            <a:r>
              <a:rPr lang="cs-CZ" sz="2800" dirty="0"/>
              <a:t>Za 2. sv. války pracoval jako redaktor BBC</a:t>
            </a:r>
          </a:p>
          <a:p>
            <a:r>
              <a:rPr lang="cs-CZ" sz="2800" dirty="0"/>
              <a:t>Zemřel v roce 1950 na tuberkulózu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410143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20689"/>
            <a:ext cx="7315200" cy="1008111"/>
          </a:xfrm>
        </p:spPr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00809"/>
            <a:ext cx="7330008" cy="4608552"/>
          </a:xfrm>
        </p:spPr>
        <p:txBody>
          <a:bodyPr>
            <a:normAutofit/>
          </a:bodyPr>
          <a:lstStyle/>
          <a:p>
            <a:r>
              <a:rPr lang="cs-CZ" sz="2800" dirty="0" smtClean="0"/>
              <a:t>Své životní zkušenosti zpracoval v knihách:</a:t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>
                <a:solidFill>
                  <a:schemeClr val="tx2"/>
                </a:solidFill>
              </a:rPr>
              <a:t>Trosečníkem v Paříži a Londýně</a:t>
            </a:r>
            <a:br>
              <a:rPr lang="cs-CZ" sz="2800" dirty="0" smtClean="0">
                <a:solidFill>
                  <a:schemeClr val="tx2"/>
                </a:solidFill>
              </a:rPr>
            </a:br>
            <a:r>
              <a:rPr lang="cs-CZ" sz="2800" dirty="0" smtClean="0">
                <a:solidFill>
                  <a:schemeClr val="tx2"/>
                </a:solidFill>
              </a:rPr>
              <a:t>Barmské dny</a:t>
            </a:r>
            <a:br>
              <a:rPr lang="cs-CZ" sz="2800" dirty="0" smtClean="0">
                <a:solidFill>
                  <a:schemeClr val="tx2"/>
                </a:solidFill>
              </a:rPr>
            </a:br>
            <a:r>
              <a:rPr lang="cs-CZ" sz="2800" dirty="0" smtClean="0">
                <a:solidFill>
                  <a:schemeClr val="tx2"/>
                </a:solidFill>
              </a:rPr>
              <a:t>Hold Katalánsku</a:t>
            </a:r>
            <a:br>
              <a:rPr lang="cs-CZ" sz="2800" dirty="0" smtClean="0">
                <a:solidFill>
                  <a:schemeClr val="tx2"/>
                </a:solidFill>
              </a:rPr>
            </a:br>
            <a:r>
              <a:rPr lang="cs-CZ" sz="2800" dirty="0" smtClean="0">
                <a:solidFill>
                  <a:schemeClr val="tx2"/>
                </a:solidFill>
              </a:rPr>
              <a:t/>
            </a:r>
            <a:br>
              <a:rPr lang="cs-CZ" sz="2800" dirty="0" smtClean="0">
                <a:solidFill>
                  <a:schemeClr val="tx2"/>
                </a:solidFill>
              </a:rPr>
            </a:br>
            <a:r>
              <a:rPr lang="cs-CZ" sz="2800" dirty="0" smtClean="0">
                <a:solidFill>
                  <a:schemeClr val="tx2"/>
                </a:solidFill>
              </a:rPr>
              <a:t>Farma zvířat </a:t>
            </a:r>
            <a:br>
              <a:rPr lang="cs-CZ" sz="2800" dirty="0" smtClean="0">
                <a:solidFill>
                  <a:schemeClr val="tx2"/>
                </a:solidFill>
              </a:rPr>
            </a:br>
            <a:r>
              <a:rPr lang="cs-CZ" sz="2800" dirty="0" smtClean="0">
                <a:solidFill>
                  <a:schemeClr val="tx2"/>
                </a:solidFill>
              </a:rPr>
              <a:t>1984</a:t>
            </a:r>
            <a:endParaRPr lang="cs-CZ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733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48681"/>
            <a:ext cx="7315200" cy="936103"/>
          </a:xfrm>
        </p:spPr>
        <p:txBody>
          <a:bodyPr>
            <a:normAutofit/>
          </a:bodyPr>
          <a:lstStyle/>
          <a:p>
            <a:r>
              <a:rPr lang="cs-CZ" dirty="0" smtClean="0"/>
              <a:t>Farma zvířat (1945)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539552" y="1700809"/>
            <a:ext cx="7690048" cy="4608552"/>
          </a:xfrm>
        </p:spPr>
        <p:txBody>
          <a:bodyPr>
            <a:normAutofit/>
          </a:bodyPr>
          <a:lstStyle/>
          <a:p>
            <a:r>
              <a:rPr lang="cs-CZ" sz="2800" dirty="0"/>
              <a:t>P</a:t>
            </a:r>
            <a:r>
              <a:rPr lang="cs-CZ" sz="2800" dirty="0" smtClean="0"/>
              <a:t>roblém s vydáním (Knihu napsal už v roce 1943, ale řada nakladatelství ji odmítla) </a:t>
            </a:r>
          </a:p>
          <a:p>
            <a:r>
              <a:rPr lang="cs-CZ" sz="2800" dirty="0" smtClean="0"/>
              <a:t>U nás vyšla v roce 1946 – komunisty zakázána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49954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7315200" cy="1154097"/>
          </a:xfrm>
        </p:spPr>
        <p:txBody>
          <a:bodyPr/>
          <a:lstStyle/>
          <a:p>
            <a:r>
              <a:rPr lang="cs-CZ" dirty="0" smtClean="0"/>
              <a:t>Práce s textem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16833"/>
            <a:ext cx="7834064" cy="4392528"/>
          </a:xfrm>
        </p:spPr>
        <p:txBody>
          <a:bodyPr/>
          <a:lstStyle/>
          <a:p>
            <a:r>
              <a:rPr lang="cs-CZ" dirty="0" smtClean="0"/>
              <a:t>1. Pokuste se popsat poměry na farmě. Jak je hodnotí zvířata?</a:t>
            </a:r>
          </a:p>
          <a:p>
            <a:r>
              <a:rPr lang="cs-CZ" dirty="0" smtClean="0"/>
              <a:t>2. Kdo je Major, jaké má vlastnosti, jak hodnotí člověka, proč?</a:t>
            </a:r>
          </a:p>
          <a:p>
            <a:r>
              <a:rPr lang="cs-CZ" dirty="0" smtClean="0"/>
              <a:t>3. K jaké události na farmě došlo, proč?</a:t>
            </a:r>
          </a:p>
          <a:p>
            <a:r>
              <a:rPr lang="cs-CZ" dirty="0" smtClean="0"/>
              <a:t>4. Pokuste se vysvětlit jednotlivá přikázání. Proč je použitý motiv z Bible?</a:t>
            </a:r>
          </a:p>
          <a:p>
            <a:r>
              <a:rPr lang="cs-CZ" dirty="0" smtClean="0"/>
              <a:t>5. Pokuste se vysvětlit volbu živočichů, jejich jména.</a:t>
            </a:r>
          </a:p>
          <a:p>
            <a:r>
              <a:rPr lang="cs-CZ" dirty="0" smtClean="0"/>
              <a:t>6. Jaké morální pravidlo považujete za důležité </a:t>
            </a:r>
            <a:r>
              <a:rPr lang="cs-CZ" smtClean="0"/>
              <a:t>pro svůj život?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548681"/>
            <a:ext cx="7344816" cy="1008111"/>
          </a:xfrm>
        </p:spPr>
        <p:txBody>
          <a:bodyPr/>
          <a:lstStyle/>
          <a:p>
            <a:r>
              <a:rPr lang="cs-CZ" dirty="0" smtClean="0"/>
              <a:t>Farma zvířat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08912" cy="4896543"/>
          </a:xfrm>
        </p:spPr>
        <p:txBody>
          <a:bodyPr>
            <a:normAutofit lnSpcReduction="10000"/>
          </a:bodyPr>
          <a:lstStyle/>
          <a:p>
            <a:r>
              <a:rPr lang="cs-CZ" sz="2800" dirty="0"/>
              <a:t>Alegorická bajka podávající obraz revoluce a totalitní společnosti, v níž jeden druh zvířat tyranizuje druhé</a:t>
            </a:r>
          </a:p>
          <a:p>
            <a:r>
              <a:rPr lang="cs-CZ" sz="2800" dirty="0"/>
              <a:t>Orwell popsal komunismus – systém, kde jsou si zprvu všichni rovni, ale postupně je většina rovných ovládána několika ještě "rovnějšími", což má za následek vývoj až k totalitnímu systému</a:t>
            </a:r>
          </a:p>
          <a:p>
            <a:pPr marL="0" indent="0">
              <a:buNone/>
            </a:pPr>
            <a:endParaRPr lang="cs-CZ" sz="28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BAJKA</a:t>
            </a:r>
            <a:r>
              <a:rPr lang="cs-CZ" sz="2800" dirty="0">
                <a:solidFill>
                  <a:srgbClr val="FF0000"/>
                </a:solidFill>
              </a:rPr>
              <a:t/>
            </a:r>
            <a:br>
              <a:rPr lang="cs-CZ" sz="2800" dirty="0">
                <a:solidFill>
                  <a:srgbClr val="FF0000"/>
                </a:solidFill>
              </a:rPr>
            </a:br>
            <a:r>
              <a:rPr lang="cs-CZ" sz="2800" dirty="0">
                <a:solidFill>
                  <a:srgbClr val="FF0000"/>
                </a:solidFill>
              </a:rPr>
              <a:t>- příběh, kde zvířata jednají jako lidé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</a:rPr>
              <a:t>- </a:t>
            </a:r>
            <a:r>
              <a:rPr lang="cs-CZ" sz="2800" dirty="0" smtClean="0">
                <a:solidFill>
                  <a:srgbClr val="FF0000"/>
                </a:solidFill>
              </a:rPr>
              <a:t>v </a:t>
            </a:r>
            <a:r>
              <a:rPr lang="cs-CZ" sz="2800" dirty="0">
                <a:solidFill>
                  <a:srgbClr val="FF0000"/>
                </a:solidFill>
              </a:rPr>
              <a:t>závěru je ponaučení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963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stor">
  <a:themeElements>
    <a:clrScheme name="Prostor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s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460</TotalTime>
  <Words>824</Words>
  <Application>Microsoft Office PowerPoint</Application>
  <PresentationFormat>Předvádění na obrazovce (4:3)</PresentationFormat>
  <Paragraphs>78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Prostor</vt:lpstr>
      <vt:lpstr>George Orwell</vt:lpstr>
      <vt:lpstr>George Orwell</vt:lpstr>
      <vt:lpstr>Pojmy:</vt:lpstr>
      <vt:lpstr>Život:</vt:lpstr>
      <vt:lpstr>Snímek 5</vt:lpstr>
      <vt:lpstr>Dílo:</vt:lpstr>
      <vt:lpstr>Farma zvířat (1945)</vt:lpstr>
      <vt:lpstr>Práce s textem</vt:lpstr>
      <vt:lpstr>Farma zvířat</vt:lpstr>
      <vt:lpstr>Děj:</vt:lpstr>
      <vt:lpstr>Děj</vt:lpstr>
      <vt:lpstr>Postavy:</vt:lpstr>
      <vt:lpstr>Postavy:</vt:lpstr>
      <vt:lpstr>1984</vt:lpstr>
      <vt:lpstr>Otázky</vt:lpstr>
      <vt:lpstr>Zdroje:</vt:lpstr>
    </vt:vector>
  </TitlesOfParts>
  <Company>ISST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George Orwell</dc:title>
  <dc:creator>Iva Novotná</dc:creator>
  <cp:lastModifiedBy>Milan</cp:lastModifiedBy>
  <cp:revision>50</cp:revision>
  <dcterms:created xsi:type="dcterms:W3CDTF">2013-01-24T17:28:31Z</dcterms:created>
  <dcterms:modified xsi:type="dcterms:W3CDTF">2017-05-15T19:54:15Z</dcterms:modified>
</cp:coreProperties>
</file>