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5" r:id="rId16"/>
    <p:sldId id="276" r:id="rId17"/>
    <p:sldId id="273" r:id="rId18"/>
    <p:sldId id="277" r:id="rId19"/>
    <p:sldId id="270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923"/>
    <a:srgbClr val="C95C1F"/>
    <a:srgbClr val="CC0099"/>
    <a:srgbClr val="66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E7AD48-671F-404C-860A-9F7A9E424A9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1F86D-9D99-46B3-ABEC-3CC094F8E02A}" type="slidenum">
              <a:rPr lang="cs-CZ"/>
              <a:pPr/>
              <a:t>1</a:t>
            </a:fld>
            <a:endParaRPr 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A474-D81A-46B9-9BF1-70E4FA1B4D17}" type="slidenum">
              <a:rPr lang="cs-CZ"/>
              <a:pPr/>
              <a:t>10</a:t>
            </a:fld>
            <a:endParaRPr lang="cs-CZ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6963A-939C-4945-959B-E27391278890}" type="slidenum">
              <a:rPr lang="cs-CZ"/>
              <a:pPr/>
              <a:t>11</a:t>
            </a:fld>
            <a:endParaRPr lang="cs-CZ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D76EE-AED6-452F-B17C-CE3D5A7DD83F}" type="slidenum">
              <a:rPr lang="cs-CZ"/>
              <a:pPr/>
              <a:t>12</a:t>
            </a:fld>
            <a:endParaRPr 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109A1-9D4E-4C6D-A53D-32E6DE63B594}" type="slidenum">
              <a:rPr lang="cs-CZ"/>
              <a:pPr/>
              <a:t>13</a:t>
            </a:fld>
            <a:endParaRPr lang="cs-CZ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3F20B-23B9-4251-9163-D30D62A6EEA0}" type="slidenum">
              <a:rPr lang="cs-CZ"/>
              <a:pPr/>
              <a:t>14</a:t>
            </a:fld>
            <a:endParaRPr lang="cs-CZ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0E1C5-3972-4327-9C04-7C63794941E8}" type="slidenum">
              <a:rPr lang="cs-CZ"/>
              <a:pPr/>
              <a:t>15</a:t>
            </a:fld>
            <a:endParaRPr lang="cs-CZ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B1D5B-55A3-40B2-9F3D-B9B0F59F4744}" type="slidenum">
              <a:rPr lang="cs-CZ"/>
              <a:pPr/>
              <a:t>16</a:t>
            </a:fld>
            <a:endParaRPr lang="cs-CZ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2A84B-782D-4F78-9391-2692B59B3375}" type="slidenum">
              <a:rPr lang="cs-CZ"/>
              <a:pPr/>
              <a:t>17</a:t>
            </a:fld>
            <a:endParaRPr lang="cs-CZ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EC496-1610-42D9-B446-794B9856EFAC}" type="slidenum">
              <a:rPr lang="cs-CZ"/>
              <a:pPr/>
              <a:t>18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3CC34-8E74-41C8-BDF4-C7BB95185A9B}" type="slidenum">
              <a:rPr lang="cs-CZ"/>
              <a:pPr/>
              <a:t>19</a:t>
            </a:fld>
            <a:endParaRPr 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F54A6-7041-40CE-ACFC-79E2C1376AE2}" type="slidenum">
              <a:rPr lang="cs-CZ"/>
              <a:pPr/>
              <a:t>2</a:t>
            </a:fld>
            <a:endParaRPr lang="cs-CZ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9ED6B-4119-4818-9259-E33FF7578888}" type="slidenum">
              <a:rPr lang="cs-CZ"/>
              <a:pPr/>
              <a:t>20</a:t>
            </a:fld>
            <a:endParaRPr lang="cs-CZ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35BFE-AEB1-4781-BD91-DC19B00BCBAF}" type="slidenum">
              <a:rPr lang="cs-CZ"/>
              <a:pPr/>
              <a:t>21</a:t>
            </a:fld>
            <a:endParaRPr 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20734-1D0A-4687-B927-D15989A53944}" type="slidenum">
              <a:rPr lang="cs-CZ"/>
              <a:pPr/>
              <a:t>22</a:t>
            </a:fld>
            <a:endParaRPr lang="cs-CZ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59105-5947-4065-9F8E-36B253184D66}" type="slidenum">
              <a:rPr lang="cs-CZ"/>
              <a:pPr/>
              <a:t>23</a:t>
            </a:fld>
            <a:endParaRPr lang="cs-CZ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386AE-1D0F-4C54-85D3-612F2A42829C}" type="slidenum">
              <a:rPr lang="cs-CZ"/>
              <a:pPr/>
              <a:t>3</a:t>
            </a:fld>
            <a:endParaRPr 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5EE77-AFC7-46FB-8DE3-5D2B66FFBA21}" type="slidenum">
              <a:rPr lang="cs-CZ"/>
              <a:pPr/>
              <a:t>4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5D720-169B-4D10-AAD2-9D7A70B625DD}" type="slidenum">
              <a:rPr lang="cs-CZ"/>
              <a:pPr/>
              <a:t>5</a:t>
            </a:fld>
            <a:endParaRPr 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4743B-ACFF-499E-BF71-B2231556D24E}" type="slidenum">
              <a:rPr lang="cs-CZ"/>
              <a:pPr/>
              <a:t>6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AB09F-6151-4A28-A93E-45520F7732BE}" type="slidenum">
              <a:rPr lang="cs-CZ"/>
              <a:pPr/>
              <a:t>7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730D-D55F-4B9C-81F4-6B7EB3704204}" type="slidenum">
              <a:rPr lang="cs-CZ"/>
              <a:pPr/>
              <a:t>8</a:t>
            </a:fld>
            <a:endParaRPr lang="cs-CZ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41D20-6468-44F9-BBA6-922EFFEA399E}" type="slidenum">
              <a:rPr lang="cs-CZ"/>
              <a:pPr/>
              <a:t>9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5BDCE-3610-418E-9753-E00E60A8A9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CA09-8AAF-479C-8143-6DD1A53731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50CC381-8AF0-45B3-9A4A-FE9D8C73CC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85B5A5-1E2C-485A-AA8F-DC5F0864C7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F1A62D-80E2-47B0-AFC2-02018DF611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BFE26C-7290-4B4E-AB9B-ACE01C2DBC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3C9D09-05B2-4E02-AA23-99B683B4D9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2855D5-F213-43EA-A1C8-9CCF99A52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7AA94-3B55-45C9-9414-DA4BCABC2B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00AFB2-C8E1-4D58-A8F1-6623FAFEA8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CE95F4-761F-4110-B025-8541D57567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544ACD-C18F-4BB0-81BE-8475B23AB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ream.cz/slavnedny/593808-den-kdy-byla-popravena-milada-horakova-27-cerv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cs-CZ" b="1"/>
              <a:t>POLITICKÉ PROCESY</a:t>
            </a:r>
          </a:p>
        </p:txBody>
      </p:sp>
      <p:pic>
        <p:nvPicPr>
          <p:cNvPr id="2053" name="Picture 5" descr="89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89138"/>
            <a:ext cx="5616575" cy="4164012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92138" y="22971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3200" dirty="0"/>
              <a:t>Z iniciativy generálova syna Milana Píky a obhájce Rastislava Váhaly byl v roce 1968 proces obnoven.</a:t>
            </a:r>
          </a:p>
          <a:p>
            <a:pPr marL="609600" indent="-609600">
              <a:spcBef>
                <a:spcPct val="20000"/>
              </a:spcBef>
            </a:pPr>
            <a:r>
              <a:rPr lang="cs-CZ" sz="1600" dirty="0"/>
              <a:t>(pozn. v roce 1968 – Pražské jaro – uvolnění poměrů)</a:t>
            </a:r>
          </a:p>
          <a:p>
            <a:pPr marL="609600" indent="-609600">
              <a:spcBef>
                <a:spcPct val="20000"/>
              </a:spcBef>
            </a:pPr>
            <a:r>
              <a:rPr lang="cs-CZ" sz="3200" dirty="0"/>
              <a:t>Soud zprostil </a:t>
            </a:r>
            <a:r>
              <a:rPr lang="cs-CZ" sz="3200" dirty="0" err="1"/>
              <a:t>Heliodora</a:t>
            </a:r>
            <a:r>
              <a:rPr lang="cs-CZ" sz="3200" dirty="0"/>
              <a:t> Píku v plném rozsahu obžaloby bývalého Státního soudu. Spravedlnosti bylo učiněno zadost, generál Píka byl plně rehabilitován. </a:t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3200" dirty="0"/>
              <a:t> Historici jsou dnes přesvědčení, že komunisté generála </a:t>
            </a:r>
            <a:r>
              <a:rPr lang="cs-CZ" sz="3200" dirty="0" err="1"/>
              <a:t>Heliodora</a:t>
            </a:r>
            <a:r>
              <a:rPr lang="cs-CZ" sz="3200" dirty="0"/>
              <a:t> Píku nepopravili za velezradu, ale proto, že měl jako šéf československé vojenské mise v Moskvě dokonale zmapované desítky sovětských koncentračních táborů a hlavně nelidské poměry, které v nich panovaly. </a:t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792163"/>
          </a:xfrm>
          <a:solidFill>
            <a:srgbClr val="C5B923"/>
          </a:solidFill>
        </p:spPr>
        <p:txBody>
          <a:bodyPr/>
          <a:lstStyle/>
          <a:p>
            <a:r>
              <a:rPr lang="cs-CZ" sz="3600" b="1">
                <a:solidFill>
                  <a:schemeClr val="bg1"/>
                </a:solidFill>
              </a:rPr>
              <a:t>Milada Horáková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1341438"/>
            <a:ext cx="8353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s-CZ" sz="2800"/>
              <a:t>největší proces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s-CZ" sz="2800"/>
              <a:t>popravena v roce 1950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24300" y="544512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4</a:t>
            </a:r>
          </a:p>
        </p:txBody>
      </p:sp>
      <p:pic>
        <p:nvPicPr>
          <p:cNvPr id="31752" name="Picture 8" descr="horakova-mila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12875"/>
            <a:ext cx="3346450" cy="467995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51520" y="4077072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https://www.stream.cz/slavnedny/593808-den-kdy-byla-popravena-milada-horakova-27-cerven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1520" y="188640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3200" dirty="0"/>
              <a:t> </a:t>
            </a:r>
            <a:r>
              <a:rPr lang="cs-CZ" sz="2800" dirty="0"/>
              <a:t>za 2. sv. v. aktivní v domácím odboji – v roce 1940 zatčena spolu s manželem gestapem – vězněna na Pankráci a v Malé Pevnosti (Terezín)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800" dirty="0"/>
              <a:t> poté vězněna v Německu, po válce návrat do vlasti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800" dirty="0"/>
              <a:t> po válce poslankyně za Čs. stranu národně socialistickou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800" dirty="0"/>
              <a:t> po únorovém převratu odešla z politiky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800" dirty="0"/>
              <a:t> zatčena 1949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800" dirty="0"/>
              <a:t> odsouzena za údajnou vlastizradu a špionáž k trestu smrti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3200"/>
              <a:t> proces trval 8 dní, během něj obžalováno 13 osob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3200"/>
              <a:t> byli obžalováni z pokusu o rozvrat republiky, vyzrazení státního tajemství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3200"/>
              <a:t> rozsudek: 4 tresty smrti (M. Horáková, Jan Buchal, Oldřich Pecl, Závišt Kalandra), 4 tresty doživotí, 5 trestů vězení nad 20 let)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Jan Buchal před soud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4392612" cy="3135312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5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619250" y="260350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Jan Buchal před soudem</a:t>
            </a:r>
          </a:p>
        </p:txBody>
      </p:sp>
      <p:pic>
        <p:nvPicPr>
          <p:cNvPr id="44041" name="Picture 9" descr="Františka Zemínová před soud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08275"/>
            <a:ext cx="4752975" cy="3368675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932363" y="21336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Františka Zemínová před soudem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627313" y="55165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5536" y="188640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2400" dirty="0"/>
              <a:t>…"Jsem pokorná a odevzdaná do vůle Boží. Tuto zkoušku mi určil a já jí procházím s jediným přáním - abych splnila zákony Boží a zachovala své čestné lidské jméno.</a:t>
            </a:r>
            <a:br>
              <a:rPr lang="cs-CZ" sz="2400" dirty="0"/>
            </a:br>
            <a:r>
              <a:rPr lang="cs-CZ" sz="2400" dirty="0"/>
              <a:t>Neplačte! Neteskněte moc! Je to takhle lepší než pozvolna umírat. Dlouhou nesvobodu už by mé srdce nevydrželo.</a:t>
            </a:r>
          </a:p>
          <a:p>
            <a:pPr marL="609600" indent="-609600">
              <a:spcBef>
                <a:spcPct val="20000"/>
              </a:spcBef>
            </a:pPr>
            <a:r>
              <a:rPr lang="cs-CZ" sz="2400" dirty="0"/>
              <a:t>Ptáci se už probouzí. Začíná svítat. Jděte na louky a do lesů. Žijte! Žijte!</a:t>
            </a:r>
            <a:br>
              <a:rPr lang="cs-CZ" sz="2400" dirty="0"/>
            </a:br>
            <a:r>
              <a:rPr lang="cs-CZ" sz="2400" dirty="0"/>
              <a:t>Jděte do borů, dívejte se na krásné a všude budeme spolu. Dívejte se na lidi kolem. V každém se něčím obrazím. Nejsem bezradná a zoufalá. Nehraji. Je to ve mne tak klidné, poněvadž mám klid ve svém svědomí."</a:t>
            </a:r>
          </a:p>
          <a:p>
            <a:pPr marL="609600" indent="-609600">
              <a:spcBef>
                <a:spcPct val="20000"/>
              </a:spcBef>
            </a:pPr>
            <a:br>
              <a:rPr lang="cs-CZ" sz="2400" dirty="0"/>
            </a:br>
            <a:r>
              <a:rPr lang="cs-CZ" sz="2400" dirty="0"/>
              <a:t> Vaše, jen Vaše Milada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8295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cs-CZ" sz="3200"/>
              <a:t> </a:t>
            </a:r>
            <a:r>
              <a:rPr lang="cs-CZ" sz="2400"/>
              <a:t>Nezákonný rozsudek byl v procesu Milady Horákové zrušen dne 3. 7. 1968, soudní rehabilitace však byla vzhledem k následujícímu politickému vývoji provedena až v roce 1990.</a:t>
            </a:r>
          </a:p>
        </p:txBody>
      </p:sp>
      <p:pic>
        <p:nvPicPr>
          <p:cNvPr id="39941" name="Picture 5" descr="LJAbf1e8_FO00054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133600"/>
            <a:ext cx="2990850" cy="3810000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211638" y="55165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8</a:t>
            </a:r>
          </a:p>
        </p:txBody>
      </p:sp>
      <p:pic>
        <p:nvPicPr>
          <p:cNvPr id="48138" name="Picture 10" descr="milada-horakova-s-edvardem-bene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0350"/>
            <a:ext cx="7056438" cy="4703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2800" dirty="0"/>
              <a:t>"Třikrát se zúčastnil mého výslechu i Šváb. Při každé návštěvě mi do krve rozbil obličej. Při posledním setkání na mne řval: Jestli se přiznáte nebo ne, tím se na věci nic nemění. Rozsudky pro vás stejně máme ..."</a:t>
            </a:r>
            <a:br>
              <a:rPr lang="cs-CZ" sz="2800" dirty="0"/>
            </a:br>
            <a:r>
              <a:rPr lang="cs-CZ" sz="2800" dirty="0"/>
              <a:t>"Nedlouho před zahájením procesu mi referent řekl: "Jestli budeme soudit vnitřní odboj, budete popravena vy. Když budeme postihovat zahraniční styky, tak to bude Dr. Horáková."</a:t>
            </a:r>
          </a:p>
          <a:p>
            <a:pPr marL="609600" indent="-609600" algn="r">
              <a:spcBef>
                <a:spcPct val="20000"/>
              </a:spcBef>
            </a:pPr>
            <a:br>
              <a:rPr lang="cs-CZ" sz="2800" dirty="0"/>
            </a:br>
            <a:r>
              <a:rPr lang="cs-CZ" sz="2800" dirty="0"/>
              <a:t>Antonie </a:t>
            </a:r>
            <a:r>
              <a:rPr lang="cs-CZ" sz="2800" dirty="0" err="1"/>
              <a:t>Kleinerová</a:t>
            </a:r>
            <a:r>
              <a:rPr lang="cs-CZ" sz="2800" dirty="0"/>
              <a:t>, 1960</a:t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3600" b="1"/>
              <a:t>Politické procesy v 50. letech lze rozdělit do několika kategorií:</a:t>
            </a:r>
          </a:p>
          <a:p>
            <a:pPr>
              <a:lnSpc>
                <a:spcPct val="80000"/>
              </a:lnSpc>
            </a:pPr>
            <a:endParaRPr lang="cs-CZ" sz="3600"/>
          </a:p>
          <a:p>
            <a:pPr>
              <a:lnSpc>
                <a:spcPct val="80000"/>
              </a:lnSpc>
            </a:pPr>
            <a:r>
              <a:rPr lang="cs-CZ"/>
              <a:t>soudní perzekuce politické povahy </a:t>
            </a:r>
          </a:p>
          <a:p>
            <a:pPr>
              <a:lnSpc>
                <a:spcPct val="80000"/>
              </a:lnSpc>
            </a:pPr>
            <a:r>
              <a:rPr lang="cs-CZ"/>
              <a:t>procesy politicky motivované </a:t>
            </a:r>
          </a:p>
          <a:p>
            <a:pPr>
              <a:lnSpc>
                <a:spcPct val="80000"/>
              </a:lnSpc>
            </a:pPr>
            <a:r>
              <a:rPr lang="cs-CZ"/>
              <a:t>soudy za politické verbální činy </a:t>
            </a:r>
          </a:p>
          <a:p>
            <a:pPr>
              <a:lnSpc>
                <a:spcPct val="80000"/>
              </a:lnSpc>
            </a:pPr>
            <a:r>
              <a:rPr lang="cs-CZ"/>
              <a:t>rozsudky vynášené tajnými komisemi </a:t>
            </a:r>
          </a:p>
          <a:p>
            <a:pPr>
              <a:lnSpc>
                <a:spcPct val="80000"/>
              </a:lnSpc>
            </a:pPr>
            <a:br>
              <a:rPr lang="cs-CZ"/>
            </a:br>
            <a:br>
              <a:rPr lang="cs-CZ"/>
            </a:b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792163"/>
          </a:xfrm>
          <a:solidFill>
            <a:srgbClr val="C5B923"/>
          </a:solidFill>
        </p:spPr>
        <p:txBody>
          <a:bodyPr/>
          <a:lstStyle/>
          <a:p>
            <a:r>
              <a:rPr lang="cs-CZ" sz="3600" b="1">
                <a:solidFill>
                  <a:schemeClr val="bg1"/>
                </a:solidFill>
              </a:rPr>
              <a:t>Rudolf Slánský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95288" y="1341438"/>
            <a:ext cx="8353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endParaRPr lang="cs-CZ" sz="28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716463" y="544512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9</a:t>
            </a:r>
          </a:p>
        </p:txBody>
      </p:sp>
      <p:pic>
        <p:nvPicPr>
          <p:cNvPr id="50184" name="Picture 8" descr="2023242494600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89138"/>
            <a:ext cx="4130675" cy="3167062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11188" y="1557338"/>
            <a:ext cx="8353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s-CZ" sz="2800"/>
              <a:t>komunista 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s-CZ" sz="2800"/>
              <a:t>v rámci hledání </a:t>
            </a:r>
          </a:p>
          <a:p>
            <a:pPr marL="609600" indent="-609600">
              <a:spcBef>
                <a:spcPct val="20000"/>
              </a:spcBef>
            </a:pPr>
            <a:r>
              <a:rPr lang="cs-CZ" sz="2800"/>
              <a:t>	nepřítele uvnitř</a:t>
            </a:r>
          </a:p>
          <a:p>
            <a:pPr marL="609600" indent="-609600">
              <a:spcBef>
                <a:spcPct val="20000"/>
              </a:spcBef>
            </a:pPr>
            <a:r>
              <a:rPr lang="cs-CZ" sz="2800"/>
              <a:t>	komunistické strany </a:t>
            </a:r>
          </a:p>
          <a:p>
            <a:pPr marL="609600" indent="-609600">
              <a:spcBef>
                <a:spcPct val="20000"/>
              </a:spcBef>
            </a:pPr>
            <a:r>
              <a:rPr lang="cs-CZ" sz="2800"/>
              <a:t>	obžalován, </a:t>
            </a:r>
          </a:p>
          <a:p>
            <a:pPr marL="609600" indent="-609600">
              <a:spcBef>
                <a:spcPct val="20000"/>
              </a:spcBef>
            </a:pPr>
            <a:r>
              <a:rPr lang="cs-CZ" sz="2800"/>
              <a:t>	popraven v roce </a:t>
            </a:r>
          </a:p>
          <a:p>
            <a:pPr marL="609600" indent="-609600">
              <a:spcBef>
                <a:spcPct val="20000"/>
              </a:spcBef>
            </a:pPr>
            <a:r>
              <a:rPr lang="cs-CZ" sz="2800"/>
              <a:t>	1952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počátek monstrprocesu při hledání nepřátel v rámci komunistické strany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v procesu se Slánským i další obžaloby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obvinění ze spiknutí proti republice, z velezrady, špionáže, sabotáže a vojenská zrada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v procesu uloženo 11 trestů smrti (např. i Vladimír </a:t>
            </a:r>
            <a:r>
              <a:rPr lang="cs-CZ" sz="2400" dirty="0" err="1"/>
              <a:t>Clementis</a:t>
            </a:r>
            <a:r>
              <a:rPr lang="cs-CZ" sz="2400" dirty="0"/>
              <a:t>), 3 tresty doživotí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obžalovaní měli mít za cíl odtržení ČSR ze sovětského tábora jako Jugoslávie (pozn. ta se odtrhla v roce 1948)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měli prý chystat odstranění Gottwalda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cs-CZ" sz="2400" dirty="0"/>
              <a:t> v celém obvinění se výrazně odrážela antisemitská stránka procesu – 11 z 14 obviněných bylo židovského původu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cs-CZ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10</a:t>
            </a:r>
          </a:p>
        </p:txBody>
      </p:sp>
      <p:pic>
        <p:nvPicPr>
          <p:cNvPr id="54278" name="Picture 6" descr="pic_019_00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4752975" cy="3603625"/>
          </a:xfrm>
          <a:prstGeom prst="rect">
            <a:avLst/>
          </a:prstGeom>
          <a:noFill/>
        </p:spPr>
      </p:pic>
      <p:pic>
        <p:nvPicPr>
          <p:cNvPr id="54280" name="Picture 8" descr="predseda-vlady-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852738"/>
            <a:ext cx="5472113" cy="3224212"/>
          </a:xfrm>
          <a:prstGeom prst="rect">
            <a:avLst/>
          </a:prstGeom>
          <a:noFill/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4000"/>
              <a:t>Celkem bylo souzeno 230 000 osob.</a:t>
            </a:r>
          </a:p>
          <a:p>
            <a:pPr>
              <a:lnSpc>
                <a:spcPct val="80000"/>
              </a:lnSpc>
            </a:pPr>
            <a:endParaRPr lang="cs-CZ" sz="4000"/>
          </a:p>
          <a:p>
            <a:pPr>
              <a:lnSpc>
                <a:spcPct val="80000"/>
              </a:lnSpc>
            </a:pPr>
            <a:r>
              <a:rPr lang="cs-CZ" sz="4000"/>
              <a:t>K trestu smrti bylo v letech 1948 – 1962 v politických procesech odsouzeno 242 osob. (popraveno)</a:t>
            </a:r>
          </a:p>
          <a:p>
            <a:pPr>
              <a:lnSpc>
                <a:spcPct val="80000"/>
              </a:lnSpc>
            </a:pPr>
            <a:br>
              <a:rPr lang="cs-CZ" sz="4000"/>
            </a:br>
            <a:br>
              <a:rPr lang="cs-CZ" sz="4000"/>
            </a:br>
            <a:endParaRPr lang="cs-CZ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51117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cs-CZ" sz="2800"/>
              <a:t> </a:t>
            </a:r>
            <a:r>
              <a:rPr lang="cs-CZ" sz="3600"/>
              <a:t>třídní boj – </a:t>
            </a:r>
            <a:r>
              <a:rPr lang="cs-CZ" sz="3600" b="1"/>
              <a:t>likvidace nepřátel komunismu</a:t>
            </a:r>
            <a:r>
              <a:rPr lang="cs-CZ" sz="3600"/>
              <a:t> –   proto tzv. </a:t>
            </a:r>
            <a:r>
              <a:rPr lang="cs-CZ" sz="3600" b="1"/>
              <a:t>politické procesy proti příslušníkům bývalých nekomunistických stran, nekomunistického odboje za 2. sv. v., vojákům zahraničních jednotek na Západě, katolické církvi</a:t>
            </a:r>
          </a:p>
          <a:p>
            <a:pPr algn="l"/>
            <a:endParaRPr lang="cs-CZ"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51117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cs-CZ" sz="2800"/>
              <a:t> </a:t>
            </a:r>
            <a:r>
              <a:rPr lang="cs-CZ" sz="3600"/>
              <a:t>v říjnu 1949 – do ČSR </a:t>
            </a:r>
            <a:r>
              <a:rPr lang="cs-CZ" sz="3600" b="1"/>
              <a:t>tzv. sovětští poradci</a:t>
            </a:r>
            <a:r>
              <a:rPr lang="cs-CZ" sz="3600"/>
              <a:t> – učili československé komunisty, jak vyslýchat při vykonstruovaných procesech</a:t>
            </a:r>
          </a:p>
          <a:p>
            <a:pPr algn="l">
              <a:buFontTx/>
              <a:buChar char="•"/>
            </a:pPr>
            <a:r>
              <a:rPr lang="cs-CZ" sz="3600"/>
              <a:t> sestavovali </a:t>
            </a:r>
            <a:r>
              <a:rPr lang="cs-CZ" sz="3600" b="1"/>
              <a:t>otázkové protokoly</a:t>
            </a:r>
            <a:r>
              <a:rPr lang="cs-CZ" sz="3600"/>
              <a:t> – učili vězně odpovídat na otázky dle scénáře, donutili je za použití fyzického násilí a mučení se přiznat </a:t>
            </a:r>
            <a:endParaRPr lang="cs-CZ" sz="36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2087563"/>
          </a:xfrm>
          <a:solidFill>
            <a:srgbClr val="C5B923"/>
          </a:solidFill>
        </p:spPr>
        <p:txBody>
          <a:bodyPr/>
          <a:lstStyle/>
          <a:p>
            <a:r>
              <a:rPr lang="cs-CZ" sz="3600" b="1" dirty="0"/>
              <a:t>Nejznámější politické (vykonstruované = vymyšlené) procesy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2708275"/>
            <a:ext cx="8353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LcParenR"/>
            </a:pPr>
            <a:r>
              <a:rPr lang="cs-CZ" sz="3600" b="1"/>
              <a:t>Heliodor Píka</a:t>
            </a:r>
          </a:p>
          <a:p>
            <a:pPr marL="609600" indent="-609600">
              <a:spcBef>
                <a:spcPct val="20000"/>
              </a:spcBef>
              <a:buFontTx/>
              <a:buAutoNum type="alphaLcParenR"/>
            </a:pPr>
            <a:r>
              <a:rPr lang="cs-CZ" sz="3600" b="1"/>
              <a:t>Milada Horáková</a:t>
            </a:r>
          </a:p>
          <a:p>
            <a:pPr marL="609600" indent="-609600">
              <a:spcBef>
                <a:spcPct val="20000"/>
              </a:spcBef>
              <a:buFontTx/>
              <a:buAutoNum type="alphaLcParenR"/>
            </a:pPr>
            <a:r>
              <a:rPr lang="cs-CZ" sz="3600" b="1"/>
              <a:t>Rudolf Slánský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792163"/>
          </a:xfrm>
          <a:solidFill>
            <a:srgbClr val="C5B923"/>
          </a:solidFill>
        </p:spPr>
        <p:txBody>
          <a:bodyPr/>
          <a:lstStyle/>
          <a:p>
            <a:r>
              <a:rPr lang="cs-CZ" sz="3600" b="1">
                <a:solidFill>
                  <a:schemeClr val="bg1"/>
                </a:solidFill>
              </a:rPr>
              <a:t>Generál Heliodor Píka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1341438"/>
            <a:ext cx="8353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s-CZ" sz="2800"/>
              <a:t>odsouzen za vlastizradu, špionáž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s-CZ" sz="2800"/>
              <a:t>popraven v roce 1949</a:t>
            </a:r>
          </a:p>
        </p:txBody>
      </p:sp>
      <p:pic>
        <p:nvPicPr>
          <p:cNvPr id="17414" name="Picture 6" descr="_p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89138"/>
            <a:ext cx="3554413" cy="4011612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24300" y="544512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6165850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>
                <a:solidFill>
                  <a:srgbClr val="BBBAA2"/>
                </a:solidFill>
              </a:rPr>
              <a:t>Autorem materiálu a všech jeho částí, není-li uvedeno jinak, je Mgr. Jana Třetinová. Dostupné na www.zsmilovice.cz, OP Vzdělávání pro konkurenceschopnost, financovaného z ESF a státního rozpočtu ČR</a:t>
            </a:r>
            <a:r>
              <a:rPr lang="cs-CZ" sz="1200">
                <a:solidFill>
                  <a:schemeClr val="accent1"/>
                </a:solidFill>
              </a:rPr>
              <a:t>.</a:t>
            </a:r>
            <a:r>
              <a:rPr lang="cs-CZ" sz="120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  <a:t>Zinscenované soudní přelíčení</a:t>
            </a:r>
          </a:p>
          <a:p>
            <a:pPr marL="609600" indent="-609600">
              <a:spcBef>
                <a:spcPct val="20000"/>
              </a:spcBef>
            </a:pPr>
            <a:r>
              <a:rPr lang="cs-CZ" sz="2800" dirty="0"/>
              <a:t>- bylo neveřejné a konalo se 26., 27. a 28. ledna 1949.</a:t>
            </a:r>
            <a:br>
              <a:rPr lang="cs-CZ" sz="2800" dirty="0"/>
            </a:br>
            <a:r>
              <a:rPr lang="cs-CZ" sz="2800" dirty="0"/>
              <a:t>Divizní generál </a:t>
            </a:r>
            <a:r>
              <a:rPr lang="cs-CZ" sz="2800" b="1" dirty="0" err="1"/>
              <a:t>Heliodor</a:t>
            </a:r>
            <a:r>
              <a:rPr lang="cs-CZ" sz="2800" b="1" dirty="0"/>
              <a:t> Píka</a:t>
            </a:r>
            <a:r>
              <a:rPr lang="cs-CZ" sz="2800" dirty="0"/>
              <a:t> byl odsouzen za to, že "koncem roku 1940 v </a:t>
            </a:r>
            <a:r>
              <a:rPr lang="cs-CZ" sz="2800" dirty="0" err="1"/>
              <a:t>Istambulu</a:t>
            </a:r>
            <a:r>
              <a:rPr lang="cs-CZ" sz="2800" dirty="0"/>
              <a:t>, od roku 1941 do konce roku 1945 v Moskvě, na jaře 1946 v Londýně a konečně v období 1945 - 1948 v Praze, vyzradil exponentům britské </a:t>
            </a:r>
            <a:r>
              <a:rPr lang="cs-CZ" sz="2800" dirty="0" err="1"/>
              <a:t>Imteligence</a:t>
            </a:r>
            <a:r>
              <a:rPr lang="cs-CZ" sz="2800" dirty="0"/>
              <a:t> </a:t>
            </a:r>
            <a:r>
              <a:rPr lang="cs-CZ" sz="2800" dirty="0" err="1"/>
              <a:t>Service</a:t>
            </a:r>
            <a:r>
              <a:rPr lang="cs-CZ" sz="2800" dirty="0"/>
              <a:t> skutečnosti, opatření a předměty, jež měly zůstat utajeny pro obranu republiky".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2400" i="1" dirty="0"/>
              <a:t>"Obžalovaný generál </a:t>
            </a:r>
            <a:r>
              <a:rPr lang="cs-CZ" sz="2400" i="1" dirty="0" err="1"/>
              <a:t>Heliodor</a:t>
            </a:r>
            <a:r>
              <a:rPr lang="cs-CZ" sz="2400" i="1" dirty="0"/>
              <a:t> Píka, narozený 3. července 1897 ve </a:t>
            </a:r>
            <a:r>
              <a:rPr lang="cs-CZ" sz="2400" i="1" dirty="0" err="1"/>
              <a:t>Štítině</a:t>
            </a:r>
            <a:r>
              <a:rPr lang="cs-CZ" sz="2400" i="1" dirty="0"/>
              <a:t>, je vinen z žalovaných skutků a odsuzuje se podle § 6, odst. 2/II, podle zákona 50/23 za použití § 45 a 96 vojenského trestního zákona kromě kasace a ztráty čestných odznaků a vyznamenání k trestu smrti provazem"</a:t>
            </a:r>
            <a:r>
              <a:rPr lang="cs-CZ" sz="2400" dirty="0"/>
              <a:t>.</a:t>
            </a:r>
          </a:p>
          <a:p>
            <a:pPr marL="609600" indent="-609600">
              <a:spcBef>
                <a:spcPct val="20000"/>
              </a:spcBef>
            </a:pPr>
            <a:br>
              <a:rPr lang="cs-CZ" sz="2400" dirty="0"/>
            </a:br>
            <a:r>
              <a:rPr lang="cs-CZ" sz="2400" dirty="0"/>
              <a:t>Žádosti o milost prezident Klement Gottwald nevyhověl, rozsudek byl vykonán v časných ranních hodinách             21. června 1949 na dvoře plzeňské věznice na Borech.</a:t>
            </a:r>
          </a:p>
          <a:p>
            <a:pPr marL="609600" indent="-609600">
              <a:spcBef>
                <a:spcPct val="20000"/>
              </a:spcBef>
            </a:pPr>
            <a:br>
              <a:rPr lang="cs-CZ" sz="2400" dirty="0"/>
            </a:br>
            <a:r>
              <a:rPr lang="cs-CZ" sz="2400" dirty="0"/>
              <a:t>Generál </a:t>
            </a:r>
            <a:r>
              <a:rPr lang="cs-CZ" sz="2400" dirty="0" err="1"/>
              <a:t>Heliodor</a:t>
            </a:r>
            <a:r>
              <a:rPr lang="cs-CZ" sz="2400" dirty="0"/>
              <a:t> Píka byl spolužákem francouzského prezidenta de </a:t>
            </a:r>
            <a:r>
              <a:rPr lang="cs-CZ" sz="2400" dirty="0" err="1"/>
              <a:t>Gaulla</a:t>
            </a:r>
            <a:r>
              <a:rPr lang="cs-CZ" sz="2400" dirty="0"/>
              <a:t>, a když byl popraven, byl ve Francii vyhlášen jednodenní státní smutek.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č. 3</a:t>
            </a:r>
          </a:p>
        </p:txBody>
      </p:sp>
      <p:pic>
        <p:nvPicPr>
          <p:cNvPr id="25609" name="Picture 9" descr="pika_h_pika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49275"/>
            <a:ext cx="7058025" cy="4699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b="50883"/>
          <a:stretch>
            <a:fillRect/>
          </a:stretch>
        </p:blipFill>
        <p:spPr bwMode="auto">
          <a:xfrm>
            <a:off x="1475656" y="692696"/>
            <a:ext cx="61928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368</TotalTime>
  <Words>1084</Words>
  <Application>Microsoft Office PowerPoint</Application>
  <PresentationFormat>Předvádění na obrazovce (4:3)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Tw Cen MT</vt:lpstr>
      <vt:lpstr>Wingdings</vt:lpstr>
      <vt:lpstr>Wingdings 2</vt:lpstr>
      <vt:lpstr>Medián</vt:lpstr>
      <vt:lpstr>POLITICKÉ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POLITICKÉ PROCESY</dc:title>
  <dc:creator>TRETINOVI</dc:creator>
  <cp:lastModifiedBy>Milan Bednář</cp:lastModifiedBy>
  <cp:revision>44</cp:revision>
  <dcterms:created xsi:type="dcterms:W3CDTF">2012-05-02T13:32:35Z</dcterms:created>
  <dcterms:modified xsi:type="dcterms:W3CDTF">2023-04-03T16:11:29Z</dcterms:modified>
</cp:coreProperties>
</file>