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71" r:id="rId11"/>
    <p:sldId id="264" r:id="rId12"/>
    <p:sldId id="265" r:id="rId13"/>
    <p:sldId id="272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C78B86-260B-426B-B8BA-DC21B557DA86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74AC15-CFBA-4888-91B6-27C7956848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wRN9-mZz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mJDpaMc5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z/url?sa=i&amp;source=images&amp;cd=&amp;cad=rja&amp;docid=wmyUuIz6X5aEuM&amp;tbnid=mTSCV0WzXQYC1M:&amp;ved=0CAgQjRwwAA&amp;url=http://www.zahady-zdravi.cz/zahady/ostatni/odhalene-tajemstvi-kristalovych-lebek&amp;ei=w1hBUZvRBsSm4ATbxoEo&amp;psig=AFQjCNFa5rG0HqtpXnb1N8KCORM-DUR_5A&amp;ust=1363323459144339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u="sng" dirty="0" smtClean="0"/>
              <a:t>Science fiction</a:t>
            </a:r>
            <a:endParaRPr lang="cs-CZ" sz="66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Obecný přehled,9. třída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cs-CZ" u="sng" dirty="0" err="1" smtClean="0"/>
              <a:t>Ray</a:t>
            </a:r>
            <a:r>
              <a:rPr lang="cs-CZ" u="sng" dirty="0" smtClean="0"/>
              <a:t> </a:t>
            </a:r>
            <a:r>
              <a:rPr lang="cs-CZ" u="sng" dirty="0" err="1" smtClean="0"/>
              <a:t>Bradbury</a:t>
            </a:r>
            <a:r>
              <a:rPr lang="cs-CZ" u="sng" dirty="0" smtClean="0"/>
              <a:t> - dílo</a:t>
            </a:r>
            <a:endParaRPr lang="cs-CZ" u="sng" dirty="0"/>
          </a:p>
        </p:txBody>
      </p:sp>
      <p:pic>
        <p:nvPicPr>
          <p:cNvPr id="4" name="Zástupný symbol pro obsah 3" descr="http://t0.gstatic.com/images?q=tbn:ANd9GcREOX5HmHfMNolsouSBFBi7k1JfBEhEt2nXeCclYpc2YwO7o78h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9"/>
            <a:ext cx="22322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t0.gstatic.com/images?q=tbn:ANd9GcSiWLhEl8zeaUG1W3lNikOCVvfoap4-L6rdv-XiP_Sc8264Up5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7"/>
            <a:ext cx="28803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s://encrypted-tbn3.gstatic.com/images?q=tbn:ANd9GcSrKHTFcJz4oXdwGURjjmtaHQ8xQD8720ND87PWXYNYSXzfdJy80cTlufJRXyf-XggkTHZ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16832"/>
            <a:ext cx="2520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7056784" cy="1073274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3600" u="sng" dirty="0" err="1" smtClean="0"/>
              <a:t>Ray</a:t>
            </a:r>
            <a:r>
              <a:rPr lang="cs-CZ" sz="3600" u="sng" dirty="0" smtClean="0"/>
              <a:t> </a:t>
            </a:r>
            <a:r>
              <a:rPr lang="cs-CZ" sz="3600" u="sng" dirty="0" err="1" smtClean="0"/>
              <a:t>Bradbury</a:t>
            </a:r>
            <a:r>
              <a:rPr lang="cs-CZ" sz="3600" u="sng" dirty="0" smtClean="0"/>
              <a:t> – Marťanská kronika</a:t>
            </a:r>
            <a:endParaRPr lang="cs-CZ" sz="36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064896" cy="4898016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inspirací byla sbírka povídek Městečko v Ohiu spisovatele </a:t>
            </a:r>
            <a:r>
              <a:rPr lang="cs-CZ" sz="2400" dirty="0" err="1" smtClean="0"/>
              <a:t>S.Andersona</a:t>
            </a:r>
            <a:r>
              <a:rPr lang="cs-CZ" sz="2400" dirty="0" smtClean="0"/>
              <a:t>, která pojednávala o vztazích mezi obyvateli maloměsta</a:t>
            </a:r>
          </a:p>
          <a:p>
            <a:pPr algn="just"/>
            <a:r>
              <a:rPr lang="cs-CZ" sz="2400" dirty="0" smtClean="0"/>
              <a:t>B. však příběhy o střetávání lidských charakterů umístil do budoucnosti na planetu Mars = kolonizace </a:t>
            </a:r>
            <a:r>
              <a:rPr lang="cs-CZ" sz="2400" dirty="0"/>
              <a:t>M</a:t>
            </a:r>
            <a:r>
              <a:rPr lang="cs-CZ" sz="2400" dirty="0" smtClean="0"/>
              <a:t>arsu je přirovnávána ke kolonizaci Ameriky, a to včetně vyhubení Marťanů osypkami (tak byli zlikvidováni i američtí indiáni)</a:t>
            </a:r>
          </a:p>
          <a:p>
            <a:pPr algn="just"/>
            <a:r>
              <a:rPr lang="cs-CZ" sz="2400" dirty="0"/>
              <a:t>f</a:t>
            </a:r>
            <a:r>
              <a:rPr lang="cs-CZ" sz="2400" dirty="0" smtClean="0"/>
              <a:t>iktivní kronika začíná r. 1999 objevitelskými výpravami  na Mars a končí vylidněním planety po atomové válce roku 2026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160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272808" cy="92925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600" u="sng" dirty="0" smtClean="0"/>
              <a:t/>
            </a:r>
            <a:br>
              <a:rPr lang="cs-CZ" sz="3600" u="sng" dirty="0" smtClean="0"/>
            </a:br>
            <a:r>
              <a:rPr lang="cs-CZ" sz="3600" u="sng" dirty="0" smtClean="0"/>
              <a:t> </a:t>
            </a:r>
            <a:r>
              <a:rPr lang="cs-CZ" sz="4400" u="sng" dirty="0" smtClean="0"/>
              <a:t>451 stupňů Fahrenheita</a:t>
            </a:r>
            <a:endParaRPr lang="cs-CZ" sz="44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50072" cy="5049089"/>
          </a:xfrm>
        </p:spPr>
        <p:txBody>
          <a:bodyPr>
            <a:normAutofit/>
          </a:bodyPr>
          <a:lstStyle/>
          <a:p>
            <a:r>
              <a:rPr lang="cs-CZ" sz="2400" dirty="0"/>
              <a:t>a</a:t>
            </a:r>
            <a:r>
              <a:rPr lang="cs-CZ" sz="2400" dirty="0" smtClean="0"/>
              <a:t>utor líčí možné důsledky omezování lidské svobody</a:t>
            </a:r>
          </a:p>
          <a:p>
            <a:r>
              <a:rPr lang="cs-CZ" sz="2400" dirty="0"/>
              <a:t>h</a:t>
            </a:r>
            <a:r>
              <a:rPr lang="cs-CZ" sz="2400" dirty="0" smtClean="0"/>
              <a:t>rdinové románu jsou ovládáni prostřednictvím televizních pořadů, které jim nahrazují skutečný život</a:t>
            </a:r>
          </a:p>
          <a:p>
            <a:r>
              <a:rPr lang="cs-CZ" sz="2400" dirty="0"/>
              <a:t>č</a:t>
            </a:r>
            <a:r>
              <a:rPr lang="cs-CZ" sz="2400" dirty="0" smtClean="0"/>
              <a:t>etba knih je tvrdě potírána, protože umožňuje svobodu myšlení a prožívání, nad kterou nemá vláda moc</a:t>
            </a:r>
          </a:p>
          <a:p>
            <a:r>
              <a:rPr lang="cs-CZ" sz="2400" dirty="0" smtClean="0"/>
              <a:t>v závěru autor vyslovil naději, že touha člověka po svobodném prožitku bude silnější než strach z moci</a:t>
            </a:r>
          </a:p>
          <a:p>
            <a:pPr marL="438912" lvl="1" indent="0"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400" dirty="0" smtClean="0"/>
              <a:t>Otázka č.5 - Vysvětlete název románu.</a:t>
            </a:r>
            <a:endParaRPr lang="cs-CZ" sz="2400" dirty="0"/>
          </a:p>
        </p:txBody>
      </p:sp>
      <p:pic>
        <p:nvPicPr>
          <p:cNvPr id="4" name="Picture 2" descr="E:\Downloads\1347826624_Hel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6" y="566124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33164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3"/>
              </a:rPr>
              <a:t>https://www.youtube.com/watch?v=HRwRN9-mZzg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1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u="sng" dirty="0" smtClean="0"/>
              <a:t>Kus dřeva – povídka, poslech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Kdo v příběhu vystupuje? </a:t>
            </a:r>
          </a:p>
          <a:p>
            <a:r>
              <a:rPr lang="cs-CZ" dirty="0" smtClean="0"/>
              <a:t>2. Jaké je téma rozhovoru hlavních postav?</a:t>
            </a:r>
          </a:p>
          <a:p>
            <a:r>
              <a:rPr lang="cs-CZ" dirty="0" smtClean="0"/>
              <a:t>3. Jakou nabídku učinil seržant? </a:t>
            </a:r>
          </a:p>
          <a:p>
            <a:r>
              <a:rPr lang="cs-CZ" dirty="0" smtClean="0"/>
              <a:t>4. Proč byla jeho nabídka odmítnuta? </a:t>
            </a:r>
          </a:p>
          <a:p>
            <a:r>
              <a:rPr lang="cs-CZ" dirty="0" smtClean="0"/>
              <a:t>5. Pokuste se odhadnout závěr příběhu. </a:t>
            </a:r>
          </a:p>
          <a:p>
            <a:r>
              <a:rPr lang="cs-CZ" dirty="0" smtClean="0"/>
              <a:t>6. Jak celá povídka skončila? </a:t>
            </a:r>
          </a:p>
          <a:p>
            <a:r>
              <a:rPr lang="cs-CZ" dirty="0" smtClean="0"/>
              <a:t>7. Pokuste se povídku zhodnotit, komentovat její závěr. </a:t>
            </a:r>
          </a:p>
          <a:p>
            <a:r>
              <a:rPr lang="cs-CZ" dirty="0" smtClean="0"/>
              <a:t>8. Pokuste se hlavní postavy charakterizovat.</a:t>
            </a:r>
          </a:p>
          <a:p>
            <a:r>
              <a:rPr lang="cs-CZ" dirty="0" smtClean="0"/>
              <a:t> </a:t>
            </a:r>
            <a:r>
              <a:rPr lang="cs-CZ" sz="1900" dirty="0" smtClean="0">
                <a:hlinkClick r:id="rId2"/>
              </a:rPr>
              <a:t>https://www.youtube.com/watch?v=yomJDpaMc5g</a:t>
            </a:r>
            <a:endParaRPr lang="cs-CZ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987008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cs-CZ" u="sng" dirty="0" smtClean="0"/>
              <a:t>Práce s textem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 smtClean="0"/>
              <a:t>Charakterizujte hlavní hrdiny úryvku. Z čeho vycházíte?</a:t>
            </a:r>
            <a:endParaRPr lang="cs-CZ" dirty="0" smtClean="0"/>
          </a:p>
          <a:p>
            <a:pPr lvl="0"/>
            <a:r>
              <a:rPr lang="cs-CZ" b="1" dirty="0" smtClean="0"/>
              <a:t>Najděte příklady popisů a určete, o jaký popis se jedná.</a:t>
            </a:r>
            <a:endParaRPr lang="cs-CZ" dirty="0" smtClean="0"/>
          </a:p>
          <a:p>
            <a:pPr lvl="0"/>
            <a:r>
              <a:rPr lang="cs-CZ" b="1" smtClean="0"/>
              <a:t>Co </a:t>
            </a:r>
            <a:r>
              <a:rPr lang="cs-CZ" b="1" dirty="0" smtClean="0"/>
              <a:t>budují hlavní hrdinové na Marsu a proč? Jak se jejich postoj změní po zničení Země?</a:t>
            </a:r>
            <a:endParaRPr lang="cs-CZ" dirty="0" smtClean="0"/>
          </a:p>
          <a:p>
            <a:pPr lvl="0"/>
            <a:r>
              <a:rPr lang="cs-CZ" b="1" dirty="0" smtClean="0"/>
              <a:t>Co mohlo předcházet zničení Země? Proč si myslíte, že zanikla?</a:t>
            </a:r>
            <a:endParaRPr lang="cs-CZ" dirty="0" smtClean="0"/>
          </a:p>
          <a:p>
            <a:pPr lvl="0"/>
            <a:r>
              <a:rPr lang="cs-CZ" b="1" dirty="0" smtClean="0"/>
              <a:t>Jak by mohl příběh pokračovat?</a:t>
            </a:r>
            <a:endParaRPr lang="cs-CZ" dirty="0" smtClean="0"/>
          </a:p>
          <a:p>
            <a:pPr lvl="0"/>
            <a:r>
              <a:rPr lang="cs-CZ" b="1" dirty="0" smtClean="0"/>
              <a:t>Vysvětlete prvky science fiction literatury a doložte příklady z úryvku.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Science fiction - definice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rgbClr val="7030A0"/>
                </a:solidFill>
              </a:rPr>
              <a:t>Vědeckofantastický žánr </a:t>
            </a:r>
            <a:r>
              <a:rPr lang="cs-CZ" sz="2400" dirty="0" smtClean="0"/>
              <a:t>nebo též </a:t>
            </a:r>
            <a:r>
              <a:rPr lang="cs-CZ" sz="2400" b="1" u="sng" dirty="0" smtClean="0">
                <a:solidFill>
                  <a:srgbClr val="7030A0"/>
                </a:solidFill>
              </a:rPr>
              <a:t>sci-fi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/>
              <a:t>a </a:t>
            </a:r>
            <a:r>
              <a:rPr lang="cs-CZ" sz="2400" b="1" u="sng" dirty="0" smtClean="0">
                <a:solidFill>
                  <a:srgbClr val="7030A0"/>
                </a:solidFill>
              </a:rPr>
              <a:t>SF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/>
              <a:t>(zkratka z angl. science fiction) je umělecký žánr, vymezený výskytem spekulativních technologií a přírodních jevů anebo dosud neznámých forem života v díle</a:t>
            </a:r>
          </a:p>
          <a:p>
            <a:r>
              <a:rPr lang="cs-CZ" sz="2400" dirty="0" smtClean="0"/>
              <a:t>Sci-fi je žánr blízký </a:t>
            </a:r>
            <a:r>
              <a:rPr lang="cs-CZ" sz="2400" b="1" u="sng" dirty="0" smtClean="0">
                <a:solidFill>
                  <a:srgbClr val="7030A0"/>
                </a:solidFill>
              </a:rPr>
              <a:t>fantasy literatuře</a:t>
            </a:r>
            <a:r>
              <a:rPr lang="cs-CZ" sz="2400" dirty="0" smtClean="0"/>
              <a:t>, kde je místo technologií hlavní rekvizitou většinou magie a fyzická síla (tzv. příběhy „meče a magie“). Příběhy se odehrávají v imaginárních světech, často se zde odehrává souboj dobra se zlem (sem náleží díky filmovým adaptacím obdivovaný Tolkien).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86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4400" dirty="0" smtClean="0"/>
              <a:t>Sci-fi - rozdělení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970024"/>
          </a:xfrm>
        </p:spPr>
        <p:txBody>
          <a:bodyPr>
            <a:noAutofit/>
          </a:bodyPr>
          <a:lstStyle/>
          <a:p>
            <a:pPr marL="438912" lvl="1" indent="0">
              <a:buNone/>
            </a:pPr>
            <a:r>
              <a:rPr lang="cs-CZ" sz="2400" dirty="0" smtClean="0"/>
              <a:t>Otázka č.1 - Pokuste se nalézt zakladatele tohoto žánru.</a:t>
            </a:r>
          </a:p>
          <a:p>
            <a:pPr marL="438912" lvl="1" indent="0">
              <a:buNone/>
            </a:pPr>
            <a:r>
              <a:rPr lang="cs-CZ" sz="2400" dirty="0" smtClean="0"/>
              <a:t>Otázka č.2 - Uveďte filmová zpracování žánru sci-fi.</a:t>
            </a:r>
          </a:p>
          <a:p>
            <a:pPr marL="438912" lvl="1" indent="0">
              <a:buNone/>
            </a:pPr>
            <a:endParaRPr lang="cs-CZ" sz="2400" dirty="0" smtClean="0"/>
          </a:p>
          <a:p>
            <a:r>
              <a:rPr lang="cs-CZ" sz="2800" dirty="0" smtClean="0"/>
              <a:t>V rámci žánru vzniklo mnoho proudů a stylů:</a:t>
            </a:r>
            <a:br>
              <a:rPr lang="cs-CZ" sz="2800" dirty="0" smtClean="0"/>
            </a:br>
            <a:r>
              <a:rPr lang="cs-CZ" sz="2800" dirty="0" smtClean="0"/>
              <a:t>hard sci-fi</a:t>
            </a:r>
            <a:br>
              <a:rPr lang="cs-CZ" sz="2800" dirty="0" smtClean="0"/>
            </a:br>
            <a:r>
              <a:rPr lang="cs-CZ" sz="2800" dirty="0" err="1" smtClean="0"/>
              <a:t>kyberpunk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space</a:t>
            </a:r>
            <a:r>
              <a:rPr lang="cs-CZ" sz="2800" dirty="0" smtClean="0"/>
              <a:t> opera</a:t>
            </a:r>
            <a:br>
              <a:rPr lang="cs-CZ" sz="2800" dirty="0" smtClean="0"/>
            </a:br>
            <a:r>
              <a:rPr lang="cs-CZ" sz="2800" dirty="0" smtClean="0"/>
              <a:t>utopie</a:t>
            </a:r>
            <a:br>
              <a:rPr lang="cs-CZ" sz="2800" dirty="0" smtClean="0"/>
            </a:br>
            <a:r>
              <a:rPr lang="cs-CZ" sz="2800" dirty="0" err="1" smtClean="0"/>
              <a:t>antiutopie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soft science fiction</a:t>
            </a:r>
          </a:p>
        </p:txBody>
      </p:sp>
      <p:pic>
        <p:nvPicPr>
          <p:cNvPr id="1026" name="Picture 2" descr="E:\Downloads\1347826624_Hel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6" y="148478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ownloads\1347826624_Hel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2" y="234888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4800" dirty="0" smtClean="0"/>
              <a:t>Autoři sci-fi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Isaac </a:t>
            </a:r>
            <a:r>
              <a:rPr lang="cs-CZ" sz="2400" dirty="0" err="1" smtClean="0"/>
              <a:t>Asimov</a:t>
            </a:r>
            <a:endParaRPr lang="cs-CZ" sz="2400" dirty="0" smtClean="0"/>
          </a:p>
          <a:p>
            <a:r>
              <a:rPr lang="cs-CZ" sz="2400" dirty="0" smtClean="0"/>
              <a:t>Arthur C. </a:t>
            </a:r>
            <a:r>
              <a:rPr lang="cs-CZ" sz="2400" dirty="0" err="1" smtClean="0"/>
              <a:t>Clarke</a:t>
            </a:r>
            <a:endParaRPr lang="cs-CZ" sz="2400" dirty="0" smtClean="0"/>
          </a:p>
          <a:p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Bradbury</a:t>
            </a:r>
            <a:endParaRPr lang="cs-CZ" sz="2400" dirty="0"/>
          </a:p>
          <a:p>
            <a:r>
              <a:rPr lang="cs-CZ" sz="2400" dirty="0" smtClean="0"/>
              <a:t>Frank Herbert</a:t>
            </a:r>
          </a:p>
          <a:p>
            <a:r>
              <a:rPr lang="cs-CZ" sz="2400" dirty="0" smtClean="0"/>
              <a:t>George </a:t>
            </a:r>
            <a:r>
              <a:rPr lang="cs-CZ" sz="2400" dirty="0" err="1" smtClean="0"/>
              <a:t>Orwell</a:t>
            </a:r>
            <a:endParaRPr lang="cs-CZ" sz="2400" dirty="0" smtClean="0"/>
          </a:p>
          <a:p>
            <a:r>
              <a:rPr lang="cs-CZ" sz="2400" dirty="0" smtClean="0"/>
              <a:t>John </a:t>
            </a:r>
            <a:r>
              <a:rPr lang="cs-CZ" sz="2400" dirty="0" err="1" smtClean="0"/>
              <a:t>Wyndham</a:t>
            </a:r>
            <a:endParaRPr lang="cs-CZ" sz="2400" dirty="0" smtClean="0"/>
          </a:p>
          <a:p>
            <a:r>
              <a:rPr lang="cs-CZ" sz="2400" dirty="0" smtClean="0"/>
              <a:t>Ludvík Souček</a:t>
            </a:r>
          </a:p>
          <a:p>
            <a:r>
              <a:rPr lang="cs-CZ" sz="2400" dirty="0" smtClean="0"/>
              <a:t>Ondřej Neff</a:t>
            </a:r>
          </a:p>
          <a:p>
            <a:pPr marL="438912" lvl="1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O</a:t>
            </a:r>
            <a:r>
              <a:rPr lang="cs-CZ" sz="2000" dirty="0" smtClean="0"/>
              <a:t>tázka č.3 - Znáte některého z uvedených autorů?</a:t>
            </a:r>
            <a:endParaRPr lang="cs-CZ" sz="2000" dirty="0"/>
          </a:p>
        </p:txBody>
      </p:sp>
      <p:pic>
        <p:nvPicPr>
          <p:cNvPr id="4" name="Picture 2" descr="E:\Downloads\1347826624_Hel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6" y="573325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uturistic City Sci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8913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9331" y="5343019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1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316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5472608" cy="107327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4000" u="sng" dirty="0" smtClean="0"/>
              <a:t>Žánry sci-fi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8604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Autoři </a:t>
            </a:r>
            <a:r>
              <a:rPr lang="cs-CZ" sz="2400" b="1" u="sng" dirty="0" smtClean="0">
                <a:solidFill>
                  <a:srgbClr val="7030A0"/>
                </a:solidFill>
              </a:rPr>
              <a:t>hard SF </a:t>
            </a:r>
            <a:r>
              <a:rPr lang="cs-CZ" sz="2400" dirty="0" smtClean="0"/>
              <a:t>se co nejvíce drží vědecké předlohy. Soustřeďují se na popis nových technologií, astronomických jevů a jejich případných dopadů na okolní svět. Jedná se převážně o literární žánr –výjimkou je film </a:t>
            </a:r>
            <a:r>
              <a:rPr lang="cs-CZ" sz="2400" u="sng" dirty="0" smtClean="0"/>
              <a:t>2001: Vesmírná odysea</a:t>
            </a:r>
            <a:r>
              <a:rPr lang="cs-CZ" sz="2400" dirty="0" smtClean="0"/>
              <a:t> = na jehož scénáři se podílel Arthur C. </a:t>
            </a:r>
            <a:r>
              <a:rPr lang="cs-CZ" sz="2400" dirty="0" err="1" smtClean="0"/>
              <a:t>Clarke</a:t>
            </a:r>
            <a:r>
              <a:rPr lang="cs-CZ" sz="2400" dirty="0" smtClean="0"/>
              <a:t>.</a:t>
            </a:r>
          </a:p>
          <a:p>
            <a:r>
              <a:rPr lang="cs-CZ" sz="2400" b="1" u="sng" dirty="0" err="1" smtClean="0">
                <a:solidFill>
                  <a:srgbClr val="7030A0"/>
                </a:solidFill>
              </a:rPr>
              <a:t>Kyberpunk</a:t>
            </a:r>
            <a:r>
              <a:rPr lang="cs-CZ" sz="2400" dirty="0" smtClean="0"/>
              <a:t> se zaměřuje na symbiózu člověka s moderní technikou, hlavní roli hraje umělá inteligence. Častým námětem je činnost hackerů pobývajících v undergroundovém prostředí. Děj se téměř vždy odehrává v blízké budoucnosti.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17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6696744" cy="114528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4400" dirty="0" smtClean="0"/>
              <a:t>Žánry sci-fi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896544" cy="4669979"/>
          </a:xfrm>
        </p:spPr>
        <p:txBody>
          <a:bodyPr>
            <a:normAutofit/>
          </a:bodyPr>
          <a:lstStyle/>
          <a:p>
            <a:r>
              <a:rPr lang="cs-CZ" sz="2400" b="1" u="sng" dirty="0" err="1" smtClean="0">
                <a:solidFill>
                  <a:srgbClr val="7030A0"/>
                </a:solidFill>
              </a:rPr>
              <a:t>Antiutopie</a:t>
            </a:r>
            <a:r>
              <a:rPr lang="cs-CZ" sz="2400" dirty="0" smtClean="0"/>
              <a:t> (dystopie) je opakem utopie. Myšlenka fiktivní společnosti, která se vyvinula špatným směrem (totalitní forma vlády).</a:t>
            </a:r>
            <a:br>
              <a:rPr lang="cs-CZ" sz="2400" dirty="0" smtClean="0"/>
            </a:br>
            <a:r>
              <a:rPr lang="cs-CZ" sz="2400" dirty="0" smtClean="0"/>
              <a:t>Obyvatelé tohoto světa jsou utlačováni politickým systémem.</a:t>
            </a:r>
            <a:br>
              <a:rPr lang="cs-CZ" sz="2400" dirty="0" smtClean="0"/>
            </a:br>
            <a:endParaRPr lang="cs-CZ" sz="2400" dirty="0" smtClean="0"/>
          </a:p>
          <a:p>
            <a:pPr marL="438912" lvl="1" indent="0">
              <a:buNone/>
            </a:pPr>
            <a:r>
              <a:rPr lang="cs-CZ" sz="2200" dirty="0" smtClean="0"/>
              <a:t>Otázka č.4 - Uveďte a charakterizujte známé dílo patřící k tomuto žánru.</a:t>
            </a:r>
            <a:endParaRPr lang="cs-CZ" sz="2200" dirty="0"/>
          </a:p>
        </p:txBody>
      </p:sp>
      <p:pic>
        <p:nvPicPr>
          <p:cNvPr id="5" name="Picture 2" descr="E:\Downloads\1347826624_Hel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6" y="486916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telka.com/wp-content/uploads/2011/03/vesmirna-odys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143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53424" y="3501008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2</a:t>
            </a:r>
            <a:endParaRPr lang="cs-CZ" sz="1000" dirty="0"/>
          </a:p>
        </p:txBody>
      </p:sp>
      <p:pic>
        <p:nvPicPr>
          <p:cNvPr id="3076" name="Picture 4" descr="http://leviathyn.com/wp-content/uploads/2013/01/1920x1200_GIRL-CP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34" y="3789040"/>
            <a:ext cx="3872555" cy="24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653424" y="6309320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3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53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fdb.cz/galerie/3/3fe9dd08041c7be9ba700e9d36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047"/>
            <a:ext cx="4153393" cy="2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45927" y="3212976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4</a:t>
            </a:r>
            <a:endParaRPr lang="cs-CZ" sz="1000" dirty="0"/>
          </a:p>
        </p:txBody>
      </p:sp>
      <p:pic>
        <p:nvPicPr>
          <p:cNvPr id="5124" name="Picture 4" descr="http://images2.fanpop.com/image/photos/10100000/Avatar-avatar-10125885-1440-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047"/>
            <a:ext cx="4340727" cy="2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60074" y="3212976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5</a:t>
            </a:r>
            <a:endParaRPr lang="cs-CZ" sz="1000" dirty="0"/>
          </a:p>
        </p:txBody>
      </p:sp>
      <p:pic>
        <p:nvPicPr>
          <p:cNvPr id="5126" name="Picture 6" descr="http://1.bp.blogspot.com/_KQG4gmqpsn4/TTnuJTuz71I/AAAAAAAABAc/vkVo5r4hfq8/s1600/war-of-the-worlds-by-rob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4" y="3568066"/>
            <a:ext cx="4157165" cy="25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052687" y="6293336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6</a:t>
            </a:r>
            <a:endParaRPr lang="cs-CZ" sz="1000" dirty="0"/>
          </a:p>
        </p:txBody>
      </p:sp>
      <p:pic>
        <p:nvPicPr>
          <p:cNvPr id="1026" name="Picture 2" descr="http://www.zahady-zdravi.cz/data/sharedfiles/obrazky/clanky/hlavni-fotka/Lebka,%20autor%20Rafal%20Chalgasiewicz,%20zdroj%20enWikipedia-jpg/pOverview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55" y="3573015"/>
            <a:ext cx="1728428" cy="25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632580" y="6293335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7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148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6480720" cy="97445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4400" u="sng" dirty="0" smtClean="0"/>
              <a:t>Žánry sci-fi</a:t>
            </a:r>
            <a:endParaRPr lang="cs-CZ" sz="44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842" y="1201003"/>
            <a:ext cx="8331958" cy="5253805"/>
          </a:xfrm>
        </p:spPr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rgbClr val="7030A0"/>
                </a:solidFill>
              </a:rPr>
              <a:t>Soft science fiction </a:t>
            </a:r>
            <a:r>
              <a:rPr lang="cs-CZ" sz="2400" dirty="0" smtClean="0"/>
              <a:t>je zaměřena na „měkčí“ vědecké disciplíny, jako jsou biologie, psychologie, sociologie. Příznivci tohoto směru tvrdí, že jejich knihy poskytují podrobnější obraz společnosti, lépe vykreslené osobnosti hrdinů a důkladněji </a:t>
            </a:r>
            <a:r>
              <a:rPr lang="cs-CZ" sz="2400" dirty="0" err="1" smtClean="0"/>
              <a:t>prokleslené</a:t>
            </a:r>
            <a:r>
              <a:rPr lang="cs-CZ" sz="2400" dirty="0" smtClean="0"/>
              <a:t> zápletky.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říkladem autora soft SF je 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Bradbury</a:t>
            </a:r>
            <a:endParaRPr lang="cs-CZ" sz="2400" dirty="0"/>
          </a:p>
        </p:txBody>
      </p:sp>
      <p:pic>
        <p:nvPicPr>
          <p:cNvPr id="4" name="Obrázek 3" descr="https://static01.nyt.com/images/2012/06/07/books/Bradbury/Bradbury-articleInli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2376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www.theprisma.co.uk/wp-content/uploads/2012/11/Ray-Bradbury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89648"/>
            <a:ext cx="25202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9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6264696" cy="1073274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u="sng" dirty="0" err="1" smtClean="0"/>
              <a:t>Ray</a:t>
            </a:r>
            <a:r>
              <a:rPr lang="cs-CZ" sz="4000" u="sng" dirty="0" smtClean="0"/>
              <a:t> </a:t>
            </a:r>
            <a:r>
              <a:rPr lang="cs-CZ" sz="4000" u="sng" dirty="0" err="1" smtClean="0"/>
              <a:t>Bradbury</a:t>
            </a:r>
            <a:r>
              <a:rPr lang="cs-CZ" sz="4000" u="sng" dirty="0" smtClean="0"/>
              <a:t/>
            </a:r>
            <a:br>
              <a:rPr lang="cs-CZ" sz="4000" u="sng" dirty="0" smtClean="0"/>
            </a:br>
            <a:r>
              <a:rPr lang="cs-CZ" sz="4000" u="sng" dirty="0" smtClean="0"/>
              <a:t> (1920- 2012)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8157592" cy="515719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americký prozaik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íky své matce švédského původu získal znalosti evropské kultury a mytologie, které vyžil ve své tvorbě</a:t>
            </a:r>
          </a:p>
          <a:p>
            <a:r>
              <a:rPr lang="cs-CZ" sz="2400" dirty="0" smtClean="0"/>
              <a:t>píše sci-fi povídky obsahující fantastické a hororové prvky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oukazuje na důsledky technického pokroku, devastaci životního prostředí a zneužití vynálezů ke kontrole a ovládání člověka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o konce života odmítal internet a počítač a tvrdil, že ke svému životu a psaní potřebuje jen telefon a psací stroj, také nevlastnil řidičský průkaz</a:t>
            </a:r>
            <a:endParaRPr lang="cs-CZ" sz="2400" dirty="0"/>
          </a:p>
        </p:txBody>
      </p:sp>
      <p:pic>
        <p:nvPicPr>
          <p:cNvPr id="4" name="Obrázek 3" descr="Výsledek obrázku pro ray bradbury pampeliškové vín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4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557</TotalTime>
  <Words>691</Words>
  <Application>Microsoft Office PowerPoint</Application>
  <PresentationFormat>Předvádění na obrazovce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Bohatý</vt:lpstr>
      <vt:lpstr>Science fiction</vt:lpstr>
      <vt:lpstr>Science fiction - definice</vt:lpstr>
      <vt:lpstr>Sci-fi - rozdělení</vt:lpstr>
      <vt:lpstr>Autoři sci-fi</vt:lpstr>
      <vt:lpstr>Žánry sci-fi</vt:lpstr>
      <vt:lpstr>Žánry sci-fi</vt:lpstr>
      <vt:lpstr>Prezentace aplikace PowerPoint</vt:lpstr>
      <vt:lpstr>Žánry sci-fi</vt:lpstr>
      <vt:lpstr>Ray Bradbury  (1920- 2012)</vt:lpstr>
      <vt:lpstr>Ray Bradbury - dílo</vt:lpstr>
      <vt:lpstr>Ray Bradbury – Marťanská kronika</vt:lpstr>
      <vt:lpstr>  451 stupňů Fahrenheita</vt:lpstr>
      <vt:lpstr>Kus dřeva – povídka, poslech</vt:lpstr>
      <vt:lpstr>Práce s textem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Kaja</dc:creator>
  <cp:lastModifiedBy> </cp:lastModifiedBy>
  <cp:revision>63</cp:revision>
  <dcterms:created xsi:type="dcterms:W3CDTF">2013-03-10T19:18:31Z</dcterms:created>
  <dcterms:modified xsi:type="dcterms:W3CDTF">2017-05-09T11:32:47Z</dcterms:modified>
</cp:coreProperties>
</file>