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58" r:id="rId4"/>
  </p:sldMasterIdLst>
  <p:notesMasterIdLst>
    <p:notesMasterId r:id="rId15"/>
  </p:notesMasterIdLst>
  <p:handoutMasterIdLst>
    <p:handoutMasterId r:id="rId16"/>
  </p:handoutMasterIdLst>
  <p:sldIdLst>
    <p:sldId id="256" r:id="rId5"/>
    <p:sldId id="257" r:id="rId6"/>
    <p:sldId id="258" r:id="rId7"/>
    <p:sldId id="259" r:id="rId8"/>
    <p:sldId id="260" r:id="rId9"/>
    <p:sldId id="266" r:id="rId10"/>
    <p:sldId id="261" r:id="rId11"/>
    <p:sldId id="265" r:id="rId12"/>
    <p:sldId id="263" r:id="rId13"/>
    <p:sldId id="264" r:id="rId1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67" autoAdjust="0"/>
    <p:restoredTop sz="94626" autoAdjust="0"/>
  </p:normalViewPr>
  <p:slideViewPr>
    <p:cSldViewPr>
      <p:cViewPr varScale="1">
        <p:scale>
          <a:sx n="116" d="100"/>
          <a:sy n="116" d="100"/>
        </p:scale>
        <p:origin x="984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36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r">
              <a:defRPr sz="1200"/>
            </a:lvl1pPr>
          </a:lstStyle>
          <a:p>
            <a:fld id="{010A63A4-3572-4B27-B383-84D7D9E3D83F}" type="datetimeFigureOut">
              <a:rPr lang="en-US" smtClean="0"/>
              <a:pPr/>
              <a:t>4/17/2023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r">
              <a:defRPr sz="1200"/>
            </a:lvl1pPr>
          </a:lstStyle>
          <a:p>
            <a:fld id="{E10D0F4D-A9BC-4899-8372-3ED277D83E2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r">
              <a:defRPr sz="1200"/>
            </a:lvl1pPr>
          </a:lstStyle>
          <a:p>
            <a:fld id="{FE58EE69-A876-4E74-86C2-628494CDF3AA}" type="datetimeFigureOut">
              <a:rPr lang="en-US" smtClean="0"/>
              <a:pPr/>
              <a:t>4/17/2023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r">
              <a:defRPr sz="1200"/>
            </a:lvl1pPr>
          </a:lstStyle>
          <a:p>
            <a:fld id="{FE16532C-7DFC-4EC2-AFA5-3731AA0E8AF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rtl="0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16532C-7DFC-4EC2-AFA5-3731AA0E8AFA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A69867A-3615-6071-B19D-D13E13774F4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FCD76444-594C-37C2-226F-2CBC42F10E7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6F77F6D-5DED-6643-F8C7-81A0422A9B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22852-A508-4967-A48D-48354254F1AE}" type="datetimeFigureOut">
              <a:rPr lang="en-US" smtClean="0">
                <a:solidFill>
                  <a:schemeClr val="tx1"/>
                </a:solidFill>
              </a:rPr>
              <a:pPr/>
              <a:t>4/17/2023</a:t>
            </a:fld>
            <a:endParaRPr lang="en-US">
              <a:solidFill>
                <a:schemeClr val="tx1"/>
              </a:solidFill>
            </a:endParaRP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DC9C373-9890-41C1-04EF-D111CC3980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chemeClr val="tx1"/>
              </a:solidFill>
            </a:endParaRP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396506C-531E-ABF5-17AE-1C566AF5A0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EAAFC-84C7-4BE1-BC5E-CE208EE20C26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28785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19F8A52-5B62-8F2D-7989-2B58195FF8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F6767976-98C1-82E6-CDFF-CA221F138E8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B8EEECA-B341-4535-4FD5-77DD91A3C9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22852-A508-4967-A48D-48354254F1AE}" type="datetimeFigureOut">
              <a:rPr lang="en-US" smtClean="0">
                <a:solidFill>
                  <a:schemeClr val="tx1"/>
                </a:solidFill>
              </a:rPr>
              <a:pPr/>
              <a:t>4/17/2023</a:t>
            </a:fld>
            <a:endParaRPr lang="en-US">
              <a:solidFill>
                <a:schemeClr val="tx1"/>
              </a:solidFill>
            </a:endParaRP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82926DB-6BC1-29A9-DB74-7B2383C780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chemeClr val="tx1"/>
              </a:solidFill>
            </a:endParaRP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5FADF27-6E42-E5ED-2627-B75DFE466E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EAAFC-84C7-4BE1-BC5E-CE208EE20C26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24859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691D3AB0-2666-FEDB-C108-C8484427C4D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9125DD38-DE0B-0C68-0FB6-D8B038B039D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08E29F7-9A4E-8DE4-D0A7-1557BACD2F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22852-A508-4967-A48D-48354254F1AE}" type="datetimeFigureOut">
              <a:rPr lang="en-US" smtClean="0">
                <a:solidFill>
                  <a:schemeClr val="tx1"/>
                </a:solidFill>
              </a:rPr>
              <a:pPr/>
              <a:t>4/17/2023</a:t>
            </a:fld>
            <a:endParaRPr lang="en-US">
              <a:solidFill>
                <a:schemeClr val="tx1"/>
              </a:solidFill>
            </a:endParaRP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7328DD4-0230-CF90-61E0-67B0145646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chemeClr val="tx1"/>
              </a:solidFill>
            </a:endParaRP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A4D4FF3-8968-9487-D016-04195A21F7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EAAFC-84C7-4BE1-BC5E-CE208EE20C26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79756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A220FC3-462C-ABE5-BF3C-0B7E153392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7ABDE9C-C1E5-5485-1DD9-A3EF26E2A8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C92192D-967E-14DA-9DA8-A7B671D509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22852-A508-4967-A48D-48354254F1AE}" type="datetimeFigureOut">
              <a:rPr lang="en-US" smtClean="0">
                <a:solidFill>
                  <a:schemeClr val="tx1"/>
                </a:solidFill>
              </a:rPr>
              <a:pPr/>
              <a:t>4/17/2023</a:t>
            </a:fld>
            <a:endParaRPr lang="en-US">
              <a:solidFill>
                <a:schemeClr val="tx1"/>
              </a:solidFill>
            </a:endParaRP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0C0A57A-28E8-2EFC-4E51-137B6C5ADB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chemeClr val="tx1"/>
              </a:solidFill>
            </a:endParaRP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89BD955-3D4E-94C8-053B-1AE3A4F308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EAAFC-84C7-4BE1-BC5E-CE208EE20C26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80136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22F404A-84A7-CF93-9114-BCCDF8D0C2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47DF8D8D-8C10-CCDF-7204-E7C7925374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1430465-1C27-6A8D-6A8E-A7811D3143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22852-A508-4967-A48D-48354254F1AE}" type="datetimeFigureOut">
              <a:rPr lang="en-US" smtClean="0">
                <a:solidFill>
                  <a:schemeClr val="tx1"/>
                </a:solidFill>
              </a:rPr>
              <a:pPr/>
              <a:t>4/17/2023</a:t>
            </a:fld>
            <a:endParaRPr lang="en-US">
              <a:solidFill>
                <a:schemeClr val="tx1"/>
              </a:solidFill>
            </a:endParaRP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03777AC-A177-9316-3FAB-58CC5AA25A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chemeClr val="tx1"/>
              </a:solidFill>
            </a:endParaRP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E2082DB-BEF0-7CBB-66A3-C3183C75C3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EAAFC-84C7-4BE1-BC5E-CE208EE20C26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94484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AC9BA15-42B5-5EAE-C579-8D27066156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D954308-150E-8C57-C7EC-EC687DB3DC0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F7EAD1F9-EF50-C543-8A5E-69A5FBB9D8A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20E1A6BB-2527-12A9-8ADA-AC286382DE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22852-A508-4967-A48D-48354254F1AE}" type="datetimeFigureOut">
              <a:rPr lang="en-US" smtClean="0">
                <a:solidFill>
                  <a:schemeClr val="tx1"/>
                </a:solidFill>
              </a:rPr>
              <a:pPr/>
              <a:t>4/17/2023</a:t>
            </a:fld>
            <a:endParaRPr lang="en-US">
              <a:solidFill>
                <a:schemeClr val="tx1"/>
              </a:solidFill>
            </a:endParaRPr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5767D8B5-96CC-1098-8095-34E8D4A1E1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chemeClr val="tx1"/>
              </a:solidFill>
            </a:endParaRPr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0098EFEC-5528-9365-736C-065C03F708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EAAFC-84C7-4BE1-BC5E-CE208EE20C26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16602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4B5BD05-D6D6-3036-CEEF-065D92CFF4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68185991-BCEB-917B-C6CF-522B403359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1DD2A80E-6A9E-F3F1-619C-12D8A776DBD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5A4E72C2-89B2-AEE2-73E0-6CB104E6BB6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F9EE0D95-1029-51A7-CD67-00320CEBC98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850523BE-28E1-5D1E-779A-98DE2058B5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22852-A508-4967-A48D-48354254F1AE}" type="datetimeFigureOut">
              <a:rPr lang="en-US" smtClean="0">
                <a:solidFill>
                  <a:schemeClr val="tx1"/>
                </a:solidFill>
              </a:rPr>
              <a:pPr/>
              <a:t>4/17/2023</a:t>
            </a:fld>
            <a:endParaRPr lang="en-US">
              <a:solidFill>
                <a:schemeClr val="tx1"/>
              </a:solidFill>
            </a:endParaRPr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D02899DE-0C41-3192-BA1A-1C18C95B0E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chemeClr val="tx1"/>
              </a:solidFill>
            </a:endParaRPr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EC4B0CBD-38C4-34E5-498E-46A50E5384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EAAFC-84C7-4BE1-BC5E-CE208EE20C26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09395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43EBAFE-1AD0-AFCD-6473-33EFF42F9A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550588E8-E488-F800-B519-F07D50DBBB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22852-A508-4967-A48D-48354254F1AE}" type="datetimeFigureOut">
              <a:rPr lang="en-US" smtClean="0">
                <a:solidFill>
                  <a:schemeClr val="tx1"/>
                </a:solidFill>
              </a:rPr>
              <a:pPr/>
              <a:t>4/17/2023</a:t>
            </a:fld>
            <a:endParaRPr lang="en-US">
              <a:solidFill>
                <a:schemeClr val="tx1"/>
              </a:solidFill>
            </a:endParaRP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B84ED530-0B27-DBF0-B6C6-63A3B1ADE9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chemeClr val="tx1"/>
              </a:solidFill>
            </a:endParaRP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0CD5AFDA-F6A8-4BBA-3887-70309A148F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EAAFC-84C7-4BE1-BC5E-CE208EE20C26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03233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C52F51EF-2100-926C-F48E-355D59C629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22852-A508-4967-A48D-48354254F1AE}" type="datetimeFigureOut">
              <a:rPr lang="en-US" smtClean="0">
                <a:solidFill>
                  <a:schemeClr val="tx1"/>
                </a:solidFill>
              </a:rPr>
              <a:pPr/>
              <a:t>4/17/2023</a:t>
            </a:fld>
            <a:endParaRPr lang="en-US">
              <a:solidFill>
                <a:schemeClr val="tx1"/>
              </a:solidFill>
            </a:endParaRP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0394E697-C576-2346-3830-0CD96D4A26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chemeClr val="tx1"/>
              </a:solidFill>
            </a:endParaRP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60691AAF-0177-C0E0-C919-769176C069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EAAFC-84C7-4BE1-BC5E-CE208EE20C26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59129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6223B72-90D8-2C18-F5ED-84D726C02E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F54FDF7-38E4-A89D-A2AF-4B9FD5EAC6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736E0641-A845-39B7-CA08-1A7D11C9DC5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B053A1FB-54E2-A27E-EA40-A089FCEB40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22852-A508-4967-A48D-48354254F1AE}" type="datetimeFigureOut">
              <a:rPr lang="en-US" smtClean="0">
                <a:solidFill>
                  <a:schemeClr val="tx1"/>
                </a:solidFill>
              </a:rPr>
              <a:pPr/>
              <a:t>4/17/2023</a:t>
            </a:fld>
            <a:endParaRPr lang="en-US">
              <a:solidFill>
                <a:schemeClr val="tx1"/>
              </a:solidFill>
            </a:endParaRPr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80A0EF5B-B722-69FF-909F-7FFB74F74A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chemeClr val="tx1"/>
              </a:solidFill>
            </a:endParaRPr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DE5CB967-E003-F586-5478-42F9CF8BA2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EAAFC-84C7-4BE1-BC5E-CE208EE20C26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9370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C8A77BC-C5F6-22D3-2984-9260A02DD5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8ADCF74A-0B5D-B274-3BFD-203F9C9788B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7CEF2760-F3EF-A66D-93D0-BD56ED08EA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1D21D3FC-4E2E-570B-CE3F-AC0A9375D4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22852-A508-4967-A48D-48354254F1AE}" type="datetimeFigureOut">
              <a:rPr lang="en-US" smtClean="0">
                <a:solidFill>
                  <a:schemeClr val="tx1"/>
                </a:solidFill>
              </a:rPr>
              <a:pPr/>
              <a:t>4/17/2023</a:t>
            </a:fld>
            <a:endParaRPr lang="en-US">
              <a:solidFill>
                <a:schemeClr val="tx1"/>
              </a:solidFill>
            </a:endParaRPr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BF7A13F0-C303-124A-5A62-270DD714B6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chemeClr val="tx1"/>
              </a:solidFill>
            </a:endParaRPr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B877BA1F-F050-FA3D-B6D2-F32840E9F5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EAAFC-84C7-4BE1-BC5E-CE208EE20C26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9585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DB9F47E3-1899-76A8-BB1B-DA4C23FC24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E421532B-27EB-396E-8F62-728F2F39712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99C01A6-F012-A2E8-BA13-2397439240F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C22852-A508-4967-A48D-48354254F1AE}" type="datetimeFigureOut">
              <a:rPr lang="en-US" smtClean="0">
                <a:solidFill>
                  <a:schemeClr val="tx1"/>
                </a:solidFill>
              </a:rPr>
              <a:pPr/>
              <a:t>4/17/2023</a:t>
            </a:fld>
            <a:endParaRPr lang="en-US">
              <a:solidFill>
                <a:schemeClr val="tx1"/>
              </a:solidFill>
            </a:endParaRP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5EA5D1E-747E-7BA3-8EF1-885B1D3FBAD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schemeClr val="tx1"/>
              </a:solidFill>
            </a:endParaRP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2A5A9E5-D65B-94F0-8C74-2F1E7489EAB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6EAAFC-84C7-4BE1-BC5E-CE208EE20C26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77108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</p:sldLayoutIdLst>
  <p:transition>
    <p:fade/>
  </p:transition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6F5A5072-7B47-4D32-B52A-4EBBF590B8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9715DAF0-AE1B-46C9-8A6B-DB2AA05AB9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-1" y="-22693"/>
            <a:ext cx="9143998" cy="4374129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rgbClr val="000000"/>
              </a:gs>
            </a:gsLst>
            <a:lin ang="15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6016219D-510E-4184-9090-6D5578A87B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2384720" y="-2407841"/>
            <a:ext cx="4374557" cy="9144000"/>
          </a:xfrm>
          <a:prstGeom prst="rect">
            <a:avLst/>
          </a:prstGeom>
          <a:gradFill>
            <a:gsLst>
              <a:gs pos="40000">
                <a:schemeClr val="accent1">
                  <a:alpha val="0"/>
                </a:schemeClr>
              </a:gs>
              <a:gs pos="100000">
                <a:schemeClr val="accent1">
                  <a:lumMod val="75000"/>
                  <a:alpha val="52000"/>
                </a:schemeClr>
              </a:gs>
            </a:gsLst>
            <a:lin ang="2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AFF4A713-7B75-4B21-90D7-5AB19547C7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2555756" y="-2236808"/>
            <a:ext cx="4374128" cy="8802359"/>
          </a:xfrm>
          <a:prstGeom prst="rect">
            <a:avLst/>
          </a:prstGeom>
          <a:gradFill>
            <a:gsLst>
              <a:gs pos="17000">
                <a:schemeClr val="accent1">
                  <a:alpha val="0"/>
                </a:schemeClr>
              </a:gs>
              <a:gs pos="100000">
                <a:srgbClr val="000000">
                  <a:alpha val="37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DC631C0B-6DA6-4E57-8231-CE32B3434A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3" y="-22690"/>
            <a:ext cx="6406863" cy="4374126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  <a:alpha val="0"/>
                </a:schemeClr>
              </a:gs>
              <a:gs pos="100000">
                <a:srgbClr val="000000">
                  <a:alpha val="25000"/>
                </a:srgbClr>
              </a:gs>
            </a:gsLst>
            <a:lin ang="18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Freeform: Shape 28">
            <a:extLst>
              <a:ext uri="{FF2B5EF4-FFF2-40B4-BE49-F238E27FC236}">
                <a16:creationId xmlns:a16="http://schemas.microsoft.com/office/drawing/2014/main" id="{C29501E6-A978-4A61-9689-9085AF97A5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2508972">
            <a:off x="4459073" y="-1032053"/>
            <a:ext cx="3742610" cy="4439131"/>
          </a:xfrm>
          <a:custGeom>
            <a:avLst/>
            <a:gdLst>
              <a:gd name="connsiteX0" fmla="*/ 4990147 w 4990147"/>
              <a:gd name="connsiteY0" fmla="*/ 2229378 h 4439131"/>
              <a:gd name="connsiteX1" fmla="*/ 917384 w 4990147"/>
              <a:gd name="connsiteY1" fmla="*/ 4439131 h 4439131"/>
              <a:gd name="connsiteX2" fmla="*/ 910814 w 4990147"/>
              <a:gd name="connsiteY2" fmla="*/ 4434219 h 4439131"/>
              <a:gd name="connsiteX3" fmla="*/ 0 w 4990147"/>
              <a:gd name="connsiteY3" fmla="*/ 2502877 h 4439131"/>
              <a:gd name="connsiteX4" fmla="*/ 2502877 w 4990147"/>
              <a:gd name="connsiteY4" fmla="*/ 0 h 4439131"/>
              <a:gd name="connsiteX5" fmla="*/ 4954904 w 4990147"/>
              <a:gd name="connsiteY5" fmla="*/ 1998460 h 44391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990147" h="4439131">
                <a:moveTo>
                  <a:pt x="4990147" y="2229378"/>
                </a:moveTo>
                <a:lnTo>
                  <a:pt x="917384" y="4439131"/>
                </a:lnTo>
                <a:lnTo>
                  <a:pt x="910814" y="4434219"/>
                </a:lnTo>
                <a:cubicBezTo>
                  <a:pt x="354557" y="3975154"/>
                  <a:pt x="0" y="3280421"/>
                  <a:pt x="0" y="2502877"/>
                </a:cubicBezTo>
                <a:cubicBezTo>
                  <a:pt x="0" y="1120576"/>
                  <a:pt x="1120576" y="0"/>
                  <a:pt x="2502877" y="0"/>
                </a:cubicBezTo>
                <a:cubicBezTo>
                  <a:pt x="3712390" y="0"/>
                  <a:pt x="4721520" y="857941"/>
                  <a:pt x="4954904" y="1998460"/>
                </a:cubicBezTo>
                <a:close/>
              </a:path>
            </a:pathLst>
          </a:custGeom>
          <a:gradFill>
            <a:gsLst>
              <a:gs pos="0">
                <a:schemeClr val="accent1">
                  <a:alpha val="22000"/>
                </a:schemeClr>
              </a:gs>
              <a:gs pos="87000">
                <a:schemeClr val="accent1">
                  <a:lumMod val="60000"/>
                  <a:lumOff val="40000"/>
                  <a:alpha val="2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" name="Rectangle 1"/>
          <p:cNvSpPr>
            <a:spLocks noGrp="1"/>
          </p:cNvSpPr>
          <p:nvPr>
            <p:ph type="ctrTitle"/>
          </p:nvPr>
        </p:nvSpPr>
        <p:spPr>
          <a:xfrm>
            <a:off x="986118" y="735106"/>
            <a:ext cx="7540322" cy="2928470"/>
          </a:xfrm>
        </p:spPr>
        <p:txBody>
          <a:bodyPr anchor="b">
            <a:normAutofit/>
          </a:bodyPr>
          <a:lstStyle/>
          <a:p>
            <a:pPr algn="l"/>
            <a:r>
              <a:rPr lang="cs-CZ" sz="4200" kern="1200" cap="none" noProof="0">
                <a:solidFill>
                  <a:srgbClr val="FFFFFF"/>
                </a:solidFill>
                <a:latin typeface="President CE" pitchFamily="2" charset="0"/>
              </a:rPr>
              <a:t>VSUVKA</a:t>
            </a:r>
            <a:endParaRPr lang="cs-CZ" sz="4200" cap="none" noProof="0">
              <a:solidFill>
                <a:srgbClr val="FFFFFF"/>
              </a:solidFill>
              <a:latin typeface="President CE" pitchFamily="2" charset="0"/>
            </a:endParaRPr>
          </a:p>
        </p:txBody>
      </p:sp>
      <p:sp>
        <p:nvSpPr>
          <p:cNvPr id="3" name="Rectangle 2"/>
          <p:cNvSpPr>
            <a:spLocks noGrp="1"/>
          </p:cNvSpPr>
          <p:nvPr>
            <p:ph type="subTitle" idx="1"/>
          </p:nvPr>
        </p:nvSpPr>
        <p:spPr>
          <a:xfrm>
            <a:off x="1013011" y="4870824"/>
            <a:ext cx="7504463" cy="1458258"/>
          </a:xfrm>
        </p:spPr>
        <p:txBody>
          <a:bodyPr anchor="ctr">
            <a:normAutofit/>
          </a:bodyPr>
          <a:lstStyle/>
          <a:p>
            <a:pPr algn="l"/>
            <a:r>
              <a:rPr lang="cs-CZ" noProof="0" dirty="0"/>
              <a:t>9. TŘÍDA </a:t>
            </a:r>
            <a:endParaRPr lang="cs-CZ" noProof="0"/>
          </a:p>
        </p:txBody>
      </p:sp>
    </p:spTree>
  </p:cSld>
  <p:clrMapOvr>
    <a:masterClrMapping/>
  </p:clrMapOvr>
  <p:transition>
    <p:dissolv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Řešení křížovky:</a:t>
            </a:r>
          </a:p>
        </p:txBody>
      </p:sp>
      <p:graphicFrame>
        <p:nvGraphicFramePr>
          <p:cNvPr id="7" name="Zástupný symbol pro obsah 6"/>
          <p:cNvGraphicFramePr>
            <a:graphicFrameLocks noGrp="1"/>
          </p:cNvGraphicFramePr>
          <p:nvPr>
            <p:ph idx="1"/>
          </p:nvPr>
        </p:nvGraphicFramePr>
        <p:xfrm>
          <a:off x="1143000" y="1524000"/>
          <a:ext cx="7467599" cy="4952999"/>
        </p:xfrm>
        <a:graphic>
          <a:graphicData uri="http://schemas.openxmlformats.org/drawingml/2006/table">
            <a:tbl>
              <a:tblPr/>
              <a:tblGrid>
                <a:gridCol w="4743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7355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9285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9285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9044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0732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0732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24211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07327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502503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507327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507327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505719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491247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483207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</a:tblGrid>
              <a:tr h="55887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cs-CZ" sz="3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cs-CZ" sz="3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cs-CZ" sz="3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cs-CZ" sz="3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cs-CZ" sz="3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3200" dirty="0">
                          <a:latin typeface="Times New Roman"/>
                          <a:ea typeface="Times New Roman"/>
                        </a:rPr>
                        <a:t>O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3200" dirty="0">
                          <a:latin typeface="Times New Roman"/>
                          <a:ea typeface="Times New Roman"/>
                        </a:rPr>
                        <a:t>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3200" dirty="0">
                          <a:latin typeface="Times New Roman"/>
                          <a:ea typeface="Times New Roman"/>
                        </a:rPr>
                        <a:t>P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3200" dirty="0">
                          <a:latin typeface="Times New Roman"/>
                          <a:ea typeface="Times New Roman"/>
                        </a:rPr>
                        <a:t>O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3200" dirty="0">
                          <a:latin typeface="Times New Roman"/>
                          <a:ea typeface="Times New Roman"/>
                        </a:rPr>
                        <a:t>R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3200" dirty="0">
                          <a:latin typeface="Times New Roman"/>
                          <a:ea typeface="Times New Roman"/>
                        </a:rPr>
                        <a:t>O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3200" dirty="0">
                          <a:latin typeface="Times New Roman"/>
                          <a:ea typeface="Times New Roman"/>
                        </a:rPr>
                        <a:t>V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3200" dirty="0">
                          <a:latin typeface="Times New Roman"/>
                          <a:ea typeface="Times New Roman"/>
                        </a:rPr>
                        <a:t>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3200" dirty="0">
                          <a:latin typeface="Times New Roman"/>
                          <a:ea typeface="Times New Roman"/>
                        </a:rPr>
                        <a:t>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3200" dirty="0">
                          <a:latin typeface="Times New Roman"/>
                          <a:ea typeface="Times New Roman"/>
                        </a:rPr>
                        <a:t>Í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913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cs-CZ" sz="3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cs-CZ" sz="3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3200" dirty="0">
                          <a:latin typeface="Times New Roman"/>
                          <a:ea typeface="Times New Roman"/>
                        </a:rPr>
                        <a:t>P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3200" dirty="0">
                          <a:latin typeface="Times New Roman"/>
                          <a:ea typeface="Times New Roman"/>
                        </a:rPr>
                        <a:t>Ř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3200" dirty="0">
                          <a:latin typeface="Times New Roman"/>
                          <a:ea typeface="Times New Roman"/>
                        </a:rPr>
                        <a:t>Í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3200" dirty="0">
                          <a:latin typeface="Times New Roman"/>
                          <a:ea typeface="Times New Roman"/>
                        </a:rPr>
                        <a:t>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3200" dirty="0">
                          <a:latin typeface="Times New Roman"/>
                          <a:ea typeface="Times New Roman"/>
                        </a:rPr>
                        <a:t>T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3200" dirty="0">
                          <a:latin typeface="Times New Roman"/>
                          <a:ea typeface="Times New Roman"/>
                        </a:rPr>
                        <a:t>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3200" dirty="0">
                          <a:latin typeface="Times New Roman"/>
                          <a:ea typeface="Times New Roman"/>
                        </a:rPr>
                        <a:t>V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3200" dirty="0">
                          <a:latin typeface="Times New Roman"/>
                          <a:ea typeface="Times New Roman"/>
                        </a:rPr>
                        <a:t>K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3200" dirty="0">
                          <a:latin typeface="Times New Roman"/>
                          <a:ea typeface="Times New Roman"/>
                        </a:rPr>
                        <a:t>O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3200" dirty="0">
                          <a:latin typeface="Times New Roman"/>
                          <a:ea typeface="Times New Roman"/>
                        </a:rPr>
                        <a:t>V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3200" dirty="0">
                          <a:latin typeface="Times New Roman"/>
                          <a:ea typeface="Times New Roman"/>
                        </a:rPr>
                        <a:t>Ý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cs-CZ" sz="3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cs-CZ" sz="3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199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cs-CZ" sz="3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cs-CZ" sz="3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cs-CZ" sz="3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cs-CZ" sz="3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cs-CZ" sz="3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cs-CZ" sz="3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3200" dirty="0">
                          <a:latin typeface="Times New Roman"/>
                          <a:ea typeface="Times New Roman"/>
                        </a:rPr>
                        <a:t>F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3200" dirty="0">
                          <a:latin typeface="Times New Roman"/>
                          <a:ea typeface="Times New Roman"/>
                        </a:rPr>
                        <a:t>R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3200" dirty="0">
                          <a:latin typeface="Times New Roman"/>
                          <a:ea typeface="Times New Roman"/>
                        </a:rPr>
                        <a:t>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3200" dirty="0">
                          <a:latin typeface="Times New Roman"/>
                          <a:ea typeface="Times New Roman"/>
                        </a:rPr>
                        <a:t>K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cs-CZ" sz="3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cs-CZ" sz="3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cs-CZ" sz="3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cs-CZ" sz="3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cs-CZ" sz="3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017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3200" dirty="0">
                          <a:latin typeface="Times New Roman"/>
                          <a:ea typeface="Times New Roman"/>
                        </a:rPr>
                        <a:t>J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3200" dirty="0">
                          <a:latin typeface="Times New Roman"/>
                          <a:ea typeface="Times New Roman"/>
                        </a:rPr>
                        <a:t>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3200" dirty="0">
                          <a:latin typeface="Times New Roman"/>
                          <a:ea typeface="Times New Roman"/>
                        </a:rPr>
                        <a:t>X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3200" dirty="0">
                          <a:latin typeface="Times New Roman"/>
                          <a:ea typeface="Times New Roman"/>
                        </a:rPr>
                        <a:t>U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3200" dirty="0">
                          <a:latin typeface="Times New Roman"/>
                          <a:ea typeface="Times New Roman"/>
                        </a:rPr>
                        <a:t>Č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3200" dirty="0">
                          <a:latin typeface="Times New Roman"/>
                          <a:ea typeface="Times New Roman"/>
                        </a:rPr>
                        <a:t>I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3200" dirty="0">
                          <a:latin typeface="Times New Roman"/>
                          <a:ea typeface="Times New Roman"/>
                        </a:rPr>
                        <a:t>T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3200" dirty="0">
                          <a:latin typeface="Times New Roman"/>
                          <a:ea typeface="Times New Roman"/>
                        </a:rPr>
                        <a:t>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3200" dirty="0">
                          <a:latin typeface="Times New Roman"/>
                          <a:ea typeface="Times New Roman"/>
                        </a:rPr>
                        <a:t>L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3200" dirty="0">
                          <a:latin typeface="Times New Roman"/>
                          <a:ea typeface="Times New Roman"/>
                        </a:rPr>
                        <a:t>K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3200" dirty="0">
                          <a:latin typeface="Times New Roman"/>
                          <a:ea typeface="Times New Roman"/>
                        </a:rPr>
                        <a:t>O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3200" dirty="0">
                          <a:latin typeface="Times New Roman"/>
                          <a:ea typeface="Times New Roman"/>
                        </a:rPr>
                        <a:t>U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cs-CZ" sz="3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cs-CZ" sz="3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cs-CZ" sz="3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4848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cs-CZ" sz="3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cs-CZ" sz="3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cs-CZ" sz="3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3200" dirty="0">
                          <a:latin typeface="Times New Roman"/>
                          <a:ea typeface="Times New Roman"/>
                        </a:rPr>
                        <a:t>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3200" dirty="0">
                          <a:latin typeface="Times New Roman"/>
                          <a:ea typeface="Times New Roman"/>
                        </a:rPr>
                        <a:t>O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3200" dirty="0">
                          <a:latin typeface="Times New Roman"/>
                          <a:ea typeface="Times New Roman"/>
                        </a:rPr>
                        <a:t>P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3200" dirty="0">
                          <a:latin typeface="Times New Roman"/>
                          <a:ea typeface="Times New Roman"/>
                        </a:rPr>
                        <a:t>L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3200" dirty="0">
                          <a:latin typeface="Times New Roman"/>
                          <a:ea typeface="Times New Roman"/>
                        </a:rPr>
                        <a:t>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3200" dirty="0">
                          <a:latin typeface="Times New Roman"/>
                          <a:ea typeface="Times New Roman"/>
                        </a:rPr>
                        <a:t>Ě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3200" dirty="0">
                          <a:latin typeface="Times New Roman"/>
                          <a:ea typeface="Times New Roman"/>
                        </a:rPr>
                        <a:t>K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cs-CZ" sz="3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cs-CZ" sz="3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cs-CZ" sz="3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cs-CZ" sz="3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cs-CZ" sz="3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5679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cs-CZ" sz="3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cs-CZ" sz="3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cs-CZ" sz="3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3200" dirty="0">
                          <a:latin typeface="Times New Roman"/>
                          <a:ea typeface="Times New Roman"/>
                        </a:rPr>
                        <a:t>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3200" dirty="0">
                          <a:latin typeface="Times New Roman"/>
                          <a:ea typeface="Times New Roman"/>
                        </a:rPr>
                        <a:t>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 baseline="0" dirty="0">
                          <a:latin typeface="Times New Roman"/>
                          <a:ea typeface="Times New Roman"/>
                        </a:rPr>
                        <a:t>CH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3200" dirty="0">
                          <a:latin typeface="Times New Roman"/>
                          <a:ea typeface="Times New Roman"/>
                        </a:rPr>
                        <a:t>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3200" dirty="0">
                          <a:latin typeface="Times New Roman"/>
                          <a:ea typeface="Times New Roman"/>
                        </a:rPr>
                        <a:t>T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cs-CZ" sz="3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cs-CZ" sz="3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cs-CZ" sz="3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cs-CZ" sz="3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cs-CZ" sz="3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cs-CZ" sz="3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cs-CZ" sz="3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3602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cs-CZ" sz="3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cs-CZ" sz="3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cs-CZ" sz="3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3200" dirty="0">
                          <a:latin typeface="Times New Roman"/>
                          <a:ea typeface="Times New Roman"/>
                        </a:rPr>
                        <a:t>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3200" dirty="0">
                          <a:latin typeface="Times New Roman"/>
                          <a:ea typeface="Times New Roman"/>
                        </a:rPr>
                        <a:t>R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3200" dirty="0">
                          <a:latin typeface="Times New Roman"/>
                          <a:ea typeface="Times New Roman"/>
                        </a:rPr>
                        <a:t>Z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3200" dirty="0">
                          <a:latin typeface="Times New Roman"/>
                          <a:ea typeface="Times New Roman"/>
                        </a:rPr>
                        <a:t>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3200" dirty="0">
                          <a:latin typeface="Times New Roman"/>
                          <a:ea typeface="Times New Roman"/>
                        </a:rPr>
                        <a:t>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cs-CZ" sz="3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cs-CZ" sz="3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cs-CZ" sz="3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cs-CZ" sz="3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cs-CZ" sz="3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cs-CZ" sz="3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cs-CZ" sz="3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4433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cs-CZ" sz="3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cs-CZ" sz="3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cs-CZ" sz="3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cs-CZ" sz="3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cs-CZ" sz="3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cs-CZ" sz="3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3200" dirty="0">
                          <a:latin typeface="Times New Roman"/>
                          <a:ea typeface="Times New Roman"/>
                        </a:rPr>
                        <a:t>O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3200" dirty="0">
                          <a:latin typeface="Times New Roman"/>
                          <a:ea typeface="Times New Roman"/>
                        </a:rPr>
                        <a:t>Z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3200" dirty="0">
                          <a:latin typeface="Times New Roman"/>
                          <a:ea typeface="Times New Roman"/>
                        </a:rPr>
                        <a:t>Ý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3200" dirty="0">
                          <a:latin typeface="Times New Roman"/>
                          <a:ea typeface="Times New Roman"/>
                        </a:rPr>
                        <a:t>V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3200" dirty="0">
                          <a:latin typeface="Times New Roman"/>
                          <a:ea typeface="Times New Roman"/>
                        </a:rPr>
                        <a:t>Á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cs-CZ" sz="3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cs-CZ" sz="3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cs-CZ" sz="3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cs-CZ" sz="3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6718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cs-CZ" sz="3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cs-CZ" sz="3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cs-CZ" sz="3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cs-CZ" sz="3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cs-CZ" sz="3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cs-CZ" sz="3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3200" dirty="0">
                          <a:latin typeface="Times New Roman"/>
                          <a:ea typeface="Times New Roman"/>
                        </a:rPr>
                        <a:t>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3200" dirty="0">
                          <a:latin typeface="Times New Roman"/>
                          <a:ea typeface="Times New Roman"/>
                        </a:rPr>
                        <a:t>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3200" dirty="0">
                          <a:latin typeface="Times New Roman"/>
                          <a:ea typeface="Times New Roman"/>
                        </a:rPr>
                        <a:t>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cs-CZ" sz="3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cs-CZ" sz="3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cs-CZ" sz="3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cs-CZ" sz="3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cs-CZ" sz="3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cs-CZ" sz="3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400" dirty="0"/>
              <a:t>Jazykový rozbor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28600" y="1295401"/>
            <a:ext cx="8686800" cy="556259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sz="3800" dirty="0"/>
              <a:t>	 </a:t>
            </a:r>
            <a:r>
              <a:rPr lang="cs-CZ" dirty="0"/>
              <a:t>Prezident Petr Pavel v pondělí oznámil, že okamžitě ruší bezpečnostní rámy na Pražském hradě, které nahradí je namátkové kontroly.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cs-CZ" sz="7200" dirty="0"/>
              <a:t>VSUVKA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cs-CZ" sz="4800" dirty="0"/>
              <a:t>		Není mluvnicky zařazena do vět – je do nich </a:t>
            </a:r>
            <a:r>
              <a:rPr lang="cs-CZ" sz="4800" dirty="0">
                <a:solidFill>
                  <a:srgbClr val="FF0000"/>
                </a:solidFill>
              </a:rPr>
              <a:t>vsunuta</a:t>
            </a:r>
            <a:r>
              <a:rPr lang="cs-CZ" sz="4800" dirty="0"/>
              <a:t>. </a:t>
            </a:r>
          </a:p>
          <a:p>
            <a:pPr>
              <a:buNone/>
            </a:pPr>
            <a:endParaRPr lang="cs-CZ" sz="4800" dirty="0"/>
          </a:p>
          <a:p>
            <a:pPr>
              <a:buNone/>
            </a:pPr>
            <a:r>
              <a:rPr lang="cs-CZ" sz="4800" dirty="0"/>
              <a:t>ÚKOLY VSUVKY:</a:t>
            </a:r>
          </a:p>
          <a:p>
            <a:pPr marL="914400" indent="-914400">
              <a:buAutoNum type="alphaLcParenR"/>
            </a:pPr>
            <a:r>
              <a:rPr lang="cs-CZ" sz="4800" dirty="0"/>
              <a:t>doplňovat text</a:t>
            </a:r>
          </a:p>
          <a:p>
            <a:pPr marL="914400" indent="-914400">
              <a:buAutoNum type="alphaLcParenR"/>
            </a:pPr>
            <a:r>
              <a:rPr lang="cs-CZ" sz="4800" dirty="0"/>
              <a:t>hodnotit a vysvětlovat</a:t>
            </a:r>
          </a:p>
          <a:p>
            <a:pPr marL="914400" indent="-914400">
              <a:buAutoNum type="alphaLcParenR"/>
            </a:pPr>
            <a:endParaRPr lang="cs-CZ" sz="4800" dirty="0"/>
          </a:p>
          <a:p>
            <a:pPr marL="914400" indent="-914400">
              <a:buNone/>
            </a:pPr>
            <a:r>
              <a:rPr lang="cs-CZ" sz="4800" dirty="0"/>
              <a:t>	Vsuvka je ve větě oddělena čárkami, pomlčkami, příp.	závorkami.</a:t>
            </a:r>
          </a:p>
          <a:p>
            <a:pPr marL="914400" indent="-914400">
              <a:buNone/>
            </a:pPr>
            <a:endParaRPr lang="cs-CZ" sz="4800" dirty="0"/>
          </a:p>
          <a:p>
            <a:pPr marL="914400" indent="-914400">
              <a:buNone/>
            </a:pPr>
            <a:endParaRPr lang="cs-CZ" sz="4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3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8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3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55712" y="381000"/>
            <a:ext cx="7886700" cy="1325563"/>
          </a:xfrm>
        </p:spPr>
        <p:txBody>
          <a:bodyPr>
            <a:normAutofit/>
          </a:bodyPr>
          <a:lstStyle/>
          <a:p>
            <a:r>
              <a:rPr lang="cs-CZ" sz="4400" dirty="0"/>
              <a:t>Vsuvka příklady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sz="4000" dirty="0"/>
              <a:t>Událo se to, myslím, loni v zimě.</a:t>
            </a:r>
          </a:p>
          <a:p>
            <a:r>
              <a:rPr lang="cs-CZ" sz="4000" dirty="0"/>
              <a:t>Nehodu - podle očitých svědectví - zavinil řidič černého vozu </a:t>
            </a:r>
            <a:r>
              <a:rPr lang="cs-CZ" sz="4000" dirty="0" err="1"/>
              <a:t>Audi</a:t>
            </a:r>
            <a:r>
              <a:rPr lang="cs-CZ" sz="4000" dirty="0"/>
              <a:t> A6.</a:t>
            </a:r>
          </a:p>
          <a:p>
            <a:r>
              <a:rPr lang="cs-CZ" sz="4000" dirty="0"/>
              <a:t>J. Seifert (narozený v roce 1901) získal v Nobelovu cenu za literaturu.</a:t>
            </a:r>
          </a:p>
          <a:p>
            <a:r>
              <a:rPr lang="cs-CZ" sz="4000" dirty="0"/>
              <a:t>Medovník můžeme posypat oříšky (strouhanými), případně skořicí /mletou/.</a:t>
            </a:r>
          </a:p>
          <a:p>
            <a:pPr>
              <a:buNone/>
            </a:pPr>
            <a:endParaRPr lang="cs-CZ" dirty="0"/>
          </a:p>
        </p:txBody>
      </p:sp>
      <p:cxnSp>
        <p:nvCxnSpPr>
          <p:cNvPr id="5" name="Přímá spojovací čára 4"/>
          <p:cNvCxnSpPr>
            <a:cxnSpLocks/>
          </p:cNvCxnSpPr>
          <p:nvPr/>
        </p:nvCxnSpPr>
        <p:spPr>
          <a:xfrm>
            <a:off x="3456062" y="2362200"/>
            <a:ext cx="1573138" cy="0"/>
          </a:xfrm>
          <a:prstGeom prst="line">
            <a:avLst/>
          </a:prstGeom>
          <a:ln w="317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Přímá spojovací čára 6"/>
          <p:cNvCxnSpPr>
            <a:cxnSpLocks/>
          </p:cNvCxnSpPr>
          <p:nvPr/>
        </p:nvCxnSpPr>
        <p:spPr>
          <a:xfrm>
            <a:off x="3048000" y="2895600"/>
            <a:ext cx="4724400" cy="0"/>
          </a:xfrm>
          <a:prstGeom prst="line">
            <a:avLst/>
          </a:prstGeom>
          <a:ln w="317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Přímá spojovací čára 9"/>
          <p:cNvCxnSpPr>
            <a:cxnSpLocks/>
          </p:cNvCxnSpPr>
          <p:nvPr/>
        </p:nvCxnSpPr>
        <p:spPr>
          <a:xfrm>
            <a:off x="2830082" y="4017673"/>
            <a:ext cx="4637518" cy="0"/>
          </a:xfrm>
          <a:prstGeom prst="line">
            <a:avLst/>
          </a:prstGeom>
          <a:ln w="317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Přímá spojovací čára 17"/>
          <p:cNvCxnSpPr>
            <a:cxnSpLocks/>
          </p:cNvCxnSpPr>
          <p:nvPr/>
        </p:nvCxnSpPr>
        <p:spPr>
          <a:xfrm>
            <a:off x="990600" y="6176963"/>
            <a:ext cx="1676400" cy="0"/>
          </a:xfrm>
          <a:prstGeom prst="line">
            <a:avLst/>
          </a:prstGeom>
          <a:ln w="317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Přímá spojovací čára 20"/>
          <p:cNvCxnSpPr>
            <a:cxnSpLocks/>
          </p:cNvCxnSpPr>
          <p:nvPr/>
        </p:nvCxnSpPr>
        <p:spPr>
          <a:xfrm>
            <a:off x="1066800" y="5562600"/>
            <a:ext cx="2514600" cy="0"/>
          </a:xfrm>
          <a:prstGeom prst="line">
            <a:avLst/>
          </a:prstGeom>
          <a:ln w="317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28714" y="122237"/>
            <a:ext cx="7886700" cy="1325563"/>
          </a:xfrm>
        </p:spPr>
        <p:txBody>
          <a:bodyPr>
            <a:normAutofit/>
          </a:bodyPr>
          <a:lstStyle/>
          <a:p>
            <a:r>
              <a:rPr lang="cs-CZ" dirty="0"/>
              <a:t>Vyhledejte vsuvku, DOPLŇTE INTERPUNKCI a do tabulky zapište začáteční písmenko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half" idx="1"/>
          </p:nvPr>
        </p:nvSpPr>
        <p:spPr>
          <a:xfrm>
            <a:off x="79049" y="1737516"/>
            <a:ext cx="4495800" cy="4830767"/>
          </a:xfrm>
        </p:spPr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cs-CZ" dirty="0"/>
              <a:t>To není s odpuštěním normální.</a:t>
            </a:r>
          </a:p>
          <a:p>
            <a:pPr marL="514350" indent="-514350">
              <a:buAutoNum type="arabicPeriod"/>
            </a:pPr>
            <a:r>
              <a:rPr lang="cs-CZ" dirty="0"/>
              <a:t>Netuším, co na to mám říci ono to vlastně není  to nejdůležitější.</a:t>
            </a:r>
          </a:p>
          <a:p>
            <a:pPr marL="514350" indent="-514350">
              <a:buAutoNum type="arabicPeriod"/>
            </a:pPr>
            <a:r>
              <a:rPr lang="cs-CZ" dirty="0"/>
              <a:t>To se pokud si vzpomínám stalo už před dávnou dobou.</a:t>
            </a:r>
          </a:p>
          <a:p>
            <a:pPr marL="514350" indent="-514350">
              <a:buAutoNum type="arabicPeriod"/>
            </a:pPr>
            <a:r>
              <a:rPr lang="cs-CZ" dirty="0"/>
              <a:t>Bylo to tuším před několika lety.</a:t>
            </a:r>
          </a:p>
          <a:p>
            <a:pPr marL="514350" indent="-514350">
              <a:buAutoNum type="arabicPeriod"/>
            </a:pPr>
            <a:r>
              <a:rPr lang="cs-CZ" dirty="0"/>
              <a:t>Zbylo mi tu pár kamarádů i těm se raději vyhnu babičku tu mám v domově důchodců.</a:t>
            </a:r>
          </a:p>
          <a:p>
            <a:pPr marL="514350" indent="-514350">
              <a:buAutoNum type="arabicPeriod"/>
            </a:pPr>
            <a:r>
              <a:rPr lang="cs-CZ" dirty="0"/>
              <a:t> Vitamin C – takzvaný celaskon – prospívá oslabenému organismu.</a:t>
            </a:r>
          </a:p>
        </p:txBody>
      </p:sp>
      <p:graphicFrame>
        <p:nvGraphicFramePr>
          <p:cNvPr id="7" name="Zástupný symbol pro obsah 6"/>
          <p:cNvGraphicFramePr>
            <a:graphicFrameLocks noGrp="1"/>
          </p:cNvGraphicFramePr>
          <p:nvPr>
            <p:ph sz="half" idx="2"/>
          </p:nvPr>
        </p:nvGraphicFramePr>
        <p:xfrm>
          <a:off x="4724400" y="3352800"/>
          <a:ext cx="3962400" cy="1600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60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60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60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60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604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604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548640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1.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2.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3.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4.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5.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6.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51560">
                <a:tc>
                  <a:txBody>
                    <a:bodyPr/>
                    <a:lstStyle/>
                    <a:p>
                      <a:pPr algn="ctr"/>
                      <a:r>
                        <a:rPr lang="cs-CZ" sz="4000" dirty="0"/>
                        <a:t>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40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4000" dirty="0"/>
                        <a:t>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4000" dirty="0"/>
                        <a:t>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40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4000" dirty="0"/>
                        <a:t>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9" name="Zástupný symbol pro obsah 6"/>
          <p:cNvGraphicFramePr>
            <a:graphicFrameLocks/>
          </p:cNvGraphicFramePr>
          <p:nvPr/>
        </p:nvGraphicFramePr>
        <p:xfrm>
          <a:off x="4724400" y="1447800"/>
          <a:ext cx="3962400" cy="1600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60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60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60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60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604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604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548640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1.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2.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3.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4.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5.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6.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51560">
                <a:tc>
                  <a:txBody>
                    <a:bodyPr/>
                    <a:lstStyle/>
                    <a:p>
                      <a:pPr algn="ctr"/>
                      <a:endParaRPr lang="cs-CZ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sz="4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Vyhledejte vsuvku, potrhněte ji.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cs-CZ" dirty="0"/>
              <a:t>Jednou v noci – byla nesmírná tma – už zpátky domů nedošel. </a:t>
            </a:r>
          </a:p>
          <a:p>
            <a:pPr lvl="0"/>
            <a:r>
              <a:rPr lang="cs-CZ" dirty="0"/>
              <a:t>Všichni o tom mluvili, nesmíte si to špatně vykládat, velmi dlouho.</a:t>
            </a:r>
          </a:p>
          <a:p>
            <a:pPr lvl="0"/>
            <a:r>
              <a:rPr lang="cs-CZ" dirty="0"/>
              <a:t>Poručil si, myslím, jen kofolu a topinku se smaženými vajíčky.</a:t>
            </a:r>
          </a:p>
          <a:p>
            <a:pPr lvl="0"/>
            <a:r>
              <a:rPr lang="cs-CZ" dirty="0"/>
              <a:t>Ten člověk mu dal (to se ví, že ne levně) plnou tašku broskví.</a:t>
            </a:r>
          </a:p>
          <a:p>
            <a:pPr lvl="0"/>
            <a:r>
              <a:rPr lang="cs-CZ" dirty="0"/>
              <a:t>Byl vždycky, to víte, tak trochu svůj.</a:t>
            </a:r>
          </a:p>
          <a:p>
            <a:pPr lvl="0"/>
            <a:r>
              <a:rPr lang="cs-CZ" dirty="0"/>
              <a:t>Byla jsem z té události, to je jasné, naprosto zoufalá.</a:t>
            </a:r>
          </a:p>
          <a:p>
            <a:pPr lvl="0"/>
            <a:r>
              <a:rPr lang="cs-CZ" dirty="0"/>
              <a:t>Vypravoval jsem, bůh ví, že je to pravda, tu příhodu všem, ale nevěřili mi.</a:t>
            </a:r>
          </a:p>
          <a:p>
            <a:pPr lvl="0"/>
            <a:r>
              <a:rPr lang="cs-CZ" dirty="0"/>
              <a:t>Každý, s kým jsem mluvila, a to nebyli jen domorodí lidé, tu pověst znal.</a:t>
            </a:r>
          </a:p>
          <a:p>
            <a:pPr lvl="0"/>
            <a:r>
              <a:rPr lang="cs-CZ" dirty="0"/>
              <a:t>Dnešní doba, zkrátka, už není tak klidná, jako bývala dříve.</a:t>
            </a:r>
          </a:p>
          <a:p>
            <a:pPr lvl="0"/>
            <a:r>
              <a:rPr lang="cs-CZ" dirty="0"/>
              <a:t>Ukradl mi, čert ho </a:t>
            </a:r>
            <a:r>
              <a:rPr lang="cs-CZ" dirty="0" err="1"/>
              <a:t>vem</a:t>
            </a:r>
            <a:r>
              <a:rPr lang="cs-CZ" dirty="0"/>
              <a:t>, všechny osobní doklady.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3400" y="142874"/>
            <a:ext cx="8153400" cy="2066926"/>
          </a:xfrm>
        </p:spPr>
        <p:txBody>
          <a:bodyPr>
            <a:normAutofit/>
          </a:bodyPr>
          <a:lstStyle/>
          <a:p>
            <a:r>
              <a:rPr lang="cs-CZ" dirty="0"/>
              <a:t>Následuje šance na jedničku:</a:t>
            </a:r>
            <a:br>
              <a:rPr lang="cs-CZ" dirty="0"/>
            </a:br>
            <a:r>
              <a:rPr lang="cs-CZ" dirty="0"/>
              <a:t>Rozlište vsuvku a větné členy v přístavkovém vztahu.</a:t>
            </a:r>
            <a:br>
              <a:rPr lang="cs-CZ" dirty="0"/>
            </a:b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272593" y="2090172"/>
            <a:ext cx="8598813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AutoNum type="arabicPeriod"/>
            </a:pPr>
            <a:r>
              <a:rPr lang="cs-CZ" sz="2800" dirty="0"/>
              <a:t>Písemka dopadla Petrovi dobře, na jedničku.   </a:t>
            </a:r>
          </a:p>
          <a:p>
            <a:pPr marL="514350" indent="-514350">
              <a:buAutoNum type="arabicPeriod"/>
            </a:pPr>
            <a:r>
              <a:rPr lang="cs-CZ" sz="2800" dirty="0"/>
              <a:t>Náš učitel, jak všichni víte, byl velice spravedlivý. </a:t>
            </a:r>
          </a:p>
          <a:p>
            <a:pPr marL="514350" indent="-514350">
              <a:buAutoNum type="arabicPeriod"/>
            </a:pPr>
            <a:r>
              <a:rPr lang="cs-CZ" sz="2800" dirty="0"/>
              <a:t>Pošli  mi ,prosím tě,  dopis co nejdříve. </a:t>
            </a:r>
          </a:p>
          <a:p>
            <a:pPr marL="514350" indent="-514350">
              <a:buAutoNum type="arabicPeriod" startAt="4"/>
            </a:pPr>
            <a:r>
              <a:rPr lang="cs-CZ" sz="2800" dirty="0"/>
              <a:t>Oba moji rodiče pocházejí ze země tulipánů, z Holandska.   </a:t>
            </a:r>
          </a:p>
          <a:p>
            <a:pPr marL="514350" indent="-514350">
              <a:buAutoNum type="arabicPeriod" startAt="4"/>
            </a:pPr>
            <a:r>
              <a:rPr lang="cs-CZ" sz="2800" dirty="0"/>
              <a:t>Jednou mě sestra – to jsem ještě chodila do školky – pořádně vystrašila. </a:t>
            </a:r>
          </a:p>
          <a:p>
            <a:pPr marL="514350" indent="-514350"/>
            <a:r>
              <a:rPr lang="cs-CZ" sz="2800" dirty="0"/>
              <a:t>6.   Paříž, hlavní město Francie, je krásná.</a:t>
            </a:r>
          </a:p>
          <a:p>
            <a:pPr marL="514350" indent="-514350"/>
            <a:endParaRPr lang="cs-CZ" sz="28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Rozlište vsuvku, větu vedlejší.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cs-CZ" dirty="0"/>
              <a:t>1.Vstával vždy brzy, když se rozednívalo.</a:t>
            </a:r>
          </a:p>
          <a:p>
            <a:pPr lvl="0"/>
            <a:r>
              <a:rPr lang="cs-CZ" dirty="0"/>
              <a:t>2. Vstal, bylo to takhle s rozedněním, a rychle odešel z domova.</a:t>
            </a:r>
          </a:p>
          <a:p>
            <a:pPr lvl="0"/>
            <a:r>
              <a:rPr lang="cs-CZ" dirty="0"/>
              <a:t>3. Můžete si představit, že to takhle všechno probíhalo.</a:t>
            </a:r>
          </a:p>
          <a:p>
            <a:pPr lvl="0"/>
            <a:r>
              <a:rPr lang="cs-CZ" dirty="0"/>
              <a:t>4. Takhle to všechno, a to si můžete představit, přesně probíhalo.</a:t>
            </a:r>
          </a:p>
          <a:p>
            <a:pPr lvl="0"/>
            <a:r>
              <a:rPr lang="cs-CZ" dirty="0"/>
              <a:t>5.Tuto knihu, a to zdůrazňuji, si musíte všichni pozorně přečíst.</a:t>
            </a:r>
          </a:p>
          <a:p>
            <a:pPr lvl="0"/>
            <a:r>
              <a:rPr lang="cs-CZ" dirty="0"/>
              <a:t>6. Kladu velký důraz na to, abyste si tuto knihu velmi pozorně přečetli.</a:t>
            </a:r>
          </a:p>
          <a:p>
            <a:pPr lvl="0"/>
            <a:r>
              <a:rPr lang="cs-CZ" dirty="0"/>
              <a:t>7. Všichni, a to nebyli jen žáci naší školy, se při filmovém představení chovali velmi hlučně. </a:t>
            </a:r>
          </a:p>
          <a:p>
            <a:pPr lvl="0"/>
            <a:r>
              <a:rPr lang="cs-CZ" dirty="0"/>
              <a:t>8. Žáci naší školy, kteří byli na filmovém představení, se chovali velmi hlučně.</a:t>
            </a:r>
          </a:p>
          <a:p>
            <a:pPr lvl="0"/>
            <a:r>
              <a:rPr lang="cs-CZ" dirty="0"/>
              <a:t>9. Tento poslední vlak, nejsem si zcela jistý, v Čáslavi nestaví.</a:t>
            </a:r>
          </a:p>
          <a:p>
            <a:pPr lvl="0"/>
            <a:r>
              <a:rPr lang="cs-CZ" dirty="0"/>
              <a:t>10. Nejsem si zcela jistý tím, zda tento poslední vlak v Čáslavi zastaví.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2400" y="0"/>
            <a:ext cx="7886700" cy="1325563"/>
          </a:xfrm>
        </p:spPr>
        <p:txBody>
          <a:bodyPr/>
          <a:lstStyle/>
          <a:p>
            <a:r>
              <a:rPr lang="cs-CZ" dirty="0"/>
              <a:t>Opakování: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69877" y="1066800"/>
            <a:ext cx="9220200" cy="5715000"/>
          </a:xfrm>
        </p:spPr>
        <p:txBody>
          <a:bodyPr>
            <a:normAutofit fontScale="85000" lnSpcReduction="20000"/>
          </a:bodyPr>
          <a:lstStyle/>
          <a:p>
            <a:pPr lvl="0">
              <a:buNone/>
            </a:pPr>
            <a:r>
              <a:rPr lang="cs-CZ" sz="3200" dirty="0"/>
              <a:t>1. Určete významový poměr mezi větami v souvětí: </a:t>
            </a:r>
          </a:p>
          <a:p>
            <a:pPr lvl="0">
              <a:buNone/>
            </a:pPr>
            <a:r>
              <a:rPr lang="cs-CZ" sz="3200" i="1" dirty="0"/>
              <a:t>Blíží se sice  prázdniny, my se však budeme stejně učit.</a:t>
            </a:r>
            <a:endParaRPr lang="cs-CZ" sz="3200" dirty="0"/>
          </a:p>
          <a:p>
            <a:pPr lvl="0">
              <a:buNone/>
            </a:pPr>
            <a:r>
              <a:rPr lang="cs-CZ" sz="3200" dirty="0"/>
              <a:t>Jak se nazývá vztah, v němž členy pojmenovávají různým </a:t>
            </a:r>
          </a:p>
          <a:p>
            <a:pPr lvl="0">
              <a:buNone/>
            </a:pPr>
            <a:r>
              <a:rPr lang="cs-CZ" sz="3200" dirty="0"/>
              <a:t>způsobem jeden jev – např. Praha, hlavní město ČR, je </a:t>
            </a:r>
          </a:p>
          <a:p>
            <a:pPr lvl="0">
              <a:buNone/>
            </a:pPr>
            <a:r>
              <a:rPr lang="cs-CZ" sz="3200" dirty="0"/>
              <a:t>krásná.): Vztah ……….</a:t>
            </a:r>
          </a:p>
          <a:p>
            <a:pPr lvl="0">
              <a:buNone/>
            </a:pPr>
            <a:r>
              <a:rPr lang="cs-CZ" sz="3200" dirty="0"/>
              <a:t>Ve větě vyhledejte přísudek: </a:t>
            </a:r>
            <a:r>
              <a:rPr lang="cs-CZ" sz="3200" i="1" dirty="0"/>
              <a:t>Šedý vrabec frnk na střechu.</a:t>
            </a:r>
            <a:endParaRPr lang="cs-CZ" sz="3200" dirty="0"/>
          </a:p>
          <a:p>
            <a:pPr lvl="0">
              <a:buNone/>
            </a:pPr>
            <a:r>
              <a:rPr lang="cs-CZ" sz="3200" dirty="0"/>
              <a:t>Změňte přísudek slovesný na přísudek jmenný se sponou:</a:t>
            </a:r>
          </a:p>
          <a:p>
            <a:pPr>
              <a:buNone/>
            </a:pPr>
            <a:r>
              <a:rPr lang="cs-CZ" sz="3200" i="1" dirty="0"/>
              <a:t>Maminka učí na základní škole.</a:t>
            </a:r>
            <a:endParaRPr lang="cs-CZ" sz="3200" dirty="0"/>
          </a:p>
          <a:p>
            <a:pPr lvl="0">
              <a:buNone/>
            </a:pPr>
            <a:r>
              <a:rPr lang="cs-CZ" sz="3200" i="1" dirty="0"/>
              <a:t>Z výletu se vrátil </a:t>
            </a:r>
            <a:r>
              <a:rPr lang="cs-CZ" sz="3200" i="1" u="sng" dirty="0"/>
              <a:t>veselý</a:t>
            </a:r>
            <a:r>
              <a:rPr lang="cs-CZ" sz="3200" i="1" dirty="0"/>
              <a:t>.</a:t>
            </a:r>
            <a:r>
              <a:rPr lang="cs-CZ" sz="3200" dirty="0"/>
              <a:t> Určete podtržený větný člen.</a:t>
            </a:r>
          </a:p>
          <a:p>
            <a:pPr lvl="0">
              <a:buNone/>
            </a:pPr>
            <a:r>
              <a:rPr lang="cs-CZ" sz="3200" dirty="0"/>
              <a:t>Vyhledejte předmět vyjádřený infinitivem: </a:t>
            </a:r>
            <a:r>
              <a:rPr lang="cs-CZ" sz="3200" i="1" dirty="0"/>
              <a:t>Tatínek mi přikázal </a:t>
            </a:r>
          </a:p>
          <a:p>
            <a:pPr lvl="0">
              <a:buNone/>
            </a:pPr>
            <a:r>
              <a:rPr lang="cs-CZ" sz="3200" i="1" dirty="0"/>
              <a:t>okamžitě všeho nechat.</a:t>
            </a:r>
            <a:endParaRPr lang="cs-CZ" sz="3200" dirty="0"/>
          </a:p>
          <a:p>
            <a:pPr lvl="0">
              <a:buNone/>
            </a:pPr>
            <a:r>
              <a:rPr lang="cs-CZ" sz="3200" dirty="0"/>
              <a:t>Vyberte větu jednočlennou: </a:t>
            </a:r>
            <a:r>
              <a:rPr lang="cs-CZ" sz="3200" i="1" dirty="0"/>
              <a:t>Správně!; Karle!; Mrzne!; Spal?</a:t>
            </a:r>
            <a:endParaRPr lang="cs-CZ" sz="3200" dirty="0"/>
          </a:p>
          <a:p>
            <a:pPr lvl="0">
              <a:buNone/>
            </a:pPr>
            <a:r>
              <a:rPr lang="cs-CZ" sz="3200" dirty="0"/>
              <a:t>Doplňte přísloví: </a:t>
            </a:r>
            <a:r>
              <a:rPr lang="cs-CZ" sz="3200" i="1" dirty="0"/>
              <a:t>Jak se do lesa volá, tak se z lesa ….</a:t>
            </a:r>
            <a:endParaRPr lang="cs-CZ" sz="3200" dirty="0"/>
          </a:p>
          <a:p>
            <a:pPr lvl="0">
              <a:buNone/>
            </a:pPr>
            <a:r>
              <a:rPr lang="cs-CZ" sz="3200" dirty="0"/>
              <a:t>Uveďte antonymum ke slovu </a:t>
            </a:r>
            <a:r>
              <a:rPr lang="cs-CZ" sz="3200" i="1" dirty="0"/>
              <a:t>noc</a:t>
            </a:r>
            <a:r>
              <a:rPr lang="cs-CZ" sz="3200" dirty="0"/>
              <a:t>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TemplateFile" ma:contentTypeID="0x010100AC6DD24B17643A43B5911557F59D23340400899CD97D2199F748BA22A48D93649A64" ma:contentTypeVersion="31" ma:contentTypeDescription="Create a new document." ma:contentTypeScope="" ma:versionID="9e1ac57e4c2658fe23858d96be6d3be6"/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/>
</file>

<file path=customXml/itemProps1.xml><?xml version="1.0" encoding="utf-8"?>
<ds:datastoreItem xmlns:ds="http://schemas.openxmlformats.org/officeDocument/2006/customXml" ds:itemID="{FF575F69-9847-4DBF-A651-A0D01CC72B05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31818B47-3013-4D38-B10F-666320A46B5D}">
  <ds:schemaRefs>
    <ds:schemaRef ds:uri="http://schemas.microsoft.com/office/2006/metadata/contentType"/>
    <ds:schemaRef ds:uri="http://schemas.microsoft.com/office/2006/metadata/properties/metaAttributes"/>
  </ds:schemaRefs>
</ds:datastoreItem>
</file>

<file path=customXml/itemProps3.xml><?xml version="1.0" encoding="utf-8"?>
<ds:datastoreItem xmlns:ds="http://schemas.openxmlformats.org/officeDocument/2006/customXml" ds:itemID="{C8CC769B-3A90-4CB2-8333-53CD3954A4EB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812</Words>
  <Application>Microsoft Office PowerPoint</Application>
  <PresentationFormat>Předvádění na obrazovce (4:3)</PresentationFormat>
  <Paragraphs>150</Paragraphs>
  <Slides>10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6" baseType="lpstr">
      <vt:lpstr>Arial</vt:lpstr>
      <vt:lpstr>Calibri</vt:lpstr>
      <vt:lpstr>Calibri Light</vt:lpstr>
      <vt:lpstr>President CE</vt:lpstr>
      <vt:lpstr>Times New Roman</vt:lpstr>
      <vt:lpstr>Motiv Office</vt:lpstr>
      <vt:lpstr>VSUVKA</vt:lpstr>
      <vt:lpstr>Jazykový rozbor</vt:lpstr>
      <vt:lpstr>VSUVKA</vt:lpstr>
      <vt:lpstr>Vsuvka příklady </vt:lpstr>
      <vt:lpstr>Vyhledejte vsuvku, DOPLŇTE INTERPUNKCI a do tabulky zapište začáteční písmenko</vt:lpstr>
      <vt:lpstr>Vyhledejte vsuvku, potrhněte ji. </vt:lpstr>
      <vt:lpstr>Následuje šance na jedničku: Rozlište vsuvku a větné členy v přístavkovém vztahu. </vt:lpstr>
      <vt:lpstr>Rozlište vsuvku, větu vedlejší. </vt:lpstr>
      <vt:lpstr>Opakování:</vt:lpstr>
      <vt:lpstr>Řešení křížovky: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modified xsi:type="dcterms:W3CDTF">2023-04-17T18:21:01Z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TC101659569990</vt:lpwstr>
  </property>
</Properties>
</file>