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6" r:id="rId10"/>
    <p:sldId id="261" r:id="rId11"/>
    <p:sldId id="265" r:id="rId12"/>
    <p:sldId id="263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4626" autoAdjust="0"/>
  </p:normalViewPr>
  <p:slideViewPr>
    <p:cSldViewPr>
      <p:cViewPr varScale="1">
        <p:scale>
          <a:sx n="116" d="100"/>
          <a:sy n="116" d="100"/>
        </p:scale>
        <p:origin x="9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10A63A4-3572-4B27-B383-84D7D9E3D83F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E10D0F4D-A9BC-4899-8372-3ED277D83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58EE69-A876-4E74-86C2-628494CDF3AA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FE16532C-7DFC-4EC2-AFA5-3731AA0E8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9867A-3615-6071-B19D-D13E13774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D76444-594C-37C2-226F-2CBC42F10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77F6D-5DED-6643-F8C7-81A0422A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C9C373-9890-41C1-04EF-D111CC398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96506C-531E-ABF5-17AE-1C566AF5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7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F8A52-5B62-8F2D-7989-2B58195F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767976-98C1-82E6-CDFF-CA221F138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8EEECA-B341-4535-4FD5-77DD91A3C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2926DB-6BC1-29A9-DB74-7B2383C78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FADF27-6E42-E5ED-2627-B75DFE46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8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1D3AB0-2666-FEDB-C108-C8484427C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25DD38-DE0B-0C68-0FB6-D8B038B03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E29F7-9A4E-8DE4-D0A7-1557BACD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328DD4-0230-CF90-61E0-67B01456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4D4FF3-8968-9487-D016-04195A21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20FC3-462C-ABE5-BF3C-0B7E1533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ABDE9C-C1E5-5485-1DD9-A3EF26E2A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92192D-967E-14DA-9DA8-A7B671D5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C0A57A-28E8-2EFC-4E51-137B6C5A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9BD955-3D4E-94C8-053B-1AE3A4F3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1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F404A-84A7-CF93-9114-BCCDF8D0C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DF8D8D-8C10-CCDF-7204-E7C792537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430465-1C27-6A8D-6A8E-A7811D31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3777AC-A177-9316-3FAB-58CC5AA2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2082DB-BEF0-7CBB-66A3-C3183C75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4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9BA15-42B5-5EAE-C579-8D270661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54308-150E-8C57-C7EC-EC687DB3D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EAD1F9-EF50-C543-8A5E-69A5FBB9D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E1A6BB-2527-12A9-8ADA-AC286382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67D8B5-96CC-1098-8095-34E8D4A1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98EFEC-5528-9365-736C-065C03F7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6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5BD05-D6D6-3036-CEEF-065D92CF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185991-BCEB-917B-C6CF-522B40335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D2A80E-6A9E-F3F1-619C-12D8A776D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4E72C2-89B2-AEE2-73E0-6CB104E6B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EE0D95-1029-51A7-CD67-00320CEBC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50523BE-28E1-5D1E-779A-98DE2058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02899DE-0C41-3192-BA1A-1C18C95B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4B0CBD-38C4-34E5-498E-46A50E53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3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EBAFE-1AD0-AFCD-6473-33EFF42F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0588E8-E488-F800-B519-F07D50DBB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ED530-0B27-DBF0-B6C6-63A3B1AD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D5AFDA-F6A8-4BBA-3887-70309A14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2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52F51EF-2100-926C-F48E-355D59C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394E697-C576-2346-3830-0CD96D4A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691AAF-0177-C0E0-C919-769176C0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1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23B72-90D8-2C18-F5ED-84D726C02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4FDF7-38E4-A89D-A2AF-4B9FD5EAC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6E0641-A845-39B7-CA08-1A7D11C9D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53A1FB-54E2-A27E-EA40-A089FCEB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A0EF5B-B722-69FF-909F-7FFB74F7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5CB967-E003-F586-5478-42F9CF8B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A77BC-C5F6-22D3-2984-9260A02D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DCF74A-0B5D-B274-3BFD-203F9C978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EF2760-F3EF-A66D-93D0-BD56ED08E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21D3FC-4E2E-570B-CE3F-AC0A9375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7A13F0-C303-124A-5A62-270DD714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77BA1F-F050-FA3D-B6D2-F32840E9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9F47E3-1899-76A8-BB1B-DA4C23FC2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21532B-27EB-396E-8F62-728F2F39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9C01A6-F012-A2E8-BA13-239743924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2852-A508-4967-A48D-48354254F1AE}" type="datetimeFigureOut">
              <a:rPr lang="en-US" smtClean="0">
                <a:solidFill>
                  <a:schemeClr val="tx1"/>
                </a:solidFill>
              </a:rPr>
              <a:pPr/>
              <a:t>4/17/2023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EA5D1E-747E-7BA3-8EF1-885B1D3FB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A5A9E5-D65B-94F0-8C74-2F1E7489E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AAFC-84C7-4BE1-BC5E-CE208EE20C26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1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200" kern="1200" cap="none" noProof="0">
                <a:solidFill>
                  <a:srgbClr val="FFFFFF"/>
                </a:solidFill>
                <a:latin typeface="President CE" pitchFamily="2" charset="0"/>
              </a:rPr>
              <a:t>VSUVKA</a:t>
            </a:r>
            <a:endParaRPr lang="cs-CZ" sz="4200" cap="none" noProof="0">
              <a:solidFill>
                <a:srgbClr val="FFFFFF"/>
              </a:solidFill>
              <a:latin typeface="President CE" pitchFamily="2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rPr lang="cs-CZ" noProof="0" dirty="0"/>
              <a:t>9. TŘÍDA </a:t>
            </a:r>
            <a:endParaRPr lang="cs-CZ" noProof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křížovky: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143000" y="1524000"/>
          <a:ext cx="7467599" cy="4952999"/>
        </p:xfrm>
        <a:graphic>
          <a:graphicData uri="http://schemas.openxmlformats.org/drawingml/2006/table">
            <a:tbl>
              <a:tblPr/>
              <a:tblGrid>
                <a:gridCol w="474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2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7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42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73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25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73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73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7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12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320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58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latin typeface="Times New Roman"/>
                          <a:ea typeface="Times New Roman"/>
                        </a:rPr>
                        <a:t>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Jazykový rozbor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295401"/>
            <a:ext cx="8686800" cy="556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800" dirty="0"/>
              <a:t>	 </a:t>
            </a:r>
            <a:r>
              <a:rPr lang="cs-CZ" dirty="0"/>
              <a:t>Prezident Petr Pavel v pondělí oznámil, že okamžitě ruší bezpečnostní rámy na Pražském hradě, které nahradí je namátkové kontroly.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7200" dirty="0"/>
              <a:t>VSUVKA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800" dirty="0"/>
              <a:t>		Není mluvnicky zařazena do vět – je do nich </a:t>
            </a:r>
            <a:r>
              <a:rPr lang="cs-CZ" sz="4800" dirty="0">
                <a:solidFill>
                  <a:srgbClr val="FF0000"/>
                </a:solidFill>
              </a:rPr>
              <a:t>vsunuta</a:t>
            </a:r>
            <a:r>
              <a:rPr lang="cs-CZ" sz="4800" dirty="0"/>
              <a:t>. </a:t>
            </a:r>
          </a:p>
          <a:p>
            <a:pPr>
              <a:buNone/>
            </a:pPr>
            <a:endParaRPr lang="cs-CZ" sz="4800" dirty="0"/>
          </a:p>
          <a:p>
            <a:pPr>
              <a:buNone/>
            </a:pPr>
            <a:r>
              <a:rPr lang="cs-CZ" sz="4800" dirty="0"/>
              <a:t>ÚKOLY VSUVKY:</a:t>
            </a:r>
          </a:p>
          <a:p>
            <a:pPr marL="914400" indent="-914400">
              <a:buAutoNum type="alphaLcParenR"/>
            </a:pPr>
            <a:r>
              <a:rPr lang="cs-CZ" sz="4800" dirty="0"/>
              <a:t>doplňovat text</a:t>
            </a:r>
          </a:p>
          <a:p>
            <a:pPr marL="914400" indent="-914400">
              <a:buAutoNum type="alphaLcParenR"/>
            </a:pPr>
            <a:r>
              <a:rPr lang="cs-CZ" sz="4800" dirty="0"/>
              <a:t>hodnotit a vysvětlovat</a:t>
            </a:r>
          </a:p>
          <a:p>
            <a:pPr marL="914400" indent="-914400">
              <a:buAutoNum type="alphaLcParenR"/>
            </a:pPr>
            <a:endParaRPr lang="cs-CZ" sz="4800" dirty="0"/>
          </a:p>
          <a:p>
            <a:pPr marL="914400" indent="-914400">
              <a:buNone/>
            </a:pPr>
            <a:r>
              <a:rPr lang="cs-CZ" sz="4800" dirty="0"/>
              <a:t>	Vsuvka je ve větě oddělena čárkami, pomlčkami, příp.	závorkami.</a:t>
            </a:r>
          </a:p>
          <a:p>
            <a:pPr marL="914400" indent="-914400">
              <a:buNone/>
            </a:pPr>
            <a:endParaRPr lang="cs-CZ" sz="4800" dirty="0"/>
          </a:p>
          <a:p>
            <a:pPr marL="914400" indent="-914400">
              <a:buNone/>
            </a:pP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712" y="381000"/>
            <a:ext cx="7886700" cy="1325563"/>
          </a:xfrm>
        </p:spPr>
        <p:txBody>
          <a:bodyPr>
            <a:normAutofit/>
          </a:bodyPr>
          <a:lstStyle/>
          <a:p>
            <a:r>
              <a:rPr lang="cs-CZ" sz="4400" dirty="0"/>
              <a:t>Vsuvka příklady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/>
              <a:t>Událo se to, myslím, loni v zimě.</a:t>
            </a:r>
          </a:p>
          <a:p>
            <a:r>
              <a:rPr lang="cs-CZ" sz="4000" dirty="0"/>
              <a:t>Nehodu - podle očitých svědectví - zavinil řidič černého vozu </a:t>
            </a:r>
            <a:r>
              <a:rPr lang="cs-CZ" sz="4000" dirty="0" err="1"/>
              <a:t>Audi</a:t>
            </a:r>
            <a:r>
              <a:rPr lang="cs-CZ" sz="4000" dirty="0"/>
              <a:t> A6.</a:t>
            </a:r>
          </a:p>
          <a:p>
            <a:r>
              <a:rPr lang="cs-CZ" sz="4000" dirty="0"/>
              <a:t>J. Seifert (narozený v roce 1901) získal v Nobelovu cenu za literaturu.</a:t>
            </a:r>
          </a:p>
          <a:p>
            <a:r>
              <a:rPr lang="cs-CZ" sz="4000" dirty="0"/>
              <a:t>Medovník můžeme posypat oříšky (strouhanými), případně skořicí /mletou/.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čára 4"/>
          <p:cNvCxnSpPr>
            <a:cxnSpLocks/>
          </p:cNvCxnSpPr>
          <p:nvPr/>
        </p:nvCxnSpPr>
        <p:spPr>
          <a:xfrm>
            <a:off x="3456062" y="2362200"/>
            <a:ext cx="1573138" cy="0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>
            <a:cxnSpLocks/>
          </p:cNvCxnSpPr>
          <p:nvPr/>
        </p:nvCxnSpPr>
        <p:spPr>
          <a:xfrm>
            <a:off x="3048000" y="2895600"/>
            <a:ext cx="4724400" cy="0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cxnSpLocks/>
          </p:cNvCxnSpPr>
          <p:nvPr/>
        </p:nvCxnSpPr>
        <p:spPr>
          <a:xfrm>
            <a:off x="2830082" y="4017673"/>
            <a:ext cx="4637518" cy="0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cxnSpLocks/>
          </p:cNvCxnSpPr>
          <p:nvPr/>
        </p:nvCxnSpPr>
        <p:spPr>
          <a:xfrm>
            <a:off x="990600" y="6176963"/>
            <a:ext cx="1676400" cy="0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cxnSpLocks/>
          </p:cNvCxnSpPr>
          <p:nvPr/>
        </p:nvCxnSpPr>
        <p:spPr>
          <a:xfrm>
            <a:off x="1066800" y="5562600"/>
            <a:ext cx="2514600" cy="0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714" y="122237"/>
            <a:ext cx="7886700" cy="1325563"/>
          </a:xfrm>
        </p:spPr>
        <p:txBody>
          <a:bodyPr>
            <a:normAutofit/>
          </a:bodyPr>
          <a:lstStyle/>
          <a:p>
            <a:r>
              <a:rPr lang="cs-CZ" dirty="0"/>
              <a:t>Vyhledejte vsuvku, DOPLŇTE INTERPUNKCI a do tabulky zapište začáteční písmenko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79049" y="1737516"/>
            <a:ext cx="4495800" cy="483076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/>
              <a:t>To není s odpuštěním normální.</a:t>
            </a:r>
          </a:p>
          <a:p>
            <a:pPr marL="514350" indent="-514350">
              <a:buAutoNum type="arabicPeriod"/>
            </a:pPr>
            <a:r>
              <a:rPr lang="cs-CZ" dirty="0"/>
              <a:t>Netuším, co na to mám říci ono to vlastně není  to nejdůležitější.</a:t>
            </a:r>
          </a:p>
          <a:p>
            <a:pPr marL="514350" indent="-514350">
              <a:buAutoNum type="arabicPeriod"/>
            </a:pPr>
            <a:r>
              <a:rPr lang="cs-CZ" dirty="0"/>
              <a:t>To se pokud si vzpomínám stalo už před dávnou dobou.</a:t>
            </a:r>
          </a:p>
          <a:p>
            <a:pPr marL="514350" indent="-514350">
              <a:buAutoNum type="arabicPeriod"/>
            </a:pPr>
            <a:r>
              <a:rPr lang="cs-CZ" dirty="0"/>
              <a:t>Bylo to tuším před několika lety.</a:t>
            </a:r>
          </a:p>
          <a:p>
            <a:pPr marL="514350" indent="-514350">
              <a:buAutoNum type="arabicPeriod"/>
            </a:pPr>
            <a:r>
              <a:rPr lang="cs-CZ" dirty="0"/>
              <a:t>Zbylo mi tu pár kamarádů i těm se raději vyhnu babičku tu mám v domově důchodců.</a:t>
            </a:r>
          </a:p>
          <a:p>
            <a:pPr marL="514350" indent="-514350">
              <a:buAutoNum type="arabicPeriod"/>
            </a:pPr>
            <a:r>
              <a:rPr lang="cs-CZ" dirty="0"/>
              <a:t> Vitamin C – takzvaný celaskon – prospívá oslabenému organismu.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</p:nvPr>
        </p:nvGraphicFramePr>
        <p:xfrm>
          <a:off x="4724400" y="3352800"/>
          <a:ext cx="39624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Zástupný symbol pro obsah 6"/>
          <p:cNvGraphicFramePr>
            <a:graphicFrameLocks/>
          </p:cNvGraphicFramePr>
          <p:nvPr/>
        </p:nvGraphicFramePr>
        <p:xfrm>
          <a:off x="4724400" y="1447800"/>
          <a:ext cx="39624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algn="ctr"/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vsuvku, potrhněte ji.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Jednou v noci – byla nesmírná tma – už zpátky domů nedošel. </a:t>
            </a:r>
          </a:p>
          <a:p>
            <a:pPr lvl="0"/>
            <a:r>
              <a:rPr lang="cs-CZ" dirty="0"/>
              <a:t>Všichni o tom mluvili, nesmíte si to špatně vykládat, velmi dlouho.</a:t>
            </a:r>
          </a:p>
          <a:p>
            <a:pPr lvl="0"/>
            <a:r>
              <a:rPr lang="cs-CZ" dirty="0"/>
              <a:t>Poručil si, myslím, jen kofolu a topinku se smaženými vajíčky.</a:t>
            </a:r>
          </a:p>
          <a:p>
            <a:pPr lvl="0"/>
            <a:r>
              <a:rPr lang="cs-CZ" dirty="0"/>
              <a:t>Ten člověk mu dal (to se ví, že ne levně) plnou tašku broskví.</a:t>
            </a:r>
          </a:p>
          <a:p>
            <a:pPr lvl="0"/>
            <a:r>
              <a:rPr lang="cs-CZ" dirty="0"/>
              <a:t>Byl vždycky, to víte, tak trochu svůj.</a:t>
            </a:r>
          </a:p>
          <a:p>
            <a:pPr lvl="0"/>
            <a:r>
              <a:rPr lang="cs-CZ" dirty="0"/>
              <a:t>Byla jsem z té události, to je jasné, naprosto zoufalá.</a:t>
            </a:r>
          </a:p>
          <a:p>
            <a:pPr lvl="0"/>
            <a:r>
              <a:rPr lang="cs-CZ" dirty="0"/>
              <a:t>Vypravoval jsem, bůh ví, že je to pravda, tu příhodu všem, ale nevěřili mi.</a:t>
            </a:r>
          </a:p>
          <a:p>
            <a:pPr lvl="0"/>
            <a:r>
              <a:rPr lang="cs-CZ" dirty="0"/>
              <a:t>Každý, s kým jsem mluvila, a to nebyli jen domorodí lidé, tu pověst znal.</a:t>
            </a:r>
          </a:p>
          <a:p>
            <a:pPr lvl="0"/>
            <a:r>
              <a:rPr lang="cs-CZ" dirty="0"/>
              <a:t>Dnešní doba, zkrátka, už není tak klidná, jako bývala dříve.</a:t>
            </a:r>
          </a:p>
          <a:p>
            <a:pPr lvl="0"/>
            <a:r>
              <a:rPr lang="cs-CZ" dirty="0"/>
              <a:t>Ukradl mi, čert ho </a:t>
            </a:r>
            <a:r>
              <a:rPr lang="cs-CZ" dirty="0" err="1"/>
              <a:t>vem</a:t>
            </a:r>
            <a:r>
              <a:rPr lang="cs-CZ" dirty="0"/>
              <a:t>, všechny osobní doklady.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42874"/>
            <a:ext cx="8153400" cy="2066926"/>
          </a:xfrm>
        </p:spPr>
        <p:txBody>
          <a:bodyPr>
            <a:normAutofit/>
          </a:bodyPr>
          <a:lstStyle/>
          <a:p>
            <a:r>
              <a:rPr lang="cs-CZ" dirty="0"/>
              <a:t>Následuje šance na jedničku:</a:t>
            </a:r>
            <a:br>
              <a:rPr lang="cs-CZ" dirty="0"/>
            </a:br>
            <a:r>
              <a:rPr lang="cs-CZ" dirty="0"/>
              <a:t>Rozlište vsuvku a větné členy v přístavkovém vztahu.</a:t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2593" y="2090172"/>
            <a:ext cx="85988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2800" dirty="0"/>
              <a:t>Písemka dopadla Petrovi dobře, na jedničku.   </a:t>
            </a:r>
          </a:p>
          <a:p>
            <a:pPr marL="514350" indent="-514350">
              <a:buAutoNum type="arabicPeriod"/>
            </a:pPr>
            <a:r>
              <a:rPr lang="cs-CZ" sz="2800" dirty="0"/>
              <a:t>Náš učitel, jak všichni víte, byl velice spravedlivý. </a:t>
            </a:r>
          </a:p>
          <a:p>
            <a:pPr marL="514350" indent="-514350">
              <a:buAutoNum type="arabicPeriod"/>
            </a:pPr>
            <a:r>
              <a:rPr lang="cs-CZ" sz="2800" dirty="0"/>
              <a:t>Pošli  mi ,prosím tě,  dopis co nejdříve. </a:t>
            </a:r>
          </a:p>
          <a:p>
            <a:pPr marL="514350" indent="-514350">
              <a:buAutoNum type="arabicPeriod" startAt="4"/>
            </a:pPr>
            <a:r>
              <a:rPr lang="cs-CZ" sz="2800" dirty="0"/>
              <a:t>Oba moji rodiče pocházejí ze země tulipánů, z Holandska.   </a:t>
            </a:r>
          </a:p>
          <a:p>
            <a:pPr marL="514350" indent="-514350">
              <a:buAutoNum type="arabicPeriod" startAt="4"/>
            </a:pPr>
            <a:r>
              <a:rPr lang="cs-CZ" sz="2800" dirty="0"/>
              <a:t>Jednou mě sestra – to jsem ještě chodila do školky – pořádně vystrašila. </a:t>
            </a:r>
          </a:p>
          <a:p>
            <a:pPr marL="514350" indent="-514350"/>
            <a:r>
              <a:rPr lang="cs-CZ" sz="2800" dirty="0"/>
              <a:t>6.   Paříž, hlavní město Francie, je krásná.</a:t>
            </a:r>
          </a:p>
          <a:p>
            <a:pPr marL="514350" indent="-514350"/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Rozlište vsuvku, větu vedlejší.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1.Vstával vždy brzy, když se rozednívalo.</a:t>
            </a:r>
          </a:p>
          <a:p>
            <a:pPr lvl="0"/>
            <a:r>
              <a:rPr lang="cs-CZ" dirty="0"/>
              <a:t>2. Vstal, bylo to takhle s rozedněním, a rychle odešel z domova.</a:t>
            </a:r>
          </a:p>
          <a:p>
            <a:pPr lvl="0"/>
            <a:r>
              <a:rPr lang="cs-CZ" dirty="0"/>
              <a:t>3. Můžete si představit, že to takhle všechno probíhalo.</a:t>
            </a:r>
          </a:p>
          <a:p>
            <a:pPr lvl="0"/>
            <a:r>
              <a:rPr lang="cs-CZ" dirty="0"/>
              <a:t>4. Takhle to všechno, a to si můžete představit, přesně probíhalo.</a:t>
            </a:r>
          </a:p>
          <a:p>
            <a:pPr lvl="0"/>
            <a:r>
              <a:rPr lang="cs-CZ" dirty="0"/>
              <a:t>5.Tuto knihu, a to zdůrazňuji, si musíte všichni pozorně přečíst.</a:t>
            </a:r>
          </a:p>
          <a:p>
            <a:pPr lvl="0"/>
            <a:r>
              <a:rPr lang="cs-CZ" dirty="0"/>
              <a:t>6. Kladu velký důraz na to, abyste si tuto knihu velmi pozorně přečetli.</a:t>
            </a:r>
          </a:p>
          <a:p>
            <a:pPr lvl="0"/>
            <a:r>
              <a:rPr lang="cs-CZ" dirty="0"/>
              <a:t>7. Všichni, a to nebyli jen žáci naší školy, se při filmovém představení chovali velmi hlučně. </a:t>
            </a:r>
          </a:p>
          <a:p>
            <a:pPr lvl="0"/>
            <a:r>
              <a:rPr lang="cs-CZ" dirty="0"/>
              <a:t>8. Žáci naší školy, kteří byli na filmovém představení, se chovali velmi hlučně.</a:t>
            </a:r>
          </a:p>
          <a:p>
            <a:pPr lvl="0"/>
            <a:r>
              <a:rPr lang="cs-CZ" dirty="0"/>
              <a:t>9. Tento poslední vlak, nejsem si zcela jistý, v Čáslavi nestaví.</a:t>
            </a:r>
          </a:p>
          <a:p>
            <a:pPr lvl="0"/>
            <a:r>
              <a:rPr lang="cs-CZ" dirty="0"/>
              <a:t>10. Nejsem si zcela jistý tím, zda tento poslední vlak v Čáslavi zastaví.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0"/>
            <a:ext cx="7886700" cy="1325563"/>
          </a:xfrm>
        </p:spPr>
        <p:txBody>
          <a:bodyPr/>
          <a:lstStyle/>
          <a:p>
            <a:r>
              <a:rPr lang="cs-CZ" dirty="0"/>
              <a:t>Opakování: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9877" y="1066800"/>
            <a:ext cx="9220200" cy="57150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sz="3200" dirty="0"/>
              <a:t>1. Určete významový poměr mezi větami v souvětí: </a:t>
            </a:r>
          </a:p>
          <a:p>
            <a:pPr lvl="0">
              <a:buNone/>
            </a:pPr>
            <a:r>
              <a:rPr lang="cs-CZ" sz="3200" i="1" dirty="0"/>
              <a:t>Blíží se sice  prázdniny, my se však budeme stejně učit.</a:t>
            </a:r>
            <a:endParaRPr lang="cs-CZ" sz="3200" dirty="0"/>
          </a:p>
          <a:p>
            <a:pPr lvl="0">
              <a:buNone/>
            </a:pPr>
            <a:r>
              <a:rPr lang="cs-CZ" sz="3200" dirty="0"/>
              <a:t>Jak se nazývá vztah, v němž členy pojmenovávají různým </a:t>
            </a:r>
          </a:p>
          <a:p>
            <a:pPr lvl="0">
              <a:buNone/>
            </a:pPr>
            <a:r>
              <a:rPr lang="cs-CZ" sz="3200" dirty="0"/>
              <a:t>způsobem jeden jev – např. Praha, hlavní město ČR, je </a:t>
            </a:r>
          </a:p>
          <a:p>
            <a:pPr lvl="0">
              <a:buNone/>
            </a:pPr>
            <a:r>
              <a:rPr lang="cs-CZ" sz="3200" dirty="0"/>
              <a:t>krásná.): Vztah ……….</a:t>
            </a:r>
          </a:p>
          <a:p>
            <a:pPr lvl="0">
              <a:buNone/>
            </a:pPr>
            <a:r>
              <a:rPr lang="cs-CZ" sz="3200" dirty="0"/>
              <a:t>Ve větě vyhledejte přísudek: </a:t>
            </a:r>
            <a:r>
              <a:rPr lang="cs-CZ" sz="3200" i="1" dirty="0"/>
              <a:t>Šedý vrabec frnk na střechu.</a:t>
            </a:r>
            <a:endParaRPr lang="cs-CZ" sz="3200" dirty="0"/>
          </a:p>
          <a:p>
            <a:pPr lvl="0">
              <a:buNone/>
            </a:pPr>
            <a:r>
              <a:rPr lang="cs-CZ" sz="3200" dirty="0"/>
              <a:t>Změňte přísudek slovesný na přísudek jmenný se sponou:</a:t>
            </a:r>
          </a:p>
          <a:p>
            <a:pPr>
              <a:buNone/>
            </a:pPr>
            <a:r>
              <a:rPr lang="cs-CZ" sz="3200" i="1" dirty="0"/>
              <a:t>Maminka učí na základní škole.</a:t>
            </a:r>
            <a:endParaRPr lang="cs-CZ" sz="3200" dirty="0"/>
          </a:p>
          <a:p>
            <a:pPr lvl="0">
              <a:buNone/>
            </a:pPr>
            <a:r>
              <a:rPr lang="cs-CZ" sz="3200" i="1" dirty="0"/>
              <a:t>Z výletu se vrátil </a:t>
            </a:r>
            <a:r>
              <a:rPr lang="cs-CZ" sz="3200" i="1" u="sng" dirty="0"/>
              <a:t>veselý</a:t>
            </a:r>
            <a:r>
              <a:rPr lang="cs-CZ" sz="3200" i="1" dirty="0"/>
              <a:t>.</a:t>
            </a:r>
            <a:r>
              <a:rPr lang="cs-CZ" sz="3200" dirty="0"/>
              <a:t> Určete podtržený větný člen.</a:t>
            </a:r>
          </a:p>
          <a:p>
            <a:pPr lvl="0">
              <a:buNone/>
            </a:pPr>
            <a:r>
              <a:rPr lang="cs-CZ" sz="3200" dirty="0"/>
              <a:t>Vyhledejte předmět vyjádřený infinitivem: </a:t>
            </a:r>
            <a:r>
              <a:rPr lang="cs-CZ" sz="3200" i="1" dirty="0"/>
              <a:t>Tatínek mi přikázal </a:t>
            </a:r>
          </a:p>
          <a:p>
            <a:pPr lvl="0">
              <a:buNone/>
            </a:pPr>
            <a:r>
              <a:rPr lang="cs-CZ" sz="3200" i="1" dirty="0"/>
              <a:t>okamžitě všeho nechat.</a:t>
            </a:r>
            <a:endParaRPr lang="cs-CZ" sz="3200" dirty="0"/>
          </a:p>
          <a:p>
            <a:pPr lvl="0">
              <a:buNone/>
            </a:pPr>
            <a:r>
              <a:rPr lang="cs-CZ" sz="3200" dirty="0"/>
              <a:t>Vyberte větu jednočlennou: </a:t>
            </a:r>
            <a:r>
              <a:rPr lang="cs-CZ" sz="3200" i="1" dirty="0"/>
              <a:t>Správně!; Karle!; Mrzne!; Spal?</a:t>
            </a:r>
            <a:endParaRPr lang="cs-CZ" sz="3200" dirty="0"/>
          </a:p>
          <a:p>
            <a:pPr lvl="0">
              <a:buNone/>
            </a:pPr>
            <a:r>
              <a:rPr lang="cs-CZ" sz="3200" dirty="0"/>
              <a:t>Doplňte přísloví: </a:t>
            </a:r>
            <a:r>
              <a:rPr lang="cs-CZ" sz="3200" i="1" dirty="0"/>
              <a:t>Jak se do lesa volá, tak se z lesa ….</a:t>
            </a:r>
            <a:endParaRPr lang="cs-CZ" sz="3200" dirty="0"/>
          </a:p>
          <a:p>
            <a:pPr lvl="0">
              <a:buNone/>
            </a:pPr>
            <a:r>
              <a:rPr lang="cs-CZ" sz="3200" dirty="0"/>
              <a:t>Uveďte antonymum ke slovu </a:t>
            </a:r>
            <a:r>
              <a:rPr lang="cs-CZ" sz="3200" i="1" dirty="0"/>
              <a:t>noc</a:t>
            </a:r>
            <a:r>
              <a:rPr lang="cs-CZ" sz="3200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AC6DD24B17643A43B5911557F59D23340400899CD97D2199F748BA22A48D93649A64" ma:contentTypeVersion="31" ma:contentTypeDescription="Create a new document." ma:contentTypeScope="" ma:versionID="9e1ac57e4c2658fe23858d96be6d3be6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FF575F69-9847-4DBF-A651-A0D01CC72B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818B47-3013-4D38-B10F-666320A46B5D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C8CC769B-3A90-4CB2-8333-53CD3954A4E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812</Words>
  <Application>Microsoft Office PowerPoint</Application>
  <PresentationFormat>Předvádění na obrazovce (4:3)</PresentationFormat>
  <Paragraphs>150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President CE</vt:lpstr>
      <vt:lpstr>Times New Roman</vt:lpstr>
      <vt:lpstr>Motiv Office</vt:lpstr>
      <vt:lpstr>VSUVKA</vt:lpstr>
      <vt:lpstr>Jazykový rozbor</vt:lpstr>
      <vt:lpstr>VSUVKA</vt:lpstr>
      <vt:lpstr>Vsuvka příklady </vt:lpstr>
      <vt:lpstr>Vyhledejte vsuvku, DOPLŇTE INTERPUNKCI a do tabulky zapište začáteční písmenko</vt:lpstr>
      <vt:lpstr>Vyhledejte vsuvku, potrhněte ji. </vt:lpstr>
      <vt:lpstr>Následuje šance na jedničku: Rozlište vsuvku a větné členy v přístavkovém vztahu. </vt:lpstr>
      <vt:lpstr>Rozlište vsuvku, větu vedlejší. </vt:lpstr>
      <vt:lpstr>Opakování:</vt:lpstr>
      <vt:lpstr>Řešení křížovky: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2023-04-17T18:21:01Z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TC101659569990</vt:lpwstr>
  </property>
</Properties>
</file>