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4" r:id="rId2"/>
    <p:sldId id="292" r:id="rId3"/>
    <p:sldId id="294" r:id="rId4"/>
    <p:sldId id="295" r:id="rId5"/>
    <p:sldId id="293" r:id="rId6"/>
    <p:sldId id="296" r:id="rId7"/>
    <p:sldId id="257" r:id="rId8"/>
    <p:sldId id="258" r:id="rId9"/>
    <p:sldId id="259" r:id="rId10"/>
    <p:sldId id="261" r:id="rId11"/>
    <p:sldId id="283" r:id="rId12"/>
    <p:sldId id="264" r:id="rId13"/>
    <p:sldId id="282" r:id="rId14"/>
    <p:sldId id="271" r:id="rId15"/>
    <p:sldId id="287" r:id="rId16"/>
    <p:sldId id="285" r:id="rId17"/>
    <p:sldId id="286" r:id="rId18"/>
    <p:sldId id="272" r:id="rId19"/>
    <p:sldId id="268" r:id="rId20"/>
    <p:sldId id="262" r:id="rId21"/>
    <p:sldId id="275" r:id="rId22"/>
    <p:sldId id="284" r:id="rId23"/>
    <p:sldId id="267" r:id="rId24"/>
    <p:sldId id="265" r:id="rId25"/>
    <p:sldId id="298" r:id="rId26"/>
    <p:sldId id="266" r:id="rId27"/>
    <p:sldId id="270" r:id="rId28"/>
    <p:sldId id="274" r:id="rId29"/>
    <p:sldId id="276" r:id="rId30"/>
    <p:sldId id="278" r:id="rId31"/>
    <p:sldId id="277" r:id="rId32"/>
    <p:sldId id="289" r:id="rId33"/>
    <p:sldId id="288" r:id="rId34"/>
    <p:sldId id="299" r:id="rId35"/>
    <p:sldId id="300" r:id="rId36"/>
    <p:sldId id="301" r:id="rId37"/>
    <p:sldId id="302" r:id="rId38"/>
    <p:sldId id="303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CC6F1-B459-4153-B016-52D90BBAAD68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5BA4066-9704-4DAF-98BB-2E16CC1E205D}">
      <dgm:prSet/>
      <dgm:spPr/>
      <dgm:t>
        <a:bodyPr/>
        <a:lstStyle/>
        <a:p>
          <a:r>
            <a:rPr lang="cs-CZ"/>
            <a:t>v severním Vietnamu (Vietnamské demokratické republice) zavedl komunistický režim </a:t>
          </a:r>
          <a:endParaRPr lang="en-US"/>
        </a:p>
      </dgm:t>
    </dgm:pt>
    <dgm:pt modelId="{A797580C-CA4C-4053-9740-E3B70A8AF505}" type="parTrans" cxnId="{E674E919-74F1-44FC-851E-BA75C32AC3A2}">
      <dgm:prSet/>
      <dgm:spPr/>
      <dgm:t>
        <a:bodyPr/>
        <a:lstStyle/>
        <a:p>
          <a:endParaRPr lang="en-US"/>
        </a:p>
      </dgm:t>
    </dgm:pt>
    <dgm:pt modelId="{690639CA-D8E2-4B9D-9EB3-B570E21C56AE}" type="sibTrans" cxnId="{E674E919-74F1-44FC-851E-BA75C32AC3A2}">
      <dgm:prSet/>
      <dgm:spPr/>
      <dgm:t>
        <a:bodyPr/>
        <a:lstStyle/>
        <a:p>
          <a:endParaRPr lang="en-US"/>
        </a:p>
      </dgm:t>
    </dgm:pt>
    <dgm:pt modelId="{2B43B8D8-7FEF-467B-B249-BED07C384E74}">
      <dgm:prSet/>
      <dgm:spPr/>
      <dgm:t>
        <a:bodyPr/>
        <a:lstStyle/>
        <a:p>
          <a:r>
            <a:rPr lang="cs-CZ"/>
            <a:t>spolupráce se SSSR a Čínou</a:t>
          </a:r>
          <a:endParaRPr lang="en-US"/>
        </a:p>
      </dgm:t>
    </dgm:pt>
    <dgm:pt modelId="{6A44BD5A-8DEF-4B10-A518-FF21AD54533C}" type="parTrans" cxnId="{C79A8CAE-38CD-4CF8-834D-40DD4FD26C24}">
      <dgm:prSet/>
      <dgm:spPr/>
      <dgm:t>
        <a:bodyPr/>
        <a:lstStyle/>
        <a:p>
          <a:endParaRPr lang="en-US"/>
        </a:p>
      </dgm:t>
    </dgm:pt>
    <dgm:pt modelId="{8B8531ED-95F2-4160-9011-B6F8AB2CAD09}" type="sibTrans" cxnId="{C79A8CAE-38CD-4CF8-834D-40DD4FD26C24}">
      <dgm:prSet/>
      <dgm:spPr/>
      <dgm:t>
        <a:bodyPr/>
        <a:lstStyle/>
        <a:p>
          <a:endParaRPr lang="en-US"/>
        </a:p>
      </dgm:t>
    </dgm:pt>
    <dgm:pt modelId="{39A5E449-6756-4AD5-B7D5-2EF9477C8342}" type="pres">
      <dgm:prSet presAssocID="{40ACC6F1-B459-4153-B016-52D90BBAAD68}" presName="diagram" presStyleCnt="0">
        <dgm:presLayoutVars>
          <dgm:dir/>
          <dgm:resizeHandles/>
        </dgm:presLayoutVars>
      </dgm:prSet>
      <dgm:spPr/>
    </dgm:pt>
    <dgm:pt modelId="{5A9CCFDC-B0D7-442A-9701-B7A58380908B}" type="pres">
      <dgm:prSet presAssocID="{D5BA4066-9704-4DAF-98BB-2E16CC1E205D}" presName="firstNode" presStyleLbl="node1" presStyleIdx="0" presStyleCnt="2">
        <dgm:presLayoutVars>
          <dgm:bulletEnabled val="1"/>
        </dgm:presLayoutVars>
      </dgm:prSet>
      <dgm:spPr/>
    </dgm:pt>
    <dgm:pt modelId="{0CF9BC0F-09FF-4EA2-9548-54480D720EFF}" type="pres">
      <dgm:prSet presAssocID="{690639CA-D8E2-4B9D-9EB3-B570E21C56AE}" presName="sibTrans" presStyleLbl="sibTrans2D1" presStyleIdx="0" presStyleCnt="1"/>
      <dgm:spPr/>
    </dgm:pt>
    <dgm:pt modelId="{F2B65473-5DCF-4129-B232-CE021EA65BC0}" type="pres">
      <dgm:prSet presAssocID="{2B43B8D8-7FEF-467B-B249-BED07C384E74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E674E919-74F1-44FC-851E-BA75C32AC3A2}" srcId="{40ACC6F1-B459-4153-B016-52D90BBAAD68}" destId="{D5BA4066-9704-4DAF-98BB-2E16CC1E205D}" srcOrd="0" destOrd="0" parTransId="{A797580C-CA4C-4053-9740-E3B70A8AF505}" sibTransId="{690639CA-D8E2-4B9D-9EB3-B570E21C56AE}"/>
    <dgm:cxn modelId="{E9F9D61B-D145-4EA1-89EC-3561F7307B1F}" type="presOf" srcId="{2B43B8D8-7FEF-467B-B249-BED07C384E74}" destId="{F2B65473-5DCF-4129-B232-CE021EA65BC0}" srcOrd="0" destOrd="0" presId="urn:microsoft.com/office/officeart/2005/8/layout/bProcess2"/>
    <dgm:cxn modelId="{586E0498-984A-4C0B-8A5B-058D451AC75F}" type="presOf" srcId="{690639CA-D8E2-4B9D-9EB3-B570E21C56AE}" destId="{0CF9BC0F-09FF-4EA2-9548-54480D720EFF}" srcOrd="0" destOrd="0" presId="urn:microsoft.com/office/officeart/2005/8/layout/bProcess2"/>
    <dgm:cxn modelId="{C79A8CAE-38CD-4CF8-834D-40DD4FD26C24}" srcId="{40ACC6F1-B459-4153-B016-52D90BBAAD68}" destId="{2B43B8D8-7FEF-467B-B249-BED07C384E74}" srcOrd="1" destOrd="0" parTransId="{6A44BD5A-8DEF-4B10-A518-FF21AD54533C}" sibTransId="{8B8531ED-95F2-4160-9011-B6F8AB2CAD09}"/>
    <dgm:cxn modelId="{188701B8-2A3A-4CD1-AF1B-E3178C1FA38B}" type="presOf" srcId="{D5BA4066-9704-4DAF-98BB-2E16CC1E205D}" destId="{5A9CCFDC-B0D7-442A-9701-B7A58380908B}" srcOrd="0" destOrd="0" presId="urn:microsoft.com/office/officeart/2005/8/layout/bProcess2"/>
    <dgm:cxn modelId="{F27BF8E8-2FB8-4505-B0E0-534B576B4A5C}" type="presOf" srcId="{40ACC6F1-B459-4153-B016-52D90BBAAD68}" destId="{39A5E449-6756-4AD5-B7D5-2EF9477C8342}" srcOrd="0" destOrd="0" presId="urn:microsoft.com/office/officeart/2005/8/layout/bProcess2"/>
    <dgm:cxn modelId="{B0E61407-BB0D-445E-A73E-AAA934C3D583}" type="presParOf" srcId="{39A5E449-6756-4AD5-B7D5-2EF9477C8342}" destId="{5A9CCFDC-B0D7-442A-9701-B7A58380908B}" srcOrd="0" destOrd="0" presId="urn:microsoft.com/office/officeart/2005/8/layout/bProcess2"/>
    <dgm:cxn modelId="{A678A039-231E-4D54-84C4-48669C03A22F}" type="presParOf" srcId="{39A5E449-6756-4AD5-B7D5-2EF9477C8342}" destId="{0CF9BC0F-09FF-4EA2-9548-54480D720EFF}" srcOrd="1" destOrd="0" presId="urn:microsoft.com/office/officeart/2005/8/layout/bProcess2"/>
    <dgm:cxn modelId="{8A974748-965C-4B8C-915A-A1C957981896}" type="presParOf" srcId="{39A5E449-6756-4AD5-B7D5-2EF9477C8342}" destId="{F2B65473-5DCF-4129-B232-CE021EA65BC0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8BC6FD-CAA9-4060-8127-98753CADF4D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B1A2DF1-B620-4946-BAEE-D33E3B74E178}">
      <dgm:prSet/>
      <dgm:spPr/>
      <dgm:t>
        <a:bodyPr/>
        <a:lstStyle/>
        <a:p>
          <a:r>
            <a:rPr lang="cs-CZ" b="1"/>
            <a:t>v jižním Vietnamu </a:t>
          </a:r>
          <a:r>
            <a:rPr lang="cs-CZ"/>
            <a:t>(Vietnamské republice) existují demokratické instituce</a:t>
          </a:r>
          <a:endParaRPr lang="en-US"/>
        </a:p>
      </dgm:t>
    </dgm:pt>
    <dgm:pt modelId="{C10BEA5E-E96C-4C50-8225-D6BA8CF4B2AB}" type="parTrans" cxnId="{06854FCB-007B-4FA7-B1D3-584E01499B6A}">
      <dgm:prSet/>
      <dgm:spPr/>
      <dgm:t>
        <a:bodyPr/>
        <a:lstStyle/>
        <a:p>
          <a:endParaRPr lang="en-US"/>
        </a:p>
      </dgm:t>
    </dgm:pt>
    <dgm:pt modelId="{103B1E7B-7CFD-4A0C-8598-18ED376C520A}" type="sibTrans" cxnId="{06854FCB-007B-4FA7-B1D3-584E01499B6A}">
      <dgm:prSet/>
      <dgm:spPr/>
      <dgm:t>
        <a:bodyPr/>
        <a:lstStyle/>
        <a:p>
          <a:endParaRPr lang="en-US"/>
        </a:p>
      </dgm:t>
    </dgm:pt>
    <dgm:pt modelId="{A814BB7A-60B3-44C2-9BA6-9AC8923107FB}">
      <dgm:prSet/>
      <dgm:spPr/>
      <dgm:t>
        <a:bodyPr/>
        <a:lstStyle/>
        <a:p>
          <a:r>
            <a:rPr lang="cs-CZ"/>
            <a:t>ale Diem je diktátor (katolicky orientovaný!), opírá se o pomoc USA</a:t>
          </a:r>
          <a:endParaRPr lang="en-US"/>
        </a:p>
      </dgm:t>
    </dgm:pt>
    <dgm:pt modelId="{C741B8D1-977A-4CCA-B057-35D94743F776}" type="parTrans" cxnId="{8081AF20-D430-427B-B60C-748FE4677385}">
      <dgm:prSet/>
      <dgm:spPr/>
      <dgm:t>
        <a:bodyPr/>
        <a:lstStyle/>
        <a:p>
          <a:endParaRPr lang="en-US"/>
        </a:p>
      </dgm:t>
    </dgm:pt>
    <dgm:pt modelId="{7435FE29-54F4-4532-8D12-8C6E9D91BF95}" type="sibTrans" cxnId="{8081AF20-D430-427B-B60C-748FE4677385}">
      <dgm:prSet/>
      <dgm:spPr/>
      <dgm:t>
        <a:bodyPr/>
        <a:lstStyle/>
        <a:p>
          <a:endParaRPr lang="en-US"/>
        </a:p>
      </dgm:t>
    </dgm:pt>
    <dgm:pt modelId="{791AC80E-2910-41E1-BB6B-45AA77797864}">
      <dgm:prSet/>
      <dgm:spPr/>
      <dgm:t>
        <a:bodyPr/>
        <a:lstStyle/>
        <a:p>
          <a:r>
            <a:rPr lang="cs-CZ"/>
            <a:t>obyvatelstvo pak raději podporuje partyzány (vyzbrojené na S země)</a:t>
          </a:r>
          <a:endParaRPr lang="en-US"/>
        </a:p>
      </dgm:t>
    </dgm:pt>
    <dgm:pt modelId="{6D2FE823-3084-490F-BEF0-9A45C4E8224F}" type="parTrans" cxnId="{8C46C403-C10D-49E8-B97D-DADF2DB01C5A}">
      <dgm:prSet/>
      <dgm:spPr/>
      <dgm:t>
        <a:bodyPr/>
        <a:lstStyle/>
        <a:p>
          <a:endParaRPr lang="en-US"/>
        </a:p>
      </dgm:t>
    </dgm:pt>
    <dgm:pt modelId="{AB50F575-AFEA-4D2E-8C2F-418A3AD564E9}" type="sibTrans" cxnId="{8C46C403-C10D-49E8-B97D-DADF2DB01C5A}">
      <dgm:prSet/>
      <dgm:spPr/>
      <dgm:t>
        <a:bodyPr/>
        <a:lstStyle/>
        <a:p>
          <a:endParaRPr lang="en-US"/>
        </a:p>
      </dgm:t>
    </dgm:pt>
    <dgm:pt modelId="{64ABF5B7-DA22-4055-8A65-3D8D09DE5FFE}" type="pres">
      <dgm:prSet presAssocID="{4A8BC6FD-CAA9-4060-8127-98753CADF4D7}" presName="linear" presStyleCnt="0">
        <dgm:presLayoutVars>
          <dgm:animLvl val="lvl"/>
          <dgm:resizeHandles val="exact"/>
        </dgm:presLayoutVars>
      </dgm:prSet>
      <dgm:spPr/>
    </dgm:pt>
    <dgm:pt modelId="{8865C6C4-5E18-4177-AC15-63519465B9BE}" type="pres">
      <dgm:prSet presAssocID="{CB1A2DF1-B620-4946-BAEE-D33E3B74E1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00956D5-8BAD-4675-8938-DDDFC0D23459}" type="pres">
      <dgm:prSet presAssocID="{103B1E7B-7CFD-4A0C-8598-18ED376C520A}" presName="spacer" presStyleCnt="0"/>
      <dgm:spPr/>
    </dgm:pt>
    <dgm:pt modelId="{F81AC2FD-3F3C-4644-8225-4E24867C3B02}" type="pres">
      <dgm:prSet presAssocID="{A814BB7A-60B3-44C2-9BA6-9AC8923107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0A6F1B-0395-4A75-AC5E-C88BE3941724}" type="pres">
      <dgm:prSet presAssocID="{7435FE29-54F4-4532-8D12-8C6E9D91BF95}" presName="spacer" presStyleCnt="0"/>
      <dgm:spPr/>
    </dgm:pt>
    <dgm:pt modelId="{1214146D-64F0-4088-9DC9-5BDC02373BB4}" type="pres">
      <dgm:prSet presAssocID="{791AC80E-2910-41E1-BB6B-45AA777978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C46C403-C10D-49E8-B97D-DADF2DB01C5A}" srcId="{4A8BC6FD-CAA9-4060-8127-98753CADF4D7}" destId="{791AC80E-2910-41E1-BB6B-45AA77797864}" srcOrd="2" destOrd="0" parTransId="{6D2FE823-3084-490F-BEF0-9A45C4E8224F}" sibTransId="{AB50F575-AFEA-4D2E-8C2F-418A3AD564E9}"/>
    <dgm:cxn modelId="{8081AF20-D430-427B-B60C-748FE4677385}" srcId="{4A8BC6FD-CAA9-4060-8127-98753CADF4D7}" destId="{A814BB7A-60B3-44C2-9BA6-9AC8923107FB}" srcOrd="1" destOrd="0" parTransId="{C741B8D1-977A-4CCA-B057-35D94743F776}" sibTransId="{7435FE29-54F4-4532-8D12-8C6E9D91BF95}"/>
    <dgm:cxn modelId="{BAA5E338-42D6-4874-88AF-67FA006A83EE}" type="presOf" srcId="{CB1A2DF1-B620-4946-BAEE-D33E3B74E178}" destId="{8865C6C4-5E18-4177-AC15-63519465B9BE}" srcOrd="0" destOrd="0" presId="urn:microsoft.com/office/officeart/2005/8/layout/vList2"/>
    <dgm:cxn modelId="{5A355B4E-60DE-4A90-84CA-0FC7B3E9CE51}" type="presOf" srcId="{A814BB7A-60B3-44C2-9BA6-9AC8923107FB}" destId="{F81AC2FD-3F3C-4644-8225-4E24867C3B02}" srcOrd="0" destOrd="0" presId="urn:microsoft.com/office/officeart/2005/8/layout/vList2"/>
    <dgm:cxn modelId="{709A9E91-6030-4541-90EB-3510300CFE0E}" type="presOf" srcId="{4A8BC6FD-CAA9-4060-8127-98753CADF4D7}" destId="{64ABF5B7-DA22-4055-8A65-3D8D09DE5FFE}" srcOrd="0" destOrd="0" presId="urn:microsoft.com/office/officeart/2005/8/layout/vList2"/>
    <dgm:cxn modelId="{ACC6E2AD-68DE-4BEB-ADE0-EB4CFB92CB70}" type="presOf" srcId="{791AC80E-2910-41E1-BB6B-45AA77797864}" destId="{1214146D-64F0-4088-9DC9-5BDC02373BB4}" srcOrd="0" destOrd="0" presId="urn:microsoft.com/office/officeart/2005/8/layout/vList2"/>
    <dgm:cxn modelId="{06854FCB-007B-4FA7-B1D3-584E01499B6A}" srcId="{4A8BC6FD-CAA9-4060-8127-98753CADF4D7}" destId="{CB1A2DF1-B620-4946-BAEE-D33E3B74E178}" srcOrd="0" destOrd="0" parTransId="{C10BEA5E-E96C-4C50-8225-D6BA8CF4B2AB}" sibTransId="{103B1E7B-7CFD-4A0C-8598-18ED376C520A}"/>
    <dgm:cxn modelId="{43BA3477-6606-4FBE-AB6F-52AB0C124756}" type="presParOf" srcId="{64ABF5B7-DA22-4055-8A65-3D8D09DE5FFE}" destId="{8865C6C4-5E18-4177-AC15-63519465B9BE}" srcOrd="0" destOrd="0" presId="urn:microsoft.com/office/officeart/2005/8/layout/vList2"/>
    <dgm:cxn modelId="{530D5214-ACB2-4617-A46C-E6CAC128592D}" type="presParOf" srcId="{64ABF5B7-DA22-4055-8A65-3D8D09DE5FFE}" destId="{200956D5-8BAD-4675-8938-DDDFC0D23459}" srcOrd="1" destOrd="0" presId="urn:microsoft.com/office/officeart/2005/8/layout/vList2"/>
    <dgm:cxn modelId="{C62D3763-B2E2-4ACF-81EC-B34A068E13A1}" type="presParOf" srcId="{64ABF5B7-DA22-4055-8A65-3D8D09DE5FFE}" destId="{F81AC2FD-3F3C-4644-8225-4E24867C3B02}" srcOrd="2" destOrd="0" presId="urn:microsoft.com/office/officeart/2005/8/layout/vList2"/>
    <dgm:cxn modelId="{060A238E-F114-4030-B8EC-5EC851502382}" type="presParOf" srcId="{64ABF5B7-DA22-4055-8A65-3D8D09DE5FFE}" destId="{B10A6F1B-0395-4A75-AC5E-C88BE3941724}" srcOrd="3" destOrd="0" presId="urn:microsoft.com/office/officeart/2005/8/layout/vList2"/>
    <dgm:cxn modelId="{5D6E6BC4-F9A9-4922-8AB8-922605A076C3}" type="presParOf" srcId="{64ABF5B7-DA22-4055-8A65-3D8D09DE5FFE}" destId="{1214146D-64F0-4088-9DC9-5BDC02373BB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CCFDC-B0D7-442A-9701-B7A58380908B}">
      <dsp:nvSpPr>
        <dsp:cNvPr id="0" name=""/>
        <dsp:cNvSpPr/>
      </dsp:nvSpPr>
      <dsp:spPr>
        <a:xfrm>
          <a:off x="1282" y="166933"/>
          <a:ext cx="4201556" cy="42015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v severním Vietnamu (Vietnamské demokratické republice) zavedl komunistický režim </a:t>
          </a:r>
          <a:endParaRPr lang="en-US" sz="2900" kern="1200"/>
        </a:p>
      </dsp:txBody>
      <dsp:txXfrm>
        <a:off x="616586" y="782237"/>
        <a:ext cx="2970948" cy="2970948"/>
      </dsp:txXfrm>
    </dsp:sp>
    <dsp:sp modelId="{0CF9BC0F-09FF-4EA2-9548-54480D720EFF}">
      <dsp:nvSpPr>
        <dsp:cNvPr id="0" name=""/>
        <dsp:cNvSpPr/>
      </dsp:nvSpPr>
      <dsp:spPr>
        <a:xfrm rot="5400000">
          <a:off x="4549467" y="1711005"/>
          <a:ext cx="1470544" cy="1113412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65473-5DCF-4129-B232-CE021EA65BC0}">
      <dsp:nvSpPr>
        <dsp:cNvPr id="0" name=""/>
        <dsp:cNvSpPr/>
      </dsp:nvSpPr>
      <dsp:spPr>
        <a:xfrm>
          <a:off x="6303617" y="166933"/>
          <a:ext cx="4201556" cy="42015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spolupráce se SSSR a Čínou</a:t>
          </a:r>
          <a:endParaRPr lang="en-US" sz="2900" kern="1200"/>
        </a:p>
      </dsp:txBody>
      <dsp:txXfrm>
        <a:off x="6918921" y="782237"/>
        <a:ext cx="2970948" cy="2970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5C6C4-5E18-4177-AC15-63519465B9BE}">
      <dsp:nvSpPr>
        <dsp:cNvPr id="0" name=""/>
        <dsp:cNvSpPr/>
      </dsp:nvSpPr>
      <dsp:spPr>
        <a:xfrm>
          <a:off x="0" y="15912"/>
          <a:ext cx="10506456" cy="1432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/>
            <a:t>v jižním Vietnamu </a:t>
          </a:r>
          <a:r>
            <a:rPr lang="cs-CZ" sz="3600" kern="1200"/>
            <a:t>(Vietnamské republice) existují demokratické instituce</a:t>
          </a:r>
          <a:endParaRPr lang="en-US" sz="3600" kern="1200"/>
        </a:p>
      </dsp:txBody>
      <dsp:txXfrm>
        <a:off x="69908" y="85820"/>
        <a:ext cx="10366640" cy="1292264"/>
      </dsp:txXfrm>
    </dsp:sp>
    <dsp:sp modelId="{F81AC2FD-3F3C-4644-8225-4E24867C3B02}">
      <dsp:nvSpPr>
        <dsp:cNvPr id="0" name=""/>
        <dsp:cNvSpPr/>
      </dsp:nvSpPr>
      <dsp:spPr>
        <a:xfrm>
          <a:off x="0" y="1551672"/>
          <a:ext cx="10506456" cy="1432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ale Diem je diktátor (katolicky orientovaný!), opírá se o pomoc USA</a:t>
          </a:r>
          <a:endParaRPr lang="en-US" sz="3600" kern="1200"/>
        </a:p>
      </dsp:txBody>
      <dsp:txXfrm>
        <a:off x="69908" y="1621580"/>
        <a:ext cx="10366640" cy="1292264"/>
      </dsp:txXfrm>
    </dsp:sp>
    <dsp:sp modelId="{1214146D-64F0-4088-9DC9-5BDC02373BB4}">
      <dsp:nvSpPr>
        <dsp:cNvPr id="0" name=""/>
        <dsp:cNvSpPr/>
      </dsp:nvSpPr>
      <dsp:spPr>
        <a:xfrm>
          <a:off x="0" y="3087432"/>
          <a:ext cx="10506456" cy="1432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obyvatelstvo pak raději podporuje partyzány (vyzbrojené na S země)</a:t>
          </a:r>
          <a:endParaRPr lang="en-US" sz="3600" kern="1200"/>
        </a:p>
      </dsp:txBody>
      <dsp:txXfrm>
        <a:off x="69908" y="3157340"/>
        <a:ext cx="10366640" cy="129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0EF25-3FBB-4502-B1A3-AFD41997529F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A19D7-FC8B-42DA-96BA-E092BDF669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55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CC00-1BEC-487E-A257-4F04093BC06E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83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AEABB-7176-C826-0F90-F88C82919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8259B7-D1F4-59C5-16DA-818D67B8F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25AC7E-4840-45EE-5752-75CEE55C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DBF6-3589-4CF1-A093-E4E2CC95F13C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A70B56-BE79-8576-6341-ED208DEA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929AA1-1F45-A4BE-55DE-464AC3EF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F791-EADC-4D9E-8243-2495D7213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29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6B014B-5149-4B45-D8AA-BFD02862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A3B3D0-D68F-43E6-8126-E0521D90C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3D14B9-6DB1-C74A-8AF9-9493B0D1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DBF6-3589-4CF1-A093-E4E2CC95F13C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F4AA98-8185-963F-1A3E-F3413892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98A80A-1716-2E65-B721-AF9DB119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F791-EADC-4D9E-8243-2495D7213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44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45FC208-BC8B-280D-221E-DD784C155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49C98F-0CC3-A115-87F9-788137E1A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16C3C1-E937-5D14-EF97-E55808AD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DBF6-3589-4CF1-A093-E4E2CC95F13C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DE3DAA-928A-CF05-3033-2FF33AF0A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E69A00-34D9-CD90-B4D6-94B4C4FB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F791-EADC-4D9E-8243-2495D7213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5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7A1FB-3E52-DDF7-80FB-DAA16DCB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938F24-C52A-14B8-7FA9-9C7691881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29A00F-5D51-762B-D39B-D58DB27B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DBF6-3589-4CF1-A093-E4E2CC95F13C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008759-0986-A601-2E23-05DC10CD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403392-BD05-1086-D563-B18AF3E4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F791-EADC-4D9E-8243-2495D7213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47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0F0B8-C9B2-F0BE-8E6C-B9A7314F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0276C0-015E-953F-03AE-F833299AB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5AC363-8B3B-04A8-C149-87359232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DBF6-3589-4CF1-A093-E4E2CC95F13C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02F16E-1E4E-FF15-AB6B-1B09DA63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E17DA3-CA0C-7CE9-E659-48FF3C0A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F791-EADC-4D9E-8243-2495D7213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02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55B5E-0DBB-946E-9AC3-D772AA80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E04A52-C47F-F8B8-8BA1-ED5BBB65F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830EFB-0DA7-678D-1B50-F40EF930C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924BF1-F503-F4D1-91F7-7F3548DC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DBF6-3589-4CF1-A093-E4E2CC95F13C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CBF3BA-0F02-234A-80D3-7E533B14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B7D3A4-5252-A6B2-091A-9169120E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F791-EADC-4D9E-8243-2495D7213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05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89BB6-E7C9-068A-B7FB-8E08C9DB0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AAD052-34F3-F262-38B8-B73CDE14C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89047A-0F78-2B76-DD27-0180F870A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B2FD739-3D7C-E876-4F93-48F621A40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786FB1-03ED-4356-B9A9-5D1595B84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B2169DB-C953-492A-7553-ED1C9BEE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DBF6-3589-4CF1-A093-E4E2CC95F13C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9C47AB6-27D4-94F8-807F-6FFB7B12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F4E3C1-2FA6-07AB-D581-D0A14D31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F791-EADC-4D9E-8243-2495D7213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27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FBFDE-4F7D-4068-2374-FAA763A3C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83CF5A-447A-151A-9226-0353798B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DBF6-3589-4CF1-A093-E4E2CC95F13C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0F945E6-9075-6C1B-FFF5-6409ECE3B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390741-9C69-9703-E681-FBEB43B4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F791-EADC-4D9E-8243-2495D7213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98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54F1379-9187-9D40-46AA-6001B8A6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DBF6-3589-4CF1-A093-E4E2CC95F13C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6E9F3B8-1A57-1516-301B-C37EF140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4C12CC-506B-E484-A34E-A30A6997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F791-EADC-4D9E-8243-2495D7213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01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FD375-54CA-491B-C136-ACCD94FA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ED60A4-59B1-5697-2574-9EE44DB3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F989D2-C882-68B7-2D4E-0107DCF2E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886BEB-EA6E-3F63-9484-DFADB210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DBF6-3589-4CF1-A093-E4E2CC95F13C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5ACEC5-2E8E-8803-49FE-4A105CCF4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79A750-06D7-0402-FA24-6C617606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F791-EADC-4D9E-8243-2495D7213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46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A5A0D5-AAF8-D2BF-7EB6-6FE33E65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07EED5F-82A3-E67D-4F0D-ADB42B7D2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C9C42F-7823-1313-4CEA-171B47EFD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3874D7-9793-8BEE-8ED0-663FCBC03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DBF6-3589-4CF1-A093-E4E2CC95F13C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2C9794-485E-7828-C81D-7E2046CD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69E4AA-3950-4691-9DF8-86EC6EF2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F791-EADC-4D9E-8243-2495D7213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33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CCB2792-53FC-B0E0-509D-E21464B1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2040F3-030F-43C8-89D6-03D450A89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A85CEA-D191-2C64-D840-A47400DE0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4DBF6-3589-4CF1-A093-E4E2CC95F13C}" type="datetimeFigureOut">
              <a:rPr lang="cs-CZ" smtClean="0"/>
              <a:t>02.05.2023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690962-9C7F-3577-B751-0F438DF76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575C7-6413-0367-5A06-E51F417E6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4F791-EADC-4D9E-8243-2495D72133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06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vne-dny.cz/episode/10000268/den-nejvetsiho-protestu-proti-valce-ve-vietnam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WvwjgnqEtCQ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com/" TargetMode="External"/><Relationship Id="rId2" Type="http://schemas.openxmlformats.org/officeDocument/2006/relationships/hyperlink" Target="http://www.valka.cz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Eisenhower_official.jpg" TargetMode="External"/><Relationship Id="rId3" Type="http://schemas.openxmlformats.org/officeDocument/2006/relationships/hyperlink" Target="http://cs.wikipedia.org/wiki/Soubor:HD-SN-99-02041.JPEG" TargetMode="External"/><Relationship Id="rId7" Type="http://schemas.openxmlformats.org/officeDocument/2006/relationships/hyperlink" Target="http://cs.wikipedia.org/wiki/Soubor:Bombing_in_Vietnam.jpg" TargetMode="External"/><Relationship Id="rId2" Type="http://schemas.openxmlformats.org/officeDocument/2006/relationships/hyperlink" Target="http://cs.wikipedia.org/wiki/Soubor:Bundesarchiv_Bild_183-48579-0009,_Stralsund,_Ho_Chi_Minh_mit_Matrosen_der_NV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Vietnamtunnel.jpg" TargetMode="External"/><Relationship Id="rId5" Type="http://schemas.openxmlformats.org/officeDocument/2006/relationships/hyperlink" Target="http://cs.wikipedia.org/wiki/Soubor:Defoliation_agent_spraying.jpg" TargetMode="External"/><Relationship Id="rId4" Type="http://schemas.openxmlformats.org/officeDocument/2006/relationships/hyperlink" Target="http://cs.wikipedia.org/wiki/Soubor:Bruce_Crandall%27s_UH-1D.jpg" TargetMode="External"/><Relationship Id="rId9" Type="http://schemas.openxmlformats.org/officeDocument/2006/relationships/hyperlink" Target="http://cs.wikipedia.org/wiki/Soubor:John_F._Kennedy,_White_House_color_photo_portrait.jpg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Napalm.jpg" TargetMode="External"/><Relationship Id="rId3" Type="http://schemas.openxmlformats.org/officeDocument/2006/relationships/hyperlink" Target="http://cs.wikipedia.org/wiki/Soubor:RichardNixon.jpg" TargetMode="External"/><Relationship Id="rId7" Type="http://schemas.openxmlformats.org/officeDocument/2006/relationships/hyperlink" Target="http://cs.wikipedia.org/wiki/Soubor:Infant_victim_of_Dak_Son_massacre.jpg" TargetMode="External"/><Relationship Id="rId2" Type="http://schemas.openxmlformats.org/officeDocument/2006/relationships/hyperlink" Target="http://cs.wikipedia.org/wiki/Soubor:37_Lyndon_Johnson_3x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yLai_Haeberle_P35_SPC_Capezza.jpg?uselang=cs" TargetMode="External"/><Relationship Id="rId5" Type="http://schemas.openxmlformats.org/officeDocument/2006/relationships/hyperlink" Target="http://cs.wikipedia.org/wiki/Soubor:Dong_Ha,_Vietnam_Operation_Hastings.jpg" TargetMode="External"/><Relationship Id="rId10" Type="http://schemas.openxmlformats.org/officeDocument/2006/relationships/hyperlink" Target="http://commons.wikimedia.org/wiki/File:Swami_opening.jpg?uselang=cs" TargetMode="External"/><Relationship Id="rId4" Type="http://schemas.openxmlformats.org/officeDocument/2006/relationships/hyperlink" Target="http://cs.wikipedia.org/wiki/Soubor:Gerald_Ford.jpg" TargetMode="External"/><Relationship Id="rId9" Type="http://schemas.openxmlformats.org/officeDocument/2006/relationships/hyperlink" Target="http://cs.wikipedia.org/wiki/Soubor:Vietnamese_villagers_suspected_of_being_communists_by_the_US_Army_-_1966.jpg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Vietnam_peace_agreement_signing.jpg" TargetMode="External"/><Relationship Id="rId3" Type="http://schemas.openxmlformats.org/officeDocument/2006/relationships/hyperlink" Target="http://cs.wikipedia.org/wiki/Soubor:Vietnamdem.jpg" TargetMode="External"/><Relationship Id="rId7" Type="http://schemas.openxmlformats.org/officeDocument/2006/relationships/hyperlink" Target="http://cs.wikipedia.org/wiki/Soubor:South_Vietnam_-_The_final_days_197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Viet_Cong_soldier_DD-ST-99-04298.jpg" TargetMode="External"/><Relationship Id="rId11" Type="http://schemas.openxmlformats.org/officeDocument/2006/relationships/hyperlink" Target="http://cs.wikipedia.org/wiki/Soubor:Vietnam_Memorial_-_Washington.jpg" TargetMode="External"/><Relationship Id="rId5" Type="http://schemas.openxmlformats.org/officeDocument/2006/relationships/hyperlink" Target="http://commons.wikimedia.org/wiki/File:Nixon_campaigns.jpg?uselang=cs" TargetMode="External"/><Relationship Id="rId10" Type="http://schemas.openxmlformats.org/officeDocument/2006/relationships/hyperlink" Target="http://cs.wikipedia.org/wiki/Soubor:LeDucTho1973.jpg" TargetMode="External"/><Relationship Id="rId4" Type="http://schemas.openxmlformats.org/officeDocument/2006/relationships/hyperlink" Target="http://cs.wikipedia.org/wiki/Soubor:Vietnam_War_protesters.jpg" TargetMode="External"/><Relationship Id="rId9" Type="http://schemas.openxmlformats.org/officeDocument/2006/relationships/hyperlink" Target="http://cs.wikipedia.org/wiki/Soubor:Henry_Kissinger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lPot.jpg?uselang=cs" TargetMode="External"/><Relationship Id="rId2" Type="http://schemas.openxmlformats.org/officeDocument/2006/relationships/hyperlink" Target="http://cs.wikipedia.org/wiki/Soubor:Milos_Forma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Flag_of_Vietnam.svg" TargetMode="External"/><Relationship Id="rId4" Type="http://schemas.openxmlformats.org/officeDocument/2006/relationships/hyperlink" Target="http://cs.wikipedia.org/wiki/Soubor:Marine_da_nang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5BC353-549C-47DC-9732-7E696137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hled na Islet s dům, na který se obklopují kokosové stromy">
            <a:extLst>
              <a:ext uri="{FF2B5EF4-FFF2-40B4-BE49-F238E27FC236}">
                <a16:creationId xmlns:a16="http://schemas.microsoft.com/office/drawing/2014/main" id="{DE76CF4B-70C0-C698-5279-310E1781D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9" b="14601"/>
          <a:stretch/>
        </p:blipFill>
        <p:spPr>
          <a:xfrm>
            <a:off x="20" y="-1"/>
            <a:ext cx="12191980" cy="6858002"/>
          </a:xfrm>
          <a:custGeom>
            <a:avLst/>
            <a:gdLst/>
            <a:ahLst/>
            <a:cxnLst/>
            <a:rect l="l" t="t" r="r" b="b"/>
            <a:pathLst>
              <a:path w="12192000" h="6858002">
                <a:moveTo>
                  <a:pt x="5307101" y="6857999"/>
                </a:moveTo>
                <a:lnTo>
                  <a:pt x="12192000" y="6857999"/>
                </a:lnTo>
                <a:lnTo>
                  <a:pt x="12192000" y="6858002"/>
                </a:lnTo>
                <a:lnTo>
                  <a:pt x="5307088" y="685800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972"/>
                </a:lnTo>
                <a:lnTo>
                  <a:pt x="12152890" y="6290206"/>
                </a:lnTo>
                <a:cubicBezTo>
                  <a:pt x="12105395" y="6304478"/>
                  <a:pt x="12054092" y="6317152"/>
                  <a:pt x="12009354" y="6315664"/>
                </a:cubicBezTo>
                <a:cubicBezTo>
                  <a:pt x="11994503" y="6311032"/>
                  <a:pt x="11985943" y="6310638"/>
                  <a:pt x="11978968" y="6319390"/>
                </a:cubicBezTo>
                <a:cubicBezTo>
                  <a:pt x="11941764" y="6318961"/>
                  <a:pt x="11901790" y="6339612"/>
                  <a:pt x="11878895" y="6327233"/>
                </a:cubicBezTo>
                <a:cubicBezTo>
                  <a:pt x="11878918" y="6346592"/>
                  <a:pt x="11826486" y="6319151"/>
                  <a:pt x="11814979" y="6337141"/>
                </a:cubicBezTo>
                <a:cubicBezTo>
                  <a:pt x="11820607" y="6367517"/>
                  <a:pt x="11727668" y="6353622"/>
                  <a:pt x="11687508" y="6364470"/>
                </a:cubicBezTo>
                <a:cubicBezTo>
                  <a:pt x="11692944" y="6381370"/>
                  <a:pt x="11638976" y="6383664"/>
                  <a:pt x="11672002" y="6397904"/>
                </a:cubicBezTo>
                <a:cubicBezTo>
                  <a:pt x="11645814" y="6406115"/>
                  <a:pt x="11642999" y="6389784"/>
                  <a:pt x="11629894" y="6384496"/>
                </a:cubicBezTo>
                <a:cubicBezTo>
                  <a:pt x="11597582" y="6386755"/>
                  <a:pt x="11602281" y="6372208"/>
                  <a:pt x="11597728" y="6361596"/>
                </a:cubicBezTo>
                <a:cubicBezTo>
                  <a:pt x="11567716" y="6387703"/>
                  <a:pt x="11505156" y="6361750"/>
                  <a:pt x="11448211" y="6357842"/>
                </a:cubicBezTo>
                <a:cubicBezTo>
                  <a:pt x="11414499" y="6357897"/>
                  <a:pt x="11370196" y="6408532"/>
                  <a:pt x="11336630" y="6383021"/>
                </a:cubicBezTo>
                <a:cubicBezTo>
                  <a:pt x="11316728" y="6389671"/>
                  <a:pt x="11284212" y="6365546"/>
                  <a:pt x="11267820" y="6388199"/>
                </a:cubicBezTo>
                <a:cubicBezTo>
                  <a:pt x="11215412" y="6380118"/>
                  <a:pt x="11199532" y="6391497"/>
                  <a:pt x="11153755" y="6378749"/>
                </a:cubicBezTo>
                <a:cubicBezTo>
                  <a:pt x="11097684" y="6376473"/>
                  <a:pt x="11142086" y="6407848"/>
                  <a:pt x="11063998" y="6397440"/>
                </a:cubicBezTo>
                <a:cubicBezTo>
                  <a:pt x="11028900" y="6406581"/>
                  <a:pt x="10989384" y="6411343"/>
                  <a:pt x="10949261" y="6411271"/>
                </a:cubicBezTo>
                <a:cubicBezTo>
                  <a:pt x="10946808" y="6404413"/>
                  <a:pt x="10928478" y="6413021"/>
                  <a:pt x="10920620" y="6414504"/>
                </a:cubicBezTo>
                <a:cubicBezTo>
                  <a:pt x="10921840" y="6410173"/>
                  <a:pt x="10906289" y="6407257"/>
                  <a:pt x="10899483" y="6410536"/>
                </a:cubicBezTo>
                <a:cubicBezTo>
                  <a:pt x="10774259" y="6419728"/>
                  <a:pt x="10854212" y="6382839"/>
                  <a:pt x="10774590" y="6403309"/>
                </a:cubicBezTo>
                <a:cubicBezTo>
                  <a:pt x="10724638" y="6405843"/>
                  <a:pt x="10739599" y="6355991"/>
                  <a:pt x="10682861" y="6377814"/>
                </a:cubicBezTo>
                <a:cubicBezTo>
                  <a:pt x="10622947" y="6375380"/>
                  <a:pt x="10589912" y="6355504"/>
                  <a:pt x="10530714" y="6366548"/>
                </a:cubicBezTo>
                <a:cubicBezTo>
                  <a:pt x="10474643" y="6364190"/>
                  <a:pt x="10428348" y="6354710"/>
                  <a:pt x="10379097" y="6358630"/>
                </a:cubicBezTo>
                <a:cubicBezTo>
                  <a:pt x="10361622" y="6351880"/>
                  <a:pt x="10344151" y="6348805"/>
                  <a:pt x="10323727" y="6357333"/>
                </a:cubicBezTo>
                <a:cubicBezTo>
                  <a:pt x="10272196" y="6352518"/>
                  <a:pt x="10263446" y="6339056"/>
                  <a:pt x="10227126" y="6348100"/>
                </a:cubicBezTo>
                <a:cubicBezTo>
                  <a:pt x="10196351" y="6318664"/>
                  <a:pt x="10199174" y="6342674"/>
                  <a:pt x="10163542" y="6343141"/>
                </a:cubicBezTo>
                <a:cubicBezTo>
                  <a:pt x="10134376" y="6345476"/>
                  <a:pt x="10177885" y="6359944"/>
                  <a:pt x="10151161" y="6358763"/>
                </a:cubicBezTo>
                <a:cubicBezTo>
                  <a:pt x="10126522" y="6349492"/>
                  <a:pt x="10117113" y="6369683"/>
                  <a:pt x="10092125" y="6358861"/>
                </a:cubicBezTo>
                <a:cubicBezTo>
                  <a:pt x="10107302" y="6344459"/>
                  <a:pt x="10032910" y="6356018"/>
                  <a:pt x="10037958" y="6342614"/>
                </a:cubicBezTo>
                <a:cubicBezTo>
                  <a:pt x="10003046" y="6359008"/>
                  <a:pt x="10003017" y="6334504"/>
                  <a:pt x="9966866" y="6337014"/>
                </a:cubicBezTo>
                <a:cubicBezTo>
                  <a:pt x="9947485" y="6342600"/>
                  <a:pt x="9935606" y="6342702"/>
                  <a:pt x="9924418" y="6333490"/>
                </a:cubicBezTo>
                <a:cubicBezTo>
                  <a:pt x="9834150" y="6361084"/>
                  <a:pt x="9880223" y="6330704"/>
                  <a:pt x="9806001" y="6337361"/>
                </a:cubicBezTo>
                <a:cubicBezTo>
                  <a:pt x="9740686" y="6345638"/>
                  <a:pt x="9670300" y="6348205"/>
                  <a:pt x="9596449" y="6376180"/>
                </a:cubicBezTo>
                <a:cubicBezTo>
                  <a:pt x="9581101" y="6384665"/>
                  <a:pt x="9553986" y="6385744"/>
                  <a:pt x="9535890" y="6378590"/>
                </a:cubicBezTo>
                <a:cubicBezTo>
                  <a:pt x="9532775" y="6377359"/>
                  <a:pt x="9530052" y="6375925"/>
                  <a:pt x="9527805" y="6374334"/>
                </a:cubicBezTo>
                <a:cubicBezTo>
                  <a:pt x="9481894" y="6394749"/>
                  <a:pt x="9464762" y="6381055"/>
                  <a:pt x="9441373" y="6395633"/>
                </a:cubicBezTo>
                <a:cubicBezTo>
                  <a:pt x="9381290" y="6397202"/>
                  <a:pt x="9341618" y="6377583"/>
                  <a:pt x="9320149" y="6390280"/>
                </a:cubicBezTo>
                <a:cubicBezTo>
                  <a:pt x="9291150" y="6386896"/>
                  <a:pt x="9257768" y="6367103"/>
                  <a:pt x="9229488" y="6380382"/>
                </a:cubicBezTo>
                <a:cubicBezTo>
                  <a:pt x="9230007" y="6377216"/>
                  <a:pt x="9227921" y="6376045"/>
                  <a:pt x="9224285" y="6375920"/>
                </a:cubicBezTo>
                <a:lnTo>
                  <a:pt x="9217537" y="6376762"/>
                </a:lnTo>
                <a:lnTo>
                  <a:pt x="9214728" y="6381637"/>
                </a:lnTo>
                <a:cubicBezTo>
                  <a:pt x="9202170" y="6398803"/>
                  <a:pt x="9191484" y="6381138"/>
                  <a:pt x="9161049" y="6384539"/>
                </a:cubicBezTo>
                <a:cubicBezTo>
                  <a:pt x="9146336" y="6385184"/>
                  <a:pt x="9147761" y="6380673"/>
                  <a:pt x="9149697" y="6376552"/>
                </a:cubicBezTo>
                <a:lnTo>
                  <a:pt x="9150803" y="6372240"/>
                </a:lnTo>
                <a:lnTo>
                  <a:pt x="9141448" y="6372359"/>
                </a:lnTo>
                <a:lnTo>
                  <a:pt x="9137486" y="6372055"/>
                </a:lnTo>
                <a:lnTo>
                  <a:pt x="9126952" y="6375163"/>
                </a:lnTo>
                <a:cubicBezTo>
                  <a:pt x="9117353" y="6375502"/>
                  <a:pt x="9107828" y="6372135"/>
                  <a:pt x="9098334" y="6372861"/>
                </a:cubicBezTo>
                <a:cubicBezTo>
                  <a:pt x="9093587" y="6373224"/>
                  <a:pt x="9088847" y="6374610"/>
                  <a:pt x="9084110" y="6377995"/>
                </a:cubicBezTo>
                <a:cubicBezTo>
                  <a:pt x="9105864" y="6390113"/>
                  <a:pt x="9028073" y="6387966"/>
                  <a:pt x="9039515" y="6400351"/>
                </a:cubicBezTo>
                <a:cubicBezTo>
                  <a:pt x="8997651" y="6388705"/>
                  <a:pt x="9009590" y="6412472"/>
                  <a:pt x="8973305" y="6414442"/>
                </a:cubicBezTo>
                <a:cubicBezTo>
                  <a:pt x="8951781" y="6411385"/>
                  <a:pt x="8940212" y="6412734"/>
                  <a:pt x="8933861" y="6423031"/>
                </a:cubicBezTo>
                <a:cubicBezTo>
                  <a:pt x="8832841" y="6407267"/>
                  <a:pt x="8892362" y="6431116"/>
                  <a:pt x="8817130" y="6433703"/>
                </a:cubicBezTo>
                <a:cubicBezTo>
                  <a:pt x="8749745" y="6433633"/>
                  <a:pt x="8680232" y="6439719"/>
                  <a:pt x="8594947" y="6421586"/>
                </a:cubicBezTo>
                <a:cubicBezTo>
                  <a:pt x="8575919" y="6415227"/>
                  <a:pt x="8549096" y="6417484"/>
                  <a:pt x="8535041" y="6426626"/>
                </a:cubicBezTo>
                <a:cubicBezTo>
                  <a:pt x="8532621" y="6428200"/>
                  <a:pt x="8530681" y="6429922"/>
                  <a:pt x="8529279" y="6431739"/>
                </a:cubicBezTo>
                <a:cubicBezTo>
                  <a:pt x="8474783" y="6417534"/>
                  <a:pt x="8464858" y="6432901"/>
                  <a:pt x="8435056" y="6421613"/>
                </a:cubicBezTo>
                <a:cubicBezTo>
                  <a:pt x="8376022" y="6427411"/>
                  <a:pt x="8347129" y="6451271"/>
                  <a:pt x="8320108" y="6441573"/>
                </a:cubicBezTo>
                <a:cubicBezTo>
                  <a:pt x="8293638" y="6448387"/>
                  <a:pt x="8270932" y="6471649"/>
                  <a:pt x="8237020" y="6462216"/>
                </a:cubicBezTo>
                <a:cubicBezTo>
                  <a:pt x="8245222" y="6474245"/>
                  <a:pt x="8197387" y="6460392"/>
                  <a:pt x="8188860" y="6471379"/>
                </a:cubicBezTo>
                <a:cubicBezTo>
                  <a:pt x="8184024" y="6480393"/>
                  <a:pt x="8168383" y="6478291"/>
                  <a:pt x="8155558" y="6480722"/>
                </a:cubicBezTo>
                <a:cubicBezTo>
                  <a:pt x="8144819" y="6489457"/>
                  <a:pt x="8082218" y="6493172"/>
                  <a:pt x="8061412" y="6490111"/>
                </a:cubicBezTo>
                <a:cubicBezTo>
                  <a:pt x="8004043" y="6475925"/>
                  <a:pt x="7947523" y="6510024"/>
                  <a:pt x="7901437" y="6499659"/>
                </a:cubicBezTo>
                <a:cubicBezTo>
                  <a:pt x="7888774" y="6499544"/>
                  <a:pt x="7877960" y="6500846"/>
                  <a:pt x="7868353" y="6503024"/>
                </a:cubicBezTo>
                <a:lnTo>
                  <a:pt x="7843779" y="6511212"/>
                </a:lnTo>
                <a:lnTo>
                  <a:pt x="7841448" y="6517728"/>
                </a:lnTo>
                <a:lnTo>
                  <a:pt x="7823871" y="6520429"/>
                </a:lnTo>
                <a:lnTo>
                  <a:pt x="7820005" y="6522254"/>
                </a:lnTo>
                <a:cubicBezTo>
                  <a:pt x="7812641" y="6525763"/>
                  <a:pt x="7805193" y="6529063"/>
                  <a:pt x="7797020" y="6531612"/>
                </a:cubicBezTo>
                <a:cubicBezTo>
                  <a:pt x="7782159" y="6505259"/>
                  <a:pt x="7725050" y="6548941"/>
                  <a:pt x="7727879" y="6524102"/>
                </a:cubicBezTo>
                <a:cubicBezTo>
                  <a:pt x="7680386" y="6533519"/>
                  <a:pt x="7695538" y="6507405"/>
                  <a:pt x="7659324" y="6537474"/>
                </a:cubicBezTo>
                <a:cubicBezTo>
                  <a:pt x="7566636" y="6535069"/>
                  <a:pt x="7462452" y="6568928"/>
                  <a:pt x="7374068" y="6552862"/>
                </a:cubicBezTo>
                <a:cubicBezTo>
                  <a:pt x="7393454" y="6562410"/>
                  <a:pt x="7373124" y="6578225"/>
                  <a:pt x="7346163" y="6577609"/>
                </a:cubicBezTo>
                <a:cubicBezTo>
                  <a:pt x="7419349" y="6615756"/>
                  <a:pt x="7219942" y="6557562"/>
                  <a:pt x="7235023" y="6591880"/>
                </a:cubicBezTo>
                <a:cubicBezTo>
                  <a:pt x="7203144" y="6564271"/>
                  <a:pt x="7057485" y="6539224"/>
                  <a:pt x="7039074" y="6572474"/>
                </a:cubicBezTo>
                <a:cubicBezTo>
                  <a:pt x="6966094" y="6582775"/>
                  <a:pt x="6893201" y="6571018"/>
                  <a:pt x="6833428" y="6596853"/>
                </a:cubicBezTo>
                <a:cubicBezTo>
                  <a:pt x="6827113" y="6593647"/>
                  <a:pt x="6820080" y="6591377"/>
                  <a:pt x="6812583" y="6589775"/>
                </a:cubicBezTo>
                <a:lnTo>
                  <a:pt x="6790242" y="6586880"/>
                </a:lnTo>
                <a:lnTo>
                  <a:pt x="6787846" y="6588046"/>
                </a:lnTo>
                <a:cubicBezTo>
                  <a:pt x="6776461" y="6590858"/>
                  <a:pt x="6768832" y="6590687"/>
                  <a:pt x="6762881" y="6589201"/>
                </a:cubicBezTo>
                <a:lnTo>
                  <a:pt x="6756732" y="6586412"/>
                </a:lnTo>
                <a:lnTo>
                  <a:pt x="6739390" y="6586250"/>
                </a:lnTo>
                <a:lnTo>
                  <a:pt x="6704653" y="6583365"/>
                </a:lnTo>
                <a:lnTo>
                  <a:pt x="6698694" y="6585233"/>
                </a:lnTo>
                <a:lnTo>
                  <a:pt x="6647142" y="6584630"/>
                </a:lnTo>
                <a:lnTo>
                  <a:pt x="6646688" y="6585765"/>
                </a:lnTo>
                <a:cubicBezTo>
                  <a:pt x="6644494" y="6588296"/>
                  <a:pt x="6640660" y="6590137"/>
                  <a:pt x="6633278" y="6590589"/>
                </a:cubicBezTo>
                <a:cubicBezTo>
                  <a:pt x="6648367" y="6606646"/>
                  <a:pt x="6630160" y="6597288"/>
                  <a:pt x="6607065" y="6597202"/>
                </a:cubicBezTo>
                <a:cubicBezTo>
                  <a:pt x="6625347" y="6622121"/>
                  <a:pt x="6557475" y="6611760"/>
                  <a:pt x="6549804" y="6626596"/>
                </a:cubicBezTo>
                <a:cubicBezTo>
                  <a:pt x="6532425" y="6625972"/>
                  <a:pt x="6514382" y="6625766"/>
                  <a:pt x="6496083" y="6626095"/>
                </a:cubicBezTo>
                <a:lnTo>
                  <a:pt x="6485389" y="6626617"/>
                </a:lnTo>
                <a:lnTo>
                  <a:pt x="6485223" y="6626886"/>
                </a:lnTo>
                <a:cubicBezTo>
                  <a:pt x="6483001" y="6627550"/>
                  <a:pt x="6479520" y="6627927"/>
                  <a:pt x="6474035" y="6627950"/>
                </a:cubicBezTo>
                <a:lnTo>
                  <a:pt x="6465888" y="6627571"/>
                </a:lnTo>
                <a:lnTo>
                  <a:pt x="6445139" y="6628585"/>
                </a:lnTo>
                <a:lnTo>
                  <a:pt x="6438312" y="6630646"/>
                </a:lnTo>
                <a:cubicBezTo>
                  <a:pt x="6417397" y="6642787"/>
                  <a:pt x="6447851" y="6675286"/>
                  <a:pt x="6392168" y="6665569"/>
                </a:cubicBezTo>
                <a:cubicBezTo>
                  <a:pt x="6343510" y="6677589"/>
                  <a:pt x="6330169" y="6701494"/>
                  <a:pt x="6272304" y="6700835"/>
                </a:cubicBezTo>
                <a:cubicBezTo>
                  <a:pt x="6226827" y="6712160"/>
                  <a:pt x="6194756" y="6728533"/>
                  <a:pt x="6150447" y="6732895"/>
                </a:cubicBezTo>
                <a:cubicBezTo>
                  <a:pt x="6140653" y="6742032"/>
                  <a:pt x="6128186" y="6747742"/>
                  <a:pt x="6104787" y="6743117"/>
                </a:cubicBezTo>
                <a:cubicBezTo>
                  <a:pt x="6064916" y="6755994"/>
                  <a:pt x="6067350" y="6769968"/>
                  <a:pt x="6030197" y="6767449"/>
                </a:cubicBezTo>
                <a:cubicBezTo>
                  <a:pt x="6025714" y="6799897"/>
                  <a:pt x="6010615" y="6777056"/>
                  <a:pt x="5980285" y="6782421"/>
                </a:cubicBezTo>
                <a:cubicBezTo>
                  <a:pt x="5954036" y="6784991"/>
                  <a:pt x="5980131" y="6764424"/>
                  <a:pt x="5958496" y="6769874"/>
                </a:cubicBezTo>
                <a:cubicBezTo>
                  <a:pt x="5944505" y="6782527"/>
                  <a:pt x="5921893" y="6765237"/>
                  <a:pt x="5908732" y="6779393"/>
                </a:cubicBezTo>
                <a:cubicBezTo>
                  <a:pt x="5931989" y="6790347"/>
                  <a:pt x="5860959" y="6791681"/>
                  <a:pt x="5874963" y="6803355"/>
                </a:cubicBezTo>
                <a:cubicBezTo>
                  <a:pt x="5833647" y="6793755"/>
                  <a:pt x="5851456" y="6816602"/>
                  <a:pt x="5819199" y="6820147"/>
                </a:cubicBezTo>
                <a:cubicBezTo>
                  <a:pt x="5798819" y="6818094"/>
                  <a:pt x="5788750" y="6819934"/>
                  <a:pt x="5786035" y="6830341"/>
                </a:cubicBezTo>
                <a:cubicBezTo>
                  <a:pt x="5689973" y="6819312"/>
                  <a:pt x="5750863" y="6840131"/>
                  <a:pt x="5683543" y="6846008"/>
                </a:cubicBezTo>
                <a:cubicBezTo>
                  <a:pt x="5622546" y="6848924"/>
                  <a:pt x="5561433" y="6857988"/>
                  <a:pt x="5478912" y="6843932"/>
                </a:cubicBezTo>
                <a:cubicBezTo>
                  <a:pt x="5459815" y="6838522"/>
                  <a:pt x="5436209" y="6841929"/>
                  <a:pt x="5426182" y="6851543"/>
                </a:cubicBezTo>
                <a:cubicBezTo>
                  <a:pt x="5424458" y="6853198"/>
                  <a:pt x="5423209" y="6854977"/>
                  <a:pt x="5422476" y="6856827"/>
                </a:cubicBezTo>
                <a:cubicBezTo>
                  <a:pt x="5368974" y="6845270"/>
                  <a:pt x="5364519" y="6860824"/>
                  <a:pt x="5334223" y="6851042"/>
                </a:cubicBezTo>
                <a:lnTo>
                  <a:pt x="5307101" y="6857999"/>
                </a:lnTo>
                <a:lnTo>
                  <a:pt x="0" y="6857999"/>
                </a:lnTo>
                <a:lnTo>
                  <a:pt x="0" y="2143233"/>
                </a:lnTo>
                <a:lnTo>
                  <a:pt x="23798" y="2139906"/>
                </a:lnTo>
                <a:cubicBezTo>
                  <a:pt x="74043" y="2136293"/>
                  <a:pt x="38977" y="2165571"/>
                  <a:pt x="87258" y="2143366"/>
                </a:cubicBezTo>
                <a:cubicBezTo>
                  <a:pt x="122965" y="2137787"/>
                  <a:pt x="117457" y="2188700"/>
                  <a:pt x="156013" y="2163361"/>
                </a:cubicBezTo>
                <a:cubicBezTo>
                  <a:pt x="199419" y="2162157"/>
                  <a:pt x="225310" y="2180084"/>
                  <a:pt x="266777" y="2165405"/>
                </a:cubicBezTo>
                <a:cubicBezTo>
                  <a:pt x="307408" y="2164360"/>
                  <a:pt x="341751" y="2171054"/>
                  <a:pt x="376805" y="2164126"/>
                </a:cubicBezTo>
                <a:cubicBezTo>
                  <a:pt x="390105" y="2169833"/>
                  <a:pt x="403012" y="2171855"/>
                  <a:pt x="416820" y="2162058"/>
                </a:cubicBezTo>
                <a:cubicBezTo>
                  <a:pt x="454441" y="2163754"/>
                  <a:pt x="462164" y="2176725"/>
                  <a:pt x="487366" y="2165444"/>
                </a:cubicBezTo>
                <a:cubicBezTo>
                  <a:pt x="512638" y="2193098"/>
                  <a:pt x="508069" y="2169186"/>
                  <a:pt x="533680" y="2166550"/>
                </a:cubicBezTo>
                <a:cubicBezTo>
                  <a:pt x="554439" y="2162433"/>
                  <a:pt x="521576" y="2150568"/>
                  <a:pt x="540946" y="2150128"/>
                </a:cubicBezTo>
                <a:cubicBezTo>
                  <a:pt x="559671" y="2157928"/>
                  <a:pt x="564313" y="2137102"/>
                  <a:pt x="583453" y="2146439"/>
                </a:cubicBezTo>
                <a:cubicBezTo>
                  <a:pt x="574045" y="2161807"/>
                  <a:pt x="626400" y="2145688"/>
                  <a:pt x="624180" y="2159439"/>
                </a:cubicBezTo>
                <a:cubicBezTo>
                  <a:pt x="647591" y="2140873"/>
                  <a:pt x="650201" y="2165450"/>
                  <a:pt x="675971" y="2160733"/>
                </a:cubicBezTo>
                <a:cubicBezTo>
                  <a:pt x="689339" y="2153950"/>
                  <a:pt x="697882" y="2153126"/>
                  <a:pt x="706914" y="2161686"/>
                </a:cubicBezTo>
                <a:cubicBezTo>
                  <a:pt x="769009" y="2128516"/>
                  <a:pt x="739035" y="2161792"/>
                  <a:pt x="791788" y="2150599"/>
                </a:cubicBezTo>
                <a:cubicBezTo>
                  <a:pt x="837950" y="2138324"/>
                  <a:pt x="852628" y="2155297"/>
                  <a:pt x="902857" y="2122745"/>
                </a:cubicBezTo>
                <a:cubicBezTo>
                  <a:pt x="913016" y="2113301"/>
                  <a:pt x="967730" y="2097173"/>
                  <a:pt x="981959" y="2092815"/>
                </a:cubicBezTo>
                <a:cubicBezTo>
                  <a:pt x="996188" y="2088456"/>
                  <a:pt x="986445" y="2095133"/>
                  <a:pt x="988232" y="2096592"/>
                </a:cubicBezTo>
                <a:cubicBezTo>
                  <a:pt x="1019139" y="2073321"/>
                  <a:pt x="1032924" y="2086016"/>
                  <a:pt x="1048229" y="2069972"/>
                </a:cubicBezTo>
                <a:cubicBezTo>
                  <a:pt x="1091335" y="2064742"/>
                  <a:pt x="1121978" y="2082008"/>
                  <a:pt x="1136098" y="2067967"/>
                </a:cubicBezTo>
                <a:cubicBezTo>
                  <a:pt x="1157340" y="2069596"/>
                  <a:pt x="1183471" y="2087419"/>
                  <a:pt x="1202436" y="2072380"/>
                </a:cubicBezTo>
                <a:cubicBezTo>
                  <a:pt x="1202276" y="2085209"/>
                  <a:pt x="1228778" y="2063479"/>
                  <a:pt x="1239614" y="2072295"/>
                </a:cubicBezTo>
                <a:cubicBezTo>
                  <a:pt x="1247024" y="2079920"/>
                  <a:pt x="1256792" y="2075104"/>
                  <a:pt x="1266687" y="2075072"/>
                </a:cubicBezTo>
                <a:cubicBezTo>
                  <a:pt x="1278018" y="2081364"/>
                  <a:pt x="1322622" y="2073526"/>
                  <a:pt x="1335495" y="2066868"/>
                </a:cubicBezTo>
                <a:cubicBezTo>
                  <a:pt x="1368381" y="2043096"/>
                  <a:pt x="1422617" y="2065011"/>
                  <a:pt x="1449503" y="2046887"/>
                </a:cubicBezTo>
                <a:cubicBezTo>
                  <a:pt x="1458132" y="2044484"/>
                  <a:pt x="1466138" y="2043753"/>
                  <a:pt x="1473714" y="2044066"/>
                </a:cubicBezTo>
                <a:lnTo>
                  <a:pt x="1494279" y="2047336"/>
                </a:lnTo>
                <a:lnTo>
                  <a:pt x="1498838" y="2053057"/>
                </a:lnTo>
                <a:lnTo>
                  <a:pt x="1512113" y="2052421"/>
                </a:lnTo>
                <a:lnTo>
                  <a:pt x="1515595" y="2053441"/>
                </a:lnTo>
                <a:cubicBezTo>
                  <a:pt x="1522236" y="2055416"/>
                  <a:pt x="1528840" y="2057179"/>
                  <a:pt x="1535601" y="2058100"/>
                </a:cubicBezTo>
                <a:cubicBezTo>
                  <a:pt x="1533819" y="2030557"/>
                  <a:pt x="1592812" y="2061403"/>
                  <a:pt x="1579590" y="2038490"/>
                </a:cubicBezTo>
                <a:cubicBezTo>
                  <a:pt x="1616426" y="2038767"/>
                  <a:pt x="1594177" y="2016885"/>
                  <a:pt x="1632661" y="2038680"/>
                </a:cubicBezTo>
                <a:cubicBezTo>
                  <a:pt x="1695112" y="2019618"/>
                  <a:pt x="1728303" y="2044586"/>
                  <a:pt x="1781597" y="2013421"/>
                </a:cubicBezTo>
                <a:cubicBezTo>
                  <a:pt x="1834196" y="2009160"/>
                  <a:pt x="1902538" y="2002271"/>
                  <a:pt x="1942299" y="1995238"/>
                </a:cubicBezTo>
                <a:cubicBezTo>
                  <a:pt x="1987356" y="1969382"/>
                  <a:pt x="2046051" y="1931285"/>
                  <a:pt x="2073776" y="1959306"/>
                </a:cubicBezTo>
                <a:cubicBezTo>
                  <a:pt x="2128486" y="1955797"/>
                  <a:pt x="2173117" y="1931503"/>
                  <a:pt x="2225830" y="1945035"/>
                </a:cubicBezTo>
                <a:cubicBezTo>
                  <a:pt x="2228705" y="1940868"/>
                  <a:pt x="2232493" y="1937453"/>
                  <a:pt x="2236906" y="1934583"/>
                </a:cubicBezTo>
                <a:lnTo>
                  <a:pt x="2250907" y="1927805"/>
                </a:lnTo>
                <a:lnTo>
                  <a:pt x="2253081" y="1928470"/>
                </a:lnTo>
                <a:cubicBezTo>
                  <a:pt x="2262162" y="1929060"/>
                  <a:pt x="2267315" y="1927517"/>
                  <a:pt x="2270720" y="1925037"/>
                </a:cubicBezTo>
                <a:lnTo>
                  <a:pt x="2273667" y="1921293"/>
                </a:lnTo>
                <a:lnTo>
                  <a:pt x="2285482" y="1917998"/>
                </a:lnTo>
                <a:lnTo>
                  <a:pt x="2307986" y="1908982"/>
                </a:lnTo>
                <a:lnTo>
                  <a:pt x="2312921" y="1909665"/>
                </a:lnTo>
                <a:lnTo>
                  <a:pt x="2347989" y="1899756"/>
                </a:lnTo>
                <a:lnTo>
                  <a:pt x="2348816" y="1900744"/>
                </a:lnTo>
                <a:cubicBezTo>
                  <a:pt x="2351467" y="1902733"/>
                  <a:pt x="2354933" y="1903776"/>
                  <a:pt x="2360199" y="1902864"/>
                </a:cubicBezTo>
                <a:cubicBezTo>
                  <a:pt x="2357148" y="1920740"/>
                  <a:pt x="2365381" y="1908616"/>
                  <a:pt x="2381173" y="1904351"/>
                </a:cubicBezTo>
                <a:cubicBezTo>
                  <a:pt x="2379960" y="1931162"/>
                  <a:pt x="2421782" y="1909095"/>
                  <a:pt x="2433782" y="1921696"/>
                </a:cubicBezTo>
                <a:cubicBezTo>
                  <a:pt x="2445411" y="1917959"/>
                  <a:pt x="2457686" y="1914495"/>
                  <a:pt x="2470381" y="1911489"/>
                </a:cubicBezTo>
                <a:lnTo>
                  <a:pt x="2477951" y="1910044"/>
                </a:lnTo>
                <a:lnTo>
                  <a:pt x="2478187" y="1910267"/>
                </a:lnTo>
                <a:cubicBezTo>
                  <a:pt x="2480012" y="1910490"/>
                  <a:pt x="2482569" y="1910217"/>
                  <a:pt x="2486339" y="1909244"/>
                </a:cubicBezTo>
                <a:lnTo>
                  <a:pt x="2491753" y="1907410"/>
                </a:lnTo>
                <a:lnTo>
                  <a:pt x="2506438" y="1904607"/>
                </a:lnTo>
                <a:lnTo>
                  <a:pt x="2512055" y="1905314"/>
                </a:lnTo>
                <a:cubicBezTo>
                  <a:pt x="2531909" y="1912973"/>
                  <a:pt x="2525790" y="1949139"/>
                  <a:pt x="2559550" y="1929886"/>
                </a:cubicBezTo>
                <a:cubicBezTo>
                  <a:pt x="2598368" y="1932405"/>
                  <a:pt x="2618373" y="1952531"/>
                  <a:pt x="2657743" y="1941427"/>
                </a:cubicBezTo>
                <a:cubicBezTo>
                  <a:pt x="2694066" y="1943866"/>
                  <a:pt x="2723489" y="1953496"/>
                  <a:pt x="2755845" y="1949581"/>
                </a:cubicBezTo>
                <a:cubicBezTo>
                  <a:pt x="2766710" y="1956423"/>
                  <a:pt x="2777851" y="1959550"/>
                  <a:pt x="2791790" y="1950948"/>
                </a:cubicBezTo>
                <a:cubicBezTo>
                  <a:pt x="2824975" y="1955867"/>
                  <a:pt x="2829653" y="1969486"/>
                  <a:pt x="2853980" y="1960379"/>
                </a:cubicBezTo>
                <a:cubicBezTo>
                  <a:pt x="2867339" y="1982719"/>
                  <a:pt x="2870664" y="1974650"/>
                  <a:pt x="2881292" y="1969035"/>
                </a:cubicBezTo>
                <a:lnTo>
                  <a:pt x="2882690" y="1968669"/>
                </a:lnTo>
                <a:lnTo>
                  <a:pt x="2884480" y="1971856"/>
                </a:lnTo>
                <a:lnTo>
                  <a:pt x="2889504" y="1973560"/>
                </a:lnTo>
                <a:lnTo>
                  <a:pt x="2904507" y="1973450"/>
                </a:lnTo>
                <a:lnTo>
                  <a:pt x="2910361" y="1972623"/>
                </a:lnTo>
                <a:cubicBezTo>
                  <a:pt x="2914314" y="1972346"/>
                  <a:pt x="2916841" y="1972538"/>
                  <a:pt x="2918476" y="1973085"/>
                </a:cubicBezTo>
                <a:cubicBezTo>
                  <a:pt x="2918519" y="1973172"/>
                  <a:pt x="2918565" y="1973259"/>
                  <a:pt x="2918608" y="1973346"/>
                </a:cubicBezTo>
                <a:lnTo>
                  <a:pt x="2926342" y="1973289"/>
                </a:lnTo>
                <a:cubicBezTo>
                  <a:pt x="2939546" y="1972624"/>
                  <a:pt x="2952540" y="1971432"/>
                  <a:pt x="2965031" y="1969856"/>
                </a:cubicBezTo>
                <a:cubicBezTo>
                  <a:pt x="2971305" y="1984385"/>
                  <a:pt x="3019698" y="1970246"/>
                  <a:pt x="3007773" y="1996347"/>
                </a:cubicBezTo>
                <a:cubicBezTo>
                  <a:pt x="3024413" y="1995002"/>
                  <a:pt x="3037063" y="1984582"/>
                  <a:pt x="3026997" y="2001580"/>
                </a:cubicBezTo>
                <a:cubicBezTo>
                  <a:pt x="3032338" y="2001634"/>
                  <a:pt x="3035193" y="2003280"/>
                  <a:pt x="3036901" y="2005710"/>
                </a:cubicBezTo>
                <a:lnTo>
                  <a:pt x="3037285" y="2006829"/>
                </a:lnTo>
                <a:lnTo>
                  <a:pt x="3074407" y="2003411"/>
                </a:lnTo>
                <a:lnTo>
                  <a:pt x="3078795" y="2004969"/>
                </a:lnTo>
                <a:lnTo>
                  <a:pt x="3103685" y="2000166"/>
                </a:lnTo>
                <a:lnTo>
                  <a:pt x="3116175" y="1999058"/>
                </a:lnTo>
                <a:lnTo>
                  <a:pt x="3120468" y="1995915"/>
                </a:lnTo>
                <a:cubicBezTo>
                  <a:pt x="3124679" y="1994091"/>
                  <a:pt x="3130170" y="1993504"/>
                  <a:pt x="3138514" y="1995716"/>
                </a:cubicBezTo>
                <a:lnTo>
                  <a:pt x="3140299" y="1996760"/>
                </a:lnTo>
                <a:lnTo>
                  <a:pt x="3156256" y="1992625"/>
                </a:lnTo>
                <a:cubicBezTo>
                  <a:pt x="3161579" y="1990603"/>
                  <a:pt x="3166532" y="1987932"/>
                  <a:pt x="3170922" y="1984357"/>
                </a:cubicBezTo>
                <a:cubicBezTo>
                  <a:pt x="3215296" y="2007127"/>
                  <a:pt x="3279153" y="1979394"/>
                  <a:pt x="3332263" y="1985792"/>
                </a:cubicBezTo>
                <a:cubicBezTo>
                  <a:pt x="3365071" y="1970632"/>
                  <a:pt x="3439000" y="1997025"/>
                  <a:pt x="3460591" y="1967471"/>
                </a:cubicBezTo>
                <a:cubicBezTo>
                  <a:pt x="3451444" y="2002870"/>
                  <a:pt x="3556491" y="1969109"/>
                  <a:pt x="3595015" y="1975790"/>
                </a:cubicBezTo>
                <a:cubicBezTo>
                  <a:pt x="3658347" y="1975113"/>
                  <a:pt x="3722805" y="1993634"/>
                  <a:pt x="3769101" y="1999150"/>
                </a:cubicBezTo>
                <a:cubicBezTo>
                  <a:pt x="3796708" y="2027471"/>
                  <a:pt x="3784478" y="2001987"/>
                  <a:pt x="3819178" y="2008885"/>
                </a:cubicBezTo>
                <a:cubicBezTo>
                  <a:pt x="3815893" y="1984013"/>
                  <a:pt x="3859241" y="2024909"/>
                  <a:pt x="3868628" y="1997548"/>
                </a:cubicBezTo>
                <a:cubicBezTo>
                  <a:pt x="3874646" y="1999671"/>
                  <a:pt x="3880179" y="2002589"/>
                  <a:pt x="3885662" y="2005723"/>
                </a:cubicBezTo>
                <a:lnTo>
                  <a:pt x="3888539" y="2007351"/>
                </a:lnTo>
                <a:lnTo>
                  <a:pt x="3901342" y="2009114"/>
                </a:lnTo>
                <a:lnTo>
                  <a:pt x="3903349" y="2015552"/>
                </a:lnTo>
                <a:lnTo>
                  <a:pt x="3921468" y="2022461"/>
                </a:lnTo>
                <a:cubicBezTo>
                  <a:pt x="3928503" y="2024132"/>
                  <a:pt x="3936363" y="2024854"/>
                  <a:pt x="3945480" y="2024047"/>
                </a:cubicBezTo>
                <a:cubicBezTo>
                  <a:pt x="3978176" y="2011092"/>
                  <a:pt x="4020619" y="2042364"/>
                  <a:pt x="4061250" y="2024945"/>
                </a:cubicBezTo>
                <a:cubicBezTo>
                  <a:pt x="4076090" y="2020726"/>
                  <a:pt x="4121392" y="2021057"/>
                  <a:pt x="4129570" y="2029272"/>
                </a:cubicBezTo>
                <a:cubicBezTo>
                  <a:pt x="4138935" y="2031020"/>
                  <a:pt x="4150099" y="2028050"/>
                  <a:pt x="4154036" y="2036868"/>
                </a:cubicBezTo>
                <a:cubicBezTo>
                  <a:pt x="4160735" y="2047472"/>
                  <a:pt x="4194512" y="2030907"/>
                  <a:pt x="4189204" y="2043474"/>
                </a:cubicBezTo>
                <a:cubicBezTo>
                  <a:pt x="4213171" y="2032123"/>
                  <a:pt x="4230703" y="2054320"/>
                  <a:pt x="4250119" y="2059743"/>
                </a:cubicBezTo>
                <a:cubicBezTo>
                  <a:pt x="4259612" y="2054119"/>
                  <a:pt x="4269863" y="2056925"/>
                  <a:pt x="4283096" y="2061464"/>
                </a:cubicBezTo>
                <a:lnTo>
                  <a:pt x="4301210" y="2067352"/>
                </a:lnTo>
                <a:lnTo>
                  <a:pt x="4308819" y="2066758"/>
                </a:lnTo>
                <a:cubicBezTo>
                  <a:pt x="4318024" y="2066868"/>
                  <a:pt x="4326429" y="2067593"/>
                  <a:pt x="4333907" y="2068098"/>
                </a:cubicBezTo>
                <a:lnTo>
                  <a:pt x="4348284" y="2068116"/>
                </a:lnTo>
                <a:lnTo>
                  <a:pt x="4354009" y="2067847"/>
                </a:lnTo>
                <a:lnTo>
                  <a:pt x="4366647" y="2061827"/>
                </a:lnTo>
                <a:lnTo>
                  <a:pt x="4383151" y="2064242"/>
                </a:lnTo>
                <a:lnTo>
                  <a:pt x="4401354" y="2058245"/>
                </a:lnTo>
                <a:cubicBezTo>
                  <a:pt x="4402457" y="2059998"/>
                  <a:pt x="4403942" y="2061629"/>
                  <a:pt x="4405765" y="2063081"/>
                </a:cubicBezTo>
                <a:lnTo>
                  <a:pt x="4420601" y="2068011"/>
                </a:lnTo>
                <a:lnTo>
                  <a:pt x="4433312" y="2062239"/>
                </a:lnTo>
                <a:cubicBezTo>
                  <a:pt x="4433913" y="2071826"/>
                  <a:pt x="4448053" y="2061159"/>
                  <a:pt x="4459938" y="2058655"/>
                </a:cubicBezTo>
                <a:lnTo>
                  <a:pt x="4467257" y="2059536"/>
                </a:lnTo>
                <a:lnTo>
                  <a:pt x="4492833" y="2051951"/>
                </a:lnTo>
                <a:cubicBezTo>
                  <a:pt x="4506830" y="2048890"/>
                  <a:pt x="4520326" y="2046915"/>
                  <a:pt x="4533444" y="2045543"/>
                </a:cubicBezTo>
                <a:lnTo>
                  <a:pt x="4579902" y="2042473"/>
                </a:lnTo>
                <a:lnTo>
                  <a:pt x="4593061" y="2036537"/>
                </a:lnTo>
                <a:cubicBezTo>
                  <a:pt x="4623093" y="2030020"/>
                  <a:pt x="4659310" y="2036776"/>
                  <a:pt x="4678455" y="2022033"/>
                </a:cubicBezTo>
                <a:cubicBezTo>
                  <a:pt x="4686902" y="2019123"/>
                  <a:pt x="4694854" y="2017915"/>
                  <a:pt x="4702453" y="2017770"/>
                </a:cubicBezTo>
                <a:lnTo>
                  <a:pt x="4723263" y="2019792"/>
                </a:lnTo>
                <a:lnTo>
                  <a:pt x="4728248" y="2025217"/>
                </a:lnTo>
                <a:lnTo>
                  <a:pt x="4741475" y="2023784"/>
                </a:lnTo>
                <a:lnTo>
                  <a:pt x="4745033" y="2024591"/>
                </a:lnTo>
                <a:cubicBezTo>
                  <a:pt x="4751823" y="2026159"/>
                  <a:pt x="4758560" y="2027516"/>
                  <a:pt x="4765390" y="2028029"/>
                </a:cubicBezTo>
                <a:cubicBezTo>
                  <a:pt x="4761540" y="2000715"/>
                  <a:pt x="4822843" y="2027885"/>
                  <a:pt x="4807902" y="2005868"/>
                </a:cubicBezTo>
                <a:cubicBezTo>
                  <a:pt x="4844760" y="2003930"/>
                  <a:pt x="4820870" y="1983482"/>
                  <a:pt x="4860989" y="2002871"/>
                </a:cubicBezTo>
                <a:cubicBezTo>
                  <a:pt x="4922008" y="1980146"/>
                  <a:pt x="5009783" y="1987933"/>
                  <a:pt x="5060738" y="1953707"/>
                </a:cubicBezTo>
                <a:cubicBezTo>
                  <a:pt x="5113014" y="1946308"/>
                  <a:pt x="5135414" y="1967863"/>
                  <a:pt x="5174646" y="1958475"/>
                </a:cubicBezTo>
                <a:cubicBezTo>
                  <a:pt x="5181576" y="1926245"/>
                  <a:pt x="5266302" y="1871146"/>
                  <a:pt x="5296127" y="1897377"/>
                </a:cubicBezTo>
                <a:cubicBezTo>
                  <a:pt x="5350570" y="1890601"/>
                  <a:pt x="5393378" y="1863736"/>
                  <a:pt x="5447102" y="1874045"/>
                </a:cubicBezTo>
                <a:cubicBezTo>
                  <a:pt x="5449663" y="1869724"/>
                  <a:pt x="5453194" y="1866097"/>
                  <a:pt x="5457394" y="1862976"/>
                </a:cubicBezTo>
                <a:lnTo>
                  <a:pt x="5470885" y="1855386"/>
                </a:lnTo>
                <a:lnTo>
                  <a:pt x="5473108" y="1855919"/>
                </a:lnTo>
                <a:cubicBezTo>
                  <a:pt x="5482234" y="1855961"/>
                  <a:pt x="5487271" y="1854115"/>
                  <a:pt x="5490487" y="1851442"/>
                </a:cubicBezTo>
                <a:lnTo>
                  <a:pt x="5493156" y="1847537"/>
                </a:lnTo>
                <a:lnTo>
                  <a:pt x="5504724" y="1843550"/>
                </a:lnTo>
                <a:lnTo>
                  <a:pt x="5526552" y="1833223"/>
                </a:lnTo>
                <a:lnTo>
                  <a:pt x="5531534" y="1833606"/>
                </a:lnTo>
                <a:lnTo>
                  <a:pt x="5565857" y="1821637"/>
                </a:lnTo>
                <a:lnTo>
                  <a:pt x="5566758" y="1822571"/>
                </a:lnTo>
                <a:cubicBezTo>
                  <a:pt x="5569560" y="1824391"/>
                  <a:pt x="5573104" y="1825220"/>
                  <a:pt x="5578300" y="1823998"/>
                </a:cubicBezTo>
                <a:cubicBezTo>
                  <a:pt x="5576590" y="1841977"/>
                  <a:pt x="5583913" y="1829412"/>
                  <a:pt x="5599385" y="1824219"/>
                </a:cubicBezTo>
                <a:cubicBezTo>
                  <a:pt x="5600181" y="1850985"/>
                  <a:pt x="5640346" y="1826505"/>
                  <a:pt x="5653291" y="1838330"/>
                </a:cubicBezTo>
                <a:cubicBezTo>
                  <a:pt x="5664639" y="1833911"/>
                  <a:pt x="5676656" y="1829727"/>
                  <a:pt x="5689123" y="1825972"/>
                </a:cubicBezTo>
                <a:lnTo>
                  <a:pt x="5696583" y="1824080"/>
                </a:lnTo>
                <a:lnTo>
                  <a:pt x="5696836" y="1824287"/>
                </a:lnTo>
                <a:cubicBezTo>
                  <a:pt x="5698678" y="1824400"/>
                  <a:pt x="5701213" y="1823974"/>
                  <a:pt x="5704910" y="1822779"/>
                </a:cubicBezTo>
                <a:lnTo>
                  <a:pt x="5710186" y="1820629"/>
                </a:lnTo>
                <a:lnTo>
                  <a:pt x="5724662" y="1816957"/>
                </a:lnTo>
                <a:lnTo>
                  <a:pt x="5730330" y="1817323"/>
                </a:lnTo>
                <a:lnTo>
                  <a:pt x="5733569" y="1819818"/>
                </a:lnTo>
                <a:lnTo>
                  <a:pt x="5734751" y="1819150"/>
                </a:lnTo>
                <a:cubicBezTo>
                  <a:pt x="5742385" y="1811473"/>
                  <a:pt x="5741789" y="1803283"/>
                  <a:pt x="5765286" y="1820584"/>
                </a:cubicBezTo>
                <a:cubicBezTo>
                  <a:pt x="5784532" y="1806446"/>
                  <a:pt x="5795499" y="1817814"/>
                  <a:pt x="5829951" y="1814425"/>
                </a:cubicBezTo>
                <a:cubicBezTo>
                  <a:pt x="5839381" y="1803221"/>
                  <a:pt x="5851644" y="1803437"/>
                  <a:pt x="5865400" y="1807121"/>
                </a:cubicBezTo>
                <a:cubicBezTo>
                  <a:pt x="5894873" y="1795832"/>
                  <a:pt x="5927910" y="1797657"/>
                  <a:pt x="5964230" y="1791246"/>
                </a:cubicBezTo>
                <a:cubicBezTo>
                  <a:pt x="5997095" y="1771694"/>
                  <a:pt x="6025977" y="1785382"/>
                  <a:pt x="6064751" y="1778450"/>
                </a:cubicBezTo>
                <a:cubicBezTo>
                  <a:pt x="6088334" y="1752766"/>
                  <a:pt x="6099508" y="1787374"/>
                  <a:pt x="6122352" y="1789671"/>
                </a:cubicBezTo>
                <a:lnTo>
                  <a:pt x="6128122" y="1788981"/>
                </a:lnTo>
                <a:lnTo>
                  <a:pt x="6141014" y="1782915"/>
                </a:lnTo>
                <a:lnTo>
                  <a:pt x="6145388" y="1779947"/>
                </a:lnTo>
                <a:cubicBezTo>
                  <a:pt x="6148578" y="1778158"/>
                  <a:pt x="6150926" y="1777299"/>
                  <a:pt x="6152799" y="1777068"/>
                </a:cubicBezTo>
                <a:lnTo>
                  <a:pt x="6153131" y="1777217"/>
                </a:lnTo>
                <a:lnTo>
                  <a:pt x="6159777" y="1774090"/>
                </a:lnTo>
                <a:cubicBezTo>
                  <a:pt x="6170646" y="1768312"/>
                  <a:pt x="6180893" y="1762216"/>
                  <a:pt x="6190386" y="1756022"/>
                </a:cubicBezTo>
                <a:cubicBezTo>
                  <a:pt x="6207960" y="1764717"/>
                  <a:pt x="6238019" y="1734533"/>
                  <a:pt x="6249518" y="1759399"/>
                </a:cubicBezTo>
                <a:cubicBezTo>
                  <a:pt x="6262790" y="1751731"/>
                  <a:pt x="6265029" y="1738657"/>
                  <a:pt x="6270527" y="1755769"/>
                </a:cubicBezTo>
                <a:cubicBezTo>
                  <a:pt x="6275192" y="1753681"/>
                  <a:pt x="6279041" y="1753811"/>
                  <a:pt x="6282550" y="1755003"/>
                </a:cubicBezTo>
                <a:lnTo>
                  <a:pt x="6283816" y="1755712"/>
                </a:lnTo>
                <a:lnTo>
                  <a:pt x="6313084" y="1738281"/>
                </a:lnTo>
                <a:lnTo>
                  <a:pt x="6318182" y="1737732"/>
                </a:lnTo>
                <a:lnTo>
                  <a:pt x="6335709" y="1724111"/>
                </a:lnTo>
                <a:lnTo>
                  <a:pt x="6345588" y="1718279"/>
                </a:lnTo>
                <a:lnTo>
                  <a:pt x="6346673" y="1714145"/>
                </a:lnTo>
                <a:cubicBezTo>
                  <a:pt x="6348796" y="1711062"/>
                  <a:pt x="6353055" y="1708421"/>
                  <a:pt x="6362126" y="1706799"/>
                </a:cubicBezTo>
                <a:lnTo>
                  <a:pt x="6364545" y="1706892"/>
                </a:lnTo>
                <a:cubicBezTo>
                  <a:pt x="6367637" y="1703281"/>
                  <a:pt x="6424942" y="1698254"/>
                  <a:pt x="6464076" y="1679171"/>
                </a:cubicBezTo>
                <a:cubicBezTo>
                  <a:pt x="6504464" y="1655724"/>
                  <a:pt x="6547114" y="1618110"/>
                  <a:pt x="6599352" y="1592397"/>
                </a:cubicBezTo>
                <a:cubicBezTo>
                  <a:pt x="6621028" y="1623320"/>
                  <a:pt x="6702628" y="1477903"/>
                  <a:pt x="6694106" y="1530854"/>
                </a:cubicBezTo>
                <a:cubicBezTo>
                  <a:pt x="6709146" y="1521510"/>
                  <a:pt x="6782557" y="1496994"/>
                  <a:pt x="6779808" y="1510598"/>
                </a:cubicBezTo>
                <a:cubicBezTo>
                  <a:pt x="6816671" y="1469344"/>
                  <a:pt x="6859225" y="1490432"/>
                  <a:pt x="6910674" y="1458095"/>
                </a:cubicBezTo>
                <a:cubicBezTo>
                  <a:pt x="6958236" y="1468911"/>
                  <a:pt x="6926351" y="1454150"/>
                  <a:pt x="6962144" y="1445637"/>
                </a:cubicBezTo>
                <a:cubicBezTo>
                  <a:pt x="6938512" y="1427780"/>
                  <a:pt x="7010208" y="1442012"/>
                  <a:pt x="6995460" y="1417188"/>
                </a:cubicBezTo>
                <a:lnTo>
                  <a:pt x="7017033" y="1416698"/>
                </a:lnTo>
                <a:lnTo>
                  <a:pt x="7020886" y="1416805"/>
                </a:lnTo>
                <a:lnTo>
                  <a:pt x="7033438" y="1413061"/>
                </a:lnTo>
                <a:lnTo>
                  <a:pt x="7040555" y="1417220"/>
                </a:lnTo>
                <a:lnTo>
                  <a:pt x="7062011" y="1415322"/>
                </a:lnTo>
                <a:cubicBezTo>
                  <a:pt x="7069494" y="1413805"/>
                  <a:pt x="7076899" y="1411231"/>
                  <a:pt x="7084117" y="1406974"/>
                </a:cubicBezTo>
                <a:cubicBezTo>
                  <a:pt x="7101577" y="1383961"/>
                  <a:pt x="7164447" y="1391139"/>
                  <a:pt x="7185047" y="1361519"/>
                </a:cubicBezTo>
                <a:cubicBezTo>
                  <a:pt x="7194363" y="1352352"/>
                  <a:pt x="7233839" y="1334552"/>
                  <a:pt x="7247783" y="1337622"/>
                </a:cubicBezTo>
                <a:cubicBezTo>
                  <a:pt x="7257348" y="1335236"/>
                  <a:pt x="7264529" y="1328498"/>
                  <a:pt x="7275307" y="1333722"/>
                </a:cubicBezTo>
                <a:cubicBezTo>
                  <a:pt x="7289966" y="1339225"/>
                  <a:pt x="7305349" y="1312996"/>
                  <a:pt x="7311261" y="1324795"/>
                </a:cubicBezTo>
                <a:cubicBezTo>
                  <a:pt x="7322509" y="1306494"/>
                  <a:pt x="7356236" y="1316612"/>
                  <a:pt x="7377571" y="1313050"/>
                </a:cubicBezTo>
                <a:cubicBezTo>
                  <a:pt x="7384603" y="1296817"/>
                  <a:pt x="7422434" y="1305349"/>
                  <a:pt x="7461694" y="1290297"/>
                </a:cubicBezTo>
                <a:cubicBezTo>
                  <a:pt x="7468925" y="1271946"/>
                  <a:pt x="7488273" y="1280301"/>
                  <a:pt x="7507193" y="1251613"/>
                </a:cubicBezTo>
                <a:cubicBezTo>
                  <a:pt x="7509613" y="1252526"/>
                  <a:pt x="7512260" y="1253190"/>
                  <a:pt x="7515052" y="1253584"/>
                </a:cubicBezTo>
                <a:cubicBezTo>
                  <a:pt x="7531272" y="1255869"/>
                  <a:pt x="7548775" y="1248744"/>
                  <a:pt x="7554146" y="1237669"/>
                </a:cubicBezTo>
                <a:cubicBezTo>
                  <a:pt x="7587383" y="1195873"/>
                  <a:pt x="7632956" y="1177588"/>
                  <a:pt x="7671846" y="1155347"/>
                </a:cubicBezTo>
                <a:cubicBezTo>
                  <a:pt x="7717626" y="1132532"/>
                  <a:pt x="7704339" y="1170169"/>
                  <a:pt x="7748774" y="1124980"/>
                </a:cubicBezTo>
                <a:cubicBezTo>
                  <a:pt x="7761564" y="1130678"/>
                  <a:pt x="7769446" y="1127888"/>
                  <a:pt x="7779182" y="1118490"/>
                </a:cubicBezTo>
                <a:cubicBezTo>
                  <a:pt x="7801901" y="1108032"/>
                  <a:pt x="7816047" y="1129940"/>
                  <a:pt x="7829932" y="1107346"/>
                </a:cubicBezTo>
                <a:cubicBezTo>
                  <a:pt x="7834286" y="1120482"/>
                  <a:pt x="7877354" y="1093242"/>
                  <a:pt x="7875510" y="1109570"/>
                </a:cubicBezTo>
                <a:cubicBezTo>
                  <a:pt x="7898453" y="1113571"/>
                  <a:pt x="7893102" y="1093377"/>
                  <a:pt x="7914918" y="1096070"/>
                </a:cubicBezTo>
                <a:cubicBezTo>
                  <a:pt x="7933463" y="1091055"/>
                  <a:pt x="7896037" y="1088002"/>
                  <a:pt x="7914188" y="1079287"/>
                </a:cubicBezTo>
                <a:cubicBezTo>
                  <a:pt x="7937737" y="1070775"/>
                  <a:pt x="7922008" y="1049943"/>
                  <a:pt x="7959552" y="1069277"/>
                </a:cubicBezTo>
                <a:cubicBezTo>
                  <a:pt x="7978616" y="1052937"/>
                  <a:pt x="7992226" y="1062990"/>
                  <a:pt x="8029450" y="1055589"/>
                </a:cubicBezTo>
                <a:lnTo>
                  <a:pt x="8038422" y="1049493"/>
                </a:lnTo>
                <a:lnTo>
                  <a:pt x="8053585" y="1058943"/>
                </a:lnTo>
                <a:cubicBezTo>
                  <a:pt x="8061619" y="1062358"/>
                  <a:pt x="8070634" y="1063636"/>
                  <a:pt x="8081474" y="1059840"/>
                </a:cubicBezTo>
                <a:cubicBezTo>
                  <a:pt x="8141491" y="1015057"/>
                  <a:pt x="8090266" y="1080479"/>
                  <a:pt x="8197391" y="1038853"/>
                </a:cubicBezTo>
                <a:cubicBezTo>
                  <a:pt x="8201677" y="1033108"/>
                  <a:pt x="8217224" y="1033020"/>
                  <a:pt x="8218531" y="1038736"/>
                </a:cubicBezTo>
                <a:cubicBezTo>
                  <a:pt x="8224749" y="1034989"/>
                  <a:pt x="8236410" y="1019803"/>
                  <a:pt x="8242405" y="1027800"/>
                </a:cubicBezTo>
                <a:cubicBezTo>
                  <a:pt x="8260401" y="1023020"/>
                  <a:pt x="8277595" y="1016764"/>
                  <a:pt x="8293586" y="1009216"/>
                </a:cubicBezTo>
                <a:lnTo>
                  <a:pt x="8325267" y="990249"/>
                </a:lnTo>
                <a:lnTo>
                  <a:pt x="8335565" y="995156"/>
                </a:lnTo>
                <a:cubicBezTo>
                  <a:pt x="8342208" y="997234"/>
                  <a:pt x="8349366" y="997680"/>
                  <a:pt x="8357350" y="994276"/>
                </a:cubicBezTo>
                <a:cubicBezTo>
                  <a:pt x="8398773" y="957879"/>
                  <a:pt x="8366593" y="1009035"/>
                  <a:pt x="8445003" y="972367"/>
                </a:cubicBezTo>
                <a:cubicBezTo>
                  <a:pt x="8447663" y="967887"/>
                  <a:pt x="8459739" y="966961"/>
                  <a:pt x="8461421" y="971111"/>
                </a:cubicBezTo>
                <a:cubicBezTo>
                  <a:pt x="8465819" y="968000"/>
                  <a:pt x="8473109" y="956137"/>
                  <a:pt x="8478704" y="961712"/>
                </a:cubicBezTo>
                <a:cubicBezTo>
                  <a:pt x="8505565" y="952663"/>
                  <a:pt x="8529238" y="939426"/>
                  <a:pt x="8547429" y="923277"/>
                </a:cubicBezTo>
                <a:cubicBezTo>
                  <a:pt x="8576531" y="919061"/>
                  <a:pt x="8579138" y="912461"/>
                  <a:pt x="8579319" y="905576"/>
                </a:cubicBezTo>
                <a:cubicBezTo>
                  <a:pt x="8579529" y="904096"/>
                  <a:pt x="8579740" y="902618"/>
                  <a:pt x="8579950" y="901139"/>
                </a:cubicBezTo>
                <a:lnTo>
                  <a:pt x="8589038" y="903946"/>
                </a:lnTo>
                <a:cubicBezTo>
                  <a:pt x="8598255" y="904433"/>
                  <a:pt x="8605836" y="900079"/>
                  <a:pt x="8612581" y="893445"/>
                </a:cubicBezTo>
                <a:lnTo>
                  <a:pt x="8620213" y="884417"/>
                </a:lnTo>
                <a:lnTo>
                  <a:pt x="8636849" y="879570"/>
                </a:lnTo>
                <a:cubicBezTo>
                  <a:pt x="8647569" y="875664"/>
                  <a:pt x="8658506" y="871048"/>
                  <a:pt x="8678353" y="868709"/>
                </a:cubicBezTo>
                <a:cubicBezTo>
                  <a:pt x="8676250" y="844726"/>
                  <a:pt x="8711895" y="858913"/>
                  <a:pt x="8721366" y="848445"/>
                </a:cubicBezTo>
                <a:cubicBezTo>
                  <a:pt x="8730651" y="852242"/>
                  <a:pt x="8737642" y="851631"/>
                  <a:pt x="8743257" y="848457"/>
                </a:cubicBezTo>
                <a:lnTo>
                  <a:pt x="8755719" y="834419"/>
                </a:lnTo>
                <a:lnTo>
                  <a:pt x="8776970" y="830126"/>
                </a:lnTo>
                <a:cubicBezTo>
                  <a:pt x="8786153" y="826014"/>
                  <a:pt x="8792888" y="819621"/>
                  <a:pt x="8795998" y="809645"/>
                </a:cubicBezTo>
                <a:cubicBezTo>
                  <a:pt x="8805952" y="821837"/>
                  <a:pt x="8809794" y="841181"/>
                  <a:pt x="8837498" y="830583"/>
                </a:cubicBezTo>
                <a:cubicBezTo>
                  <a:pt x="8851172" y="827584"/>
                  <a:pt x="8868029" y="799681"/>
                  <a:pt x="8878040" y="791651"/>
                </a:cubicBezTo>
                <a:lnTo>
                  <a:pt x="8897564" y="782401"/>
                </a:lnTo>
                <a:lnTo>
                  <a:pt x="8905560" y="786219"/>
                </a:lnTo>
                <a:lnTo>
                  <a:pt x="8917778" y="783256"/>
                </a:lnTo>
                <a:lnTo>
                  <a:pt x="8914746" y="775031"/>
                </a:lnTo>
                <a:lnTo>
                  <a:pt x="8947030" y="764252"/>
                </a:lnTo>
                <a:cubicBezTo>
                  <a:pt x="8970788" y="755523"/>
                  <a:pt x="8988067" y="745115"/>
                  <a:pt x="8977138" y="726774"/>
                </a:cubicBezTo>
                <a:cubicBezTo>
                  <a:pt x="8977490" y="701480"/>
                  <a:pt x="9039667" y="723232"/>
                  <a:pt x="9028928" y="698996"/>
                </a:cubicBezTo>
                <a:cubicBezTo>
                  <a:pt x="9056296" y="708989"/>
                  <a:pt x="9080686" y="673518"/>
                  <a:pt x="9114263" y="665106"/>
                </a:cubicBezTo>
                <a:cubicBezTo>
                  <a:pt x="9115667" y="652470"/>
                  <a:pt x="9123557" y="650905"/>
                  <a:pt x="9139429" y="653134"/>
                </a:cubicBezTo>
                <a:cubicBezTo>
                  <a:pt x="9248531" y="629411"/>
                  <a:pt x="9343720" y="468354"/>
                  <a:pt x="9380600" y="515628"/>
                </a:cubicBezTo>
                <a:cubicBezTo>
                  <a:pt x="9406272" y="509931"/>
                  <a:pt x="9503943" y="538669"/>
                  <a:pt x="9561831" y="513591"/>
                </a:cubicBezTo>
                <a:cubicBezTo>
                  <a:pt x="9577802" y="480860"/>
                  <a:pt x="9713285" y="478736"/>
                  <a:pt x="9742561" y="469315"/>
                </a:cubicBezTo>
                <a:cubicBezTo>
                  <a:pt x="9742569" y="450758"/>
                  <a:pt x="9797169" y="453829"/>
                  <a:pt x="9784394" y="429345"/>
                </a:cubicBezTo>
                <a:cubicBezTo>
                  <a:pt x="9787055" y="417172"/>
                  <a:pt x="9801869" y="413844"/>
                  <a:pt x="9811914" y="421889"/>
                </a:cubicBezTo>
                <a:cubicBezTo>
                  <a:pt x="9828901" y="415568"/>
                  <a:pt x="9835642" y="400341"/>
                  <a:pt x="9858388" y="412158"/>
                </a:cubicBezTo>
                <a:cubicBezTo>
                  <a:pt x="9881945" y="404057"/>
                  <a:pt x="9894276" y="360744"/>
                  <a:pt x="9921770" y="380896"/>
                </a:cubicBezTo>
                <a:cubicBezTo>
                  <a:pt x="9930032" y="337884"/>
                  <a:pt x="10038117" y="312408"/>
                  <a:pt x="10084861" y="294587"/>
                </a:cubicBezTo>
                <a:cubicBezTo>
                  <a:pt x="10141631" y="278266"/>
                  <a:pt x="10188248" y="249698"/>
                  <a:pt x="10271351" y="227987"/>
                </a:cubicBezTo>
                <a:cubicBezTo>
                  <a:pt x="10362764" y="229558"/>
                  <a:pt x="10358378" y="196042"/>
                  <a:pt x="10424673" y="178078"/>
                </a:cubicBezTo>
                <a:cubicBezTo>
                  <a:pt x="10452909" y="162753"/>
                  <a:pt x="10514634" y="185033"/>
                  <a:pt x="10534657" y="156701"/>
                </a:cubicBezTo>
                <a:cubicBezTo>
                  <a:pt x="10595265" y="170910"/>
                  <a:pt x="10637600" y="149657"/>
                  <a:pt x="10726300" y="150292"/>
                </a:cubicBezTo>
                <a:cubicBezTo>
                  <a:pt x="10775756" y="148210"/>
                  <a:pt x="10805324" y="153235"/>
                  <a:pt x="10861177" y="138253"/>
                </a:cubicBezTo>
                <a:cubicBezTo>
                  <a:pt x="10888992" y="99450"/>
                  <a:pt x="10971843" y="126363"/>
                  <a:pt x="10995894" y="78271"/>
                </a:cubicBezTo>
                <a:cubicBezTo>
                  <a:pt x="11009945" y="87061"/>
                  <a:pt x="11016683" y="79738"/>
                  <a:pt x="11031776" y="74275"/>
                </a:cubicBezTo>
                <a:cubicBezTo>
                  <a:pt x="11049588" y="91553"/>
                  <a:pt x="11064655" y="65479"/>
                  <a:pt x="11082485" y="73705"/>
                </a:cubicBezTo>
                <a:cubicBezTo>
                  <a:pt x="11124351" y="51595"/>
                  <a:pt x="11194283" y="44212"/>
                  <a:pt x="11230739" y="34792"/>
                </a:cubicBezTo>
                <a:cubicBezTo>
                  <a:pt x="11248967" y="30081"/>
                  <a:pt x="11257520" y="13218"/>
                  <a:pt x="11268645" y="482"/>
                </a:cubicBezTo>
                <a:lnTo>
                  <a:pt x="11269336" y="3"/>
                </a:lnTo>
                <a:lnTo>
                  <a:pt x="0" y="3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B290415-80CE-C27C-C876-520D49425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470" y="381663"/>
            <a:ext cx="6592960" cy="826935"/>
          </a:xfrm>
        </p:spPr>
        <p:txBody>
          <a:bodyPr>
            <a:normAutofit/>
          </a:bodyPr>
          <a:lstStyle/>
          <a:p>
            <a:pPr algn="l"/>
            <a:r>
              <a:rPr lang="cs-CZ" sz="3600">
                <a:solidFill>
                  <a:schemeClr val="tx1">
                    <a:lumMod val="85000"/>
                    <a:lumOff val="15000"/>
                  </a:schemeClr>
                </a:solidFill>
              </a:rPr>
              <a:t>Válka ve Vietnamu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51F6B7-210F-55E5-185A-2687879A5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470" y="1256308"/>
            <a:ext cx="5125540" cy="484886"/>
          </a:xfrm>
        </p:spPr>
        <p:txBody>
          <a:bodyPr>
            <a:normAutofit/>
          </a:bodyPr>
          <a:lstStyle/>
          <a:p>
            <a:pPr algn="l"/>
            <a:r>
              <a:rPr lang="cs-CZ" sz="1600">
                <a:solidFill>
                  <a:schemeClr val="tx1">
                    <a:lumMod val="85000"/>
                    <a:lumOff val="15000"/>
                  </a:schemeClr>
                </a:solidFill>
              </a:rPr>
              <a:t>9. třída </a:t>
            </a:r>
          </a:p>
        </p:txBody>
      </p:sp>
    </p:spTree>
    <p:extLst>
      <p:ext uri="{BB962C8B-B14F-4D97-AF65-F5344CB8AC3E}">
        <p14:creationId xmlns:p14="http://schemas.microsoft.com/office/powerpoint/2010/main" val="183596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Použití chemických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2686323"/>
            <a:ext cx="4783697" cy="34335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/>
              <a:t>defoliant  = Agent Orange </a:t>
            </a:r>
            <a:r>
              <a:rPr lang="en-US" sz="2400" dirty="0"/>
              <a:t>–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odlistění</a:t>
            </a:r>
            <a:r>
              <a:rPr lang="en-US" sz="2400" dirty="0"/>
              <a:t> </a:t>
            </a:r>
            <a:r>
              <a:rPr lang="en-US" sz="2400" dirty="0" err="1"/>
              <a:t>pralesu</a:t>
            </a:r>
            <a:r>
              <a:rPr lang="en-US" sz="2400" dirty="0"/>
              <a:t>, aby se v </a:t>
            </a:r>
            <a:r>
              <a:rPr lang="en-US" sz="2400" dirty="0" err="1"/>
              <a:t>něm</a:t>
            </a:r>
            <a:r>
              <a:rPr lang="en-US" sz="2400" dirty="0"/>
              <a:t> </a:t>
            </a:r>
            <a:r>
              <a:rPr lang="en-US" sz="2400" dirty="0" err="1"/>
              <a:t>partyzáni</a:t>
            </a:r>
            <a:r>
              <a:rPr lang="en-US" sz="2400" dirty="0"/>
              <a:t> </a:t>
            </a:r>
            <a:r>
              <a:rPr lang="en-US" sz="2400" dirty="0" err="1"/>
              <a:t>nemohli</a:t>
            </a:r>
            <a:r>
              <a:rPr lang="en-US" sz="2400" dirty="0"/>
              <a:t> </a:t>
            </a:r>
            <a:r>
              <a:rPr lang="en-US" sz="2400" dirty="0" err="1"/>
              <a:t>skrývat</a:t>
            </a:r>
            <a:r>
              <a:rPr lang="en-US" sz="2400" dirty="0"/>
              <a:t>, </a:t>
            </a:r>
            <a:r>
              <a:rPr lang="en-US" sz="2400" dirty="0" err="1"/>
              <a:t>pak</a:t>
            </a:r>
            <a:r>
              <a:rPr lang="en-US" sz="2400" dirty="0"/>
              <a:t> se </a:t>
            </a:r>
            <a:r>
              <a:rPr lang="en-US" sz="2400" dirty="0" err="1"/>
              <a:t>narodilo</a:t>
            </a:r>
            <a:r>
              <a:rPr lang="en-US" sz="2400" dirty="0"/>
              <a:t> </a:t>
            </a:r>
            <a:r>
              <a:rPr lang="en-US" sz="2400" dirty="0" err="1"/>
              <a:t>mnoho</a:t>
            </a:r>
            <a:r>
              <a:rPr lang="en-US" sz="2400" dirty="0"/>
              <a:t> </a:t>
            </a:r>
            <a:r>
              <a:rPr lang="en-US" sz="2400" dirty="0" err="1"/>
              <a:t>dětí</a:t>
            </a:r>
            <a:r>
              <a:rPr lang="en-US" sz="2400" dirty="0"/>
              <a:t> bez </a:t>
            </a:r>
            <a:r>
              <a:rPr lang="en-US" sz="2400" dirty="0" err="1"/>
              <a:t>končetin</a:t>
            </a:r>
            <a:r>
              <a:rPr lang="en-US" sz="2400" dirty="0"/>
              <a:t>…</a:t>
            </a:r>
          </a:p>
          <a:p>
            <a:r>
              <a:rPr lang="en-US" sz="2400" b="1" dirty="0" err="1"/>
              <a:t>kyselina</a:t>
            </a:r>
            <a:r>
              <a:rPr lang="en-US" sz="2400" b="1" dirty="0"/>
              <a:t> </a:t>
            </a:r>
            <a:r>
              <a:rPr lang="en-US" sz="2400" b="1" dirty="0" err="1"/>
              <a:t>dimethylarsinová</a:t>
            </a:r>
            <a:r>
              <a:rPr lang="en-US" sz="2400" b="1" dirty="0"/>
              <a:t> = Agent Blue </a:t>
            </a:r>
            <a:r>
              <a:rPr lang="en-US" sz="2400" dirty="0"/>
              <a:t>– </a:t>
            </a:r>
            <a:r>
              <a:rPr lang="en-US" sz="2400" dirty="0" err="1"/>
              <a:t>zničení</a:t>
            </a:r>
            <a:r>
              <a:rPr lang="en-US" sz="2400" dirty="0"/>
              <a:t> </a:t>
            </a:r>
            <a:r>
              <a:rPr lang="en-US" sz="2400" dirty="0" err="1"/>
              <a:t>úrody</a:t>
            </a:r>
            <a:r>
              <a:rPr lang="en-US" sz="2400" dirty="0"/>
              <a:t> </a:t>
            </a:r>
            <a:r>
              <a:rPr lang="en-US" sz="2400" dirty="0" err="1"/>
              <a:t>rýže</a:t>
            </a:r>
            <a:endParaRPr lang="en-US" sz="2400" dirty="0"/>
          </a:p>
        </p:txBody>
      </p:sp>
      <p:pic>
        <p:nvPicPr>
          <p:cNvPr id="4" name="Obrázek 3" descr="j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8424" y="652913"/>
            <a:ext cx="5365375" cy="53519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39082" y="1926266"/>
            <a:ext cx="4687977" cy="3936809"/>
          </a:xfrm>
        </p:spPr>
        <p:txBody>
          <a:bodyPr>
            <a:normAutofit/>
          </a:bodyPr>
          <a:lstStyle/>
          <a:p>
            <a:pPr marL="205740" indent="-205740" defTabSz="822960">
              <a:spcBef>
                <a:spcPts val="900"/>
              </a:spcBef>
            </a:pPr>
            <a:r>
              <a:rPr lang="cs-CZ" sz="25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„vyhledej a znič“ – masivní nasazení vrtulníků, kobercové bombardování</a:t>
            </a:r>
          </a:p>
          <a:p>
            <a:pPr marL="205740" indent="-205740" defTabSz="822960">
              <a:spcBef>
                <a:spcPts val="900"/>
              </a:spcBef>
            </a:pPr>
            <a:r>
              <a:rPr lang="cs-CZ" sz="25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měřítko úspěchu – počet zabitých (15:1 pro Američany)</a:t>
            </a:r>
          </a:p>
          <a:p>
            <a:pPr marL="205740" indent="-205740" defTabSz="822960">
              <a:spcBef>
                <a:spcPts val="900"/>
              </a:spcBef>
            </a:pPr>
            <a:r>
              <a:rPr lang="cs-CZ" sz="25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obě strany vedou válku brutálně </a:t>
            </a:r>
          </a:p>
          <a:p>
            <a:pPr marL="205740" indent="-205740" defTabSz="822960">
              <a:spcBef>
                <a:spcPts val="900"/>
              </a:spcBef>
            </a:pPr>
            <a:r>
              <a:rPr lang="cs-CZ" sz="25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partyzáni využívají znalost džungle</a:t>
            </a:r>
          </a:p>
          <a:p>
            <a:pPr marL="205740" indent="-205740" defTabSz="822960">
              <a:spcBef>
                <a:spcPts val="900"/>
              </a:spcBef>
            </a:pPr>
            <a:r>
              <a:rPr lang="cs-CZ" sz="25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taktika spálené země</a:t>
            </a:r>
          </a:p>
          <a:p>
            <a:pPr marL="205740" indent="-205740" defTabSz="822960">
              <a:spcBef>
                <a:spcPts val="900"/>
              </a:spcBef>
            </a:pPr>
            <a:endParaRPr lang="cs-CZ" sz="252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64940" y="1926266"/>
            <a:ext cx="4687977" cy="3936809"/>
          </a:xfrm>
        </p:spPr>
        <p:txBody>
          <a:bodyPr>
            <a:normAutofit/>
          </a:bodyPr>
          <a:lstStyle/>
          <a:p>
            <a:pPr marL="205740" indent="-205740" defTabSz="822960">
              <a:spcBef>
                <a:spcPts val="900"/>
              </a:spcBef>
            </a:pPr>
            <a:r>
              <a:rPr lang="cs-CZ" sz="25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krajina zničená defolianty</a:t>
            </a:r>
          </a:p>
          <a:p>
            <a:pPr marL="205740" indent="-205740" defTabSz="822960">
              <a:spcBef>
                <a:spcPts val="900"/>
              </a:spcBef>
            </a:pPr>
            <a:r>
              <a:rPr lang="cs-CZ" sz="25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válkou postiženi jsou zejména civilisté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 descr="Vietnamtunn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8110" y="2865344"/>
            <a:ext cx="3477690" cy="34951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 descr="letadla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5638" r="7793" b="2436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Letadla nad Severním Vietnamem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cs-CZ" sz="4000"/>
              <a:t>Příčiny amerického neúspěchu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cs-CZ" sz="2000"/>
              <a:t>soustřeďují se na vojenské akce, opomíjejí příčiny toho, proč mají partyzáni podporu místních obyvatel</a:t>
            </a:r>
          </a:p>
          <a:p>
            <a:endParaRPr lang="cs-CZ" sz="2000"/>
          </a:p>
        </p:txBody>
      </p:sp>
      <p:pic>
        <p:nvPicPr>
          <p:cNvPr id="4" name="Obrázek 3" descr="Dong_Ha,_Vietnam_Operation_Hastings.jpg"/>
          <p:cNvPicPr>
            <a:picLocks noChangeAspect="1"/>
          </p:cNvPicPr>
          <p:nvPr/>
        </p:nvPicPr>
        <p:blipFill rotWithShape="1">
          <a:blip r:embed="rId2" cstate="print"/>
          <a:srcRect l="2668" r="26384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87AD512-31E4-7688-6FE0-AD5B0F4AA593}"/>
              </a:ext>
            </a:extLst>
          </p:cNvPr>
          <p:cNvSpPr txBox="1"/>
          <p:nvPr/>
        </p:nvSpPr>
        <p:spPr>
          <a:xfrm>
            <a:off x="809087" y="4548241"/>
            <a:ext cx="32712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https://www.slavne-dny.cz/episode/10000268/den-nejvetsiho-protestu-proti-valce-ve-vietnamu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Masakr u vesnice My-Lai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39270" y="3355848"/>
            <a:ext cx="6244957" cy="28254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březen 1968</a:t>
            </a:r>
          </a:p>
          <a:p>
            <a:r>
              <a:rPr lang="en-US" sz="2200"/>
              <a:t>američtí vojáci brutálně znásilnili, umučili, zavraždili 400–500 obyvatel vesnice, mnoho malých dětí, starých lidí</a:t>
            </a:r>
          </a:p>
          <a:p>
            <a:r>
              <a:rPr lang="en-US" sz="2200"/>
              <a:t>spousta fotografií  zkrvavených těl obětí obletělo svět – zděšení, odpor, demonstrace</a:t>
            </a:r>
          </a:p>
        </p:txBody>
      </p:sp>
      <p:pic>
        <p:nvPicPr>
          <p:cNvPr id="4" name="Zástupný symbol pro obsah 3" descr="mylai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25857" r="20040" b="2"/>
          <a:stretch/>
        </p:blipFill>
        <p:spPr>
          <a:xfrm>
            <a:off x="7684007" y="603504"/>
            <a:ext cx="4050792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Masakr u vesnice Dak Son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Zástupný symbol pro obsah 4" descr="masak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74699" y="1926266"/>
            <a:ext cx="3116254" cy="396975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08951" y="2216243"/>
            <a:ext cx="4408349" cy="3701987"/>
          </a:xfrm>
        </p:spPr>
        <p:txBody>
          <a:bodyPr>
            <a:normAutofit/>
          </a:bodyPr>
          <a:lstStyle/>
          <a:p>
            <a:pPr marL="194310" indent="-194310" defTabSz="777240">
              <a:spcBef>
                <a:spcPts val="850"/>
              </a:spcBef>
            </a:pPr>
            <a:r>
              <a:rPr lang="pl-PL" sz="23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 km severně nad Saigonem</a:t>
            </a:r>
          </a:p>
          <a:p>
            <a:pPr marL="194310" indent="-194310" defTabSz="777240">
              <a:spcBef>
                <a:spcPts val="850"/>
              </a:spcBef>
            </a:pPr>
            <a:r>
              <a:rPr lang="pl-PL" sz="23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provedli jej 5. 12. 1967 příslušníci Vietkongu</a:t>
            </a:r>
          </a:p>
          <a:p>
            <a:pPr marL="194310" indent="-194310" defTabSz="777240">
              <a:spcBef>
                <a:spcPts val="850"/>
              </a:spcBef>
            </a:pPr>
            <a:r>
              <a:rPr lang="pl-PL" sz="23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osadě asi 2000 lidí, 600 vojáků ji přepadlo, plamenomety srovnalo se zemí</a:t>
            </a:r>
          </a:p>
          <a:p>
            <a:pPr marL="194310" indent="-194310" defTabSz="777240">
              <a:spcBef>
                <a:spcPts val="850"/>
              </a:spcBef>
            </a:pPr>
            <a:r>
              <a:rPr lang="pl-PL" sz="23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250 místních povraždili (i žen a malých dětí)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563926" y="5969573"/>
            <a:ext cx="759632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cs-CZ" sz="153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Obr. 14</a:t>
            </a:r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napal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8324" y="521607"/>
            <a:ext cx="6105525" cy="581478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57E0BB-58EB-465F-AD1E-92692B4B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283925"/>
            <a:ext cx="10515600" cy="10920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200" dirty="0"/>
              <a:t>Mai </a:t>
            </a:r>
            <a:r>
              <a:rPr lang="cs-CZ" sz="5200" dirty="0" err="1"/>
              <a:t>Lai</a:t>
            </a:r>
            <a:r>
              <a:rPr lang="cs-CZ" sz="5200" dirty="0"/>
              <a:t> </a:t>
            </a:r>
            <a:endParaRPr lang="en-US" sz="5200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53947"/>
            <a:ext cx="10515599" cy="822960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FEAC009-4073-E481-99B8-BCD36FDE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252" b="6"/>
          <a:stretch/>
        </p:blipFill>
        <p:spPr>
          <a:xfrm>
            <a:off x="838199" y="474211"/>
            <a:ext cx="5140661" cy="3446102"/>
          </a:xfrm>
          <a:prstGeom prst="rect">
            <a:avLst/>
          </a:prstGeom>
        </p:spPr>
      </p:pic>
      <p:pic>
        <p:nvPicPr>
          <p:cNvPr id="4" name="Zástupný symbol pro obsah 3" descr="sedláci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tretch/>
        </p:blipFill>
        <p:spPr>
          <a:xfrm>
            <a:off x="7377014" y="257324"/>
            <a:ext cx="2812911" cy="3879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5917696"/>
            <a:ext cx="109728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dirty="0"/>
              <a:t>„Vietnamský syndrom“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kobercové bombardování – mnoho civilních obětí</a:t>
            </a:r>
          </a:p>
          <a:p>
            <a:r>
              <a:rPr lang="cs-CZ" dirty="0"/>
              <a:t>mnoho zraněných – popálených napalmem</a:t>
            </a:r>
          </a:p>
          <a:p>
            <a:r>
              <a:rPr lang="cs-CZ" dirty="0"/>
              <a:t>mladí Američané nechtějí rukovat, avšak odváděno je jich stále více</a:t>
            </a:r>
          </a:p>
          <a:p>
            <a:r>
              <a:rPr lang="cs-CZ" dirty="0"/>
              <a:t>1969: 543 000 vojáků </a:t>
            </a:r>
          </a:p>
          <a:p>
            <a:r>
              <a:rPr lang="cs-CZ" dirty="0"/>
              <a:t>demonstrace, festivaly, hnutí </a:t>
            </a:r>
            <a:r>
              <a:rPr lang="cs-CZ" dirty="0" err="1"/>
              <a:t>hippies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29400" y="1772817"/>
            <a:ext cx="4038600" cy="508518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festival ve </a:t>
            </a:r>
            <a:r>
              <a:rPr lang="cs-CZ" dirty="0" err="1"/>
              <a:t>Woodstocku</a:t>
            </a:r>
            <a:r>
              <a:rPr lang="cs-CZ" dirty="0"/>
              <a:t>, 1969</a:t>
            </a:r>
          </a:p>
        </p:txBody>
      </p:sp>
      <p:pic>
        <p:nvPicPr>
          <p:cNvPr id="5" name="Obrázek 4" descr="woodst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0056" y="2924945"/>
            <a:ext cx="4067944" cy="236957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24393" y="5445224"/>
            <a:ext cx="7823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 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Hippies protestují proti válce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E25867C-649F-7971-A262-989586FAD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72" r="-3" b="21940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4" name="Zástupný symbol pro obsah 3" descr="Vietnamdem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56" r="1761" b="-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 druhé světové válce…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Zástupný symbol pro obsah 3" descr="ho či m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94445" y="1926266"/>
            <a:ext cx="3879389" cy="3918575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620226" y="1928323"/>
            <a:ext cx="4977329" cy="4179798"/>
          </a:xfrm>
        </p:spPr>
        <p:txBody>
          <a:bodyPr>
            <a:normAutofit/>
          </a:bodyPr>
          <a:lstStyle/>
          <a:p>
            <a:pPr marL="219456" indent="-219456" defTabSz="877824">
              <a:spcBef>
                <a:spcPts val="960"/>
              </a:spcBef>
            </a:pPr>
            <a:r>
              <a:rPr lang="cs-CZ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Ho-Či-</a:t>
            </a:r>
            <a:r>
              <a:rPr lang="cs-CZ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Minova</a:t>
            </a:r>
            <a:r>
              <a:rPr lang="cs-CZ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stezka </a:t>
            </a:r>
            <a:r>
              <a: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dodávka zásob pro S Vietnam</a:t>
            </a:r>
          </a:p>
          <a:p>
            <a:pPr marL="219456" indent="-219456" defTabSz="877824">
              <a:spcBef>
                <a:spcPts val="960"/>
              </a:spcBef>
            </a:pPr>
            <a:r>
              <a: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srpen 1945 – vyhlásil </a:t>
            </a:r>
            <a:r>
              <a:rPr lang="cs-CZ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válku Francii</a:t>
            </a:r>
          </a:p>
          <a:p>
            <a:pPr marL="219456" indent="-219456" defTabSz="877824">
              <a:spcBef>
                <a:spcPts val="960"/>
              </a:spcBef>
            </a:pPr>
            <a:r>
              <a: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1954: kapitulace fr. vojsk </a:t>
            </a:r>
            <a:br>
              <a: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pevnosti Dien-</a:t>
            </a:r>
            <a:r>
              <a:rPr 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bien</a:t>
            </a:r>
            <a:r>
              <a: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phu</a:t>
            </a:r>
            <a:endPara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19456" indent="-219456" defTabSz="877824">
              <a:spcBef>
                <a:spcPts val="960"/>
              </a:spcBef>
            </a:pPr>
            <a:r>
              <a:rPr lang="cs-CZ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konference v Ženevě </a:t>
            </a:r>
            <a:r>
              <a: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rozdělení Vietnamu</a:t>
            </a:r>
          </a:p>
          <a:p>
            <a:pPr marL="219456" indent="-219456" defTabSz="877824">
              <a:spcBef>
                <a:spcPts val="960"/>
              </a:spcBef>
            </a:pPr>
            <a:r>
              <a: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Kambodži a Laosu potvrzena nezávislost (pak ale znovu vtaženy do konfliktu)</a:t>
            </a:r>
          </a:p>
          <a:p>
            <a:endParaRPr lang="cs-CZ" sz="17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578660" y="5958583"/>
            <a:ext cx="661784" cy="32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77824">
              <a:spcAft>
                <a:spcPts val="600"/>
              </a:spcAft>
            </a:pPr>
            <a:r>
              <a:rPr lang="cs-CZ" sz="153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Obr. 1</a:t>
            </a:r>
            <a:endParaRPr lang="cs-CZ"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Richard Nixon během své kampaně slibuje stažení z Vietnamu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38200" y="1825625"/>
            <a:ext cx="4152774" cy="430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Obr. 20</a:t>
            </a:r>
          </a:p>
        </p:txBody>
      </p:sp>
      <p:pic>
        <p:nvPicPr>
          <p:cNvPr id="10" name="Zástupný symbol pro obsah 9" descr="Nixon_campaigns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3188" b="-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cs-CZ" sz="5200"/>
              <a:t>Myšlenka vietnamizace války</a:t>
            </a:r>
          </a:p>
        </p:txBody>
      </p:sp>
      <p:pic>
        <p:nvPicPr>
          <p:cNvPr id="5" name="Picture 4" descr="Chrám na klidném jezeře">
            <a:extLst>
              <a:ext uri="{FF2B5EF4-FFF2-40B4-BE49-F238E27FC236}">
                <a16:creationId xmlns:a16="http://schemas.microsoft.com/office/drawing/2014/main" id="{71F9C491-2756-5762-F92C-4A2BE8F3F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68" r="45980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cs-CZ" sz="2000"/>
              <a:t>stály by proti sobě pouze vietnamské jednotky </a:t>
            </a:r>
          </a:p>
          <a:p>
            <a:r>
              <a:rPr lang="cs-CZ" sz="2000"/>
              <a:t>ale armáda Jižního Vietnamu příliš slabá – je masakrována</a:t>
            </a:r>
          </a:p>
          <a:p>
            <a:r>
              <a:rPr lang="cs-CZ" sz="2000" b="1" i="1"/>
              <a:t>Richard Nixon </a:t>
            </a:r>
            <a:r>
              <a:rPr lang="cs-CZ" sz="2000"/>
              <a:t>své vojáky postupně stahuje, podobně i Austrálie a Nový Zéland</a:t>
            </a:r>
          </a:p>
          <a:p>
            <a:r>
              <a:rPr lang="cs-CZ" sz="2000"/>
              <a:t>diplomatická jednání, ale </a:t>
            </a:r>
            <a:r>
              <a:rPr lang="cs-CZ" sz="2000" i="1"/>
              <a:t>Čína </a:t>
            </a:r>
            <a:br>
              <a:rPr lang="cs-CZ" sz="2000" i="1"/>
            </a:br>
            <a:r>
              <a:rPr lang="cs-CZ" sz="2000" i="1"/>
              <a:t>a Československo </a:t>
            </a:r>
            <a:r>
              <a:rPr lang="cs-CZ" sz="2000"/>
              <a:t>dále podporují Severní Vietnam a partyzány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 descr="vietcong.jpg"/>
          <p:cNvPicPr>
            <a:picLocks noChangeAspect="1"/>
          </p:cNvPicPr>
          <p:nvPr/>
        </p:nvPicPr>
        <p:blipFill rotWithShape="1">
          <a:blip r:embed="rId2" cstate="print"/>
          <a:srcRect t="41797" b="1263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VOJÁK VIET-CONGU, </a:t>
            </a:r>
          </a:p>
          <a:p>
            <a:r>
              <a:rPr lang="cs-CZ" sz="4000"/>
              <a:t>obr. 21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89F34B-5FC1-4D49-E259-1C5A1BE47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575" y="312529"/>
            <a:ext cx="10515600" cy="1325563"/>
          </a:xfrm>
          <a:solidFill>
            <a:schemeClr val="accent3"/>
          </a:solidFill>
        </p:spPr>
        <p:txBody>
          <a:bodyPr/>
          <a:lstStyle/>
          <a:p>
            <a:r>
              <a:rPr lang="cs-CZ" dirty="0"/>
              <a:t>Závěrečné boje</a:t>
            </a:r>
          </a:p>
        </p:txBody>
      </p:sp>
      <p:pic>
        <p:nvPicPr>
          <p:cNvPr id="4" name="Zástupný symbol pro obsah 3" descr="bo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6392" y="1638092"/>
            <a:ext cx="7688072" cy="511256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Pařížská mírová konference:</a:t>
            </a:r>
            <a:b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leden 1973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Zástupný symbol pro obsah 3" descr="mír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905250"/>
            <a:ext cx="3211626" cy="2179891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171019" y="2374865"/>
            <a:ext cx="7039906" cy="2384521"/>
          </a:xfrm>
        </p:spPr>
        <p:txBody>
          <a:bodyPr/>
          <a:lstStyle/>
          <a:p>
            <a:pPr marL="180594" indent="-180594" defTabSz="722376">
              <a:spcBef>
                <a:spcPts val="790"/>
              </a:spcBef>
            </a:pPr>
            <a:r>
              <a: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stažení vojsk – sporné (</a:t>
            </a:r>
            <a:r>
              <a:rPr 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severovietnamská</a:t>
            </a:r>
            <a:r>
              <a: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jihu zůstala)</a:t>
            </a:r>
          </a:p>
          <a:p>
            <a:pPr marL="180594" indent="-180594" defTabSz="722376">
              <a:spcBef>
                <a:spcPts val="790"/>
              </a:spcBef>
            </a:pPr>
            <a:r>
              <a: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výměna zajatců</a:t>
            </a:r>
          </a:p>
          <a:p>
            <a:pPr marL="180594" indent="-180594" defTabSz="722376">
              <a:spcBef>
                <a:spcPts val="790"/>
              </a:spcBef>
            </a:pPr>
            <a:r>
              <a: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vyčištění minových polí z vodstva VDR</a:t>
            </a:r>
          </a:p>
          <a:p>
            <a:pPr marL="180594" indent="-180594" defTabSz="722376">
              <a:spcBef>
                <a:spcPts val="790"/>
              </a:spcBef>
            </a:pPr>
            <a:r>
              <a: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mír nenastal – válka pokračuje… Už bez americké účasti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Po válce další válka…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 z Vietnamu odešly</a:t>
            </a:r>
          </a:p>
          <a:p>
            <a:r>
              <a:rPr lang="cs-CZ" dirty="0"/>
              <a:t>měly se uskutečnit svobodné volby</a:t>
            </a:r>
          </a:p>
          <a:p>
            <a:r>
              <a:rPr lang="cs-CZ" dirty="0"/>
              <a:t>ale </a:t>
            </a:r>
            <a:r>
              <a:rPr lang="cs-CZ" dirty="0" err="1"/>
              <a:t>severovietnamská</a:t>
            </a:r>
            <a:r>
              <a:rPr lang="cs-CZ" dirty="0"/>
              <a:t> vojska brzy pokračovala v boji – 1975 sjednocení pod vládou komunistického režimu</a:t>
            </a:r>
          </a:p>
          <a:p>
            <a:r>
              <a:rPr lang="cs-CZ" dirty="0"/>
              <a:t>USA v té době oslabeny </a:t>
            </a:r>
            <a:r>
              <a:rPr lang="cs-CZ" dirty="0" err="1"/>
              <a:t>Nixonovou</a:t>
            </a:r>
            <a:r>
              <a:rPr lang="cs-CZ" dirty="0"/>
              <a:t> aférou</a:t>
            </a:r>
          </a:p>
          <a:p>
            <a:r>
              <a:rPr lang="cs-CZ" i="1" dirty="0"/>
              <a:t>O jakou aféru šlo, co víš o jejím průběhu </a:t>
            </a:r>
            <a:br>
              <a:rPr lang="cs-CZ" i="1" dirty="0"/>
            </a:br>
            <a:r>
              <a:rPr lang="cs-CZ" i="1" dirty="0"/>
              <a:t>a důsledcích?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cs-CZ" dirty="0"/>
              <a:t>1973 – Nobelova cena míru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Henry </a:t>
            </a:r>
            <a:r>
              <a:rPr lang="cs-CZ" dirty="0" err="1"/>
              <a:t>Kissinger</a:t>
            </a:r>
            <a:r>
              <a:rPr lang="cs-CZ" dirty="0"/>
              <a:t>, </a:t>
            </a:r>
            <a:r>
              <a:rPr lang="cs-CZ" dirty="0" err="1"/>
              <a:t>am</a:t>
            </a:r>
            <a:r>
              <a:rPr lang="cs-CZ" dirty="0"/>
              <a:t>. diplomat</a:t>
            </a:r>
          </a:p>
        </p:txBody>
      </p:sp>
      <p:pic>
        <p:nvPicPr>
          <p:cNvPr id="8" name="Zástupný symbol pro obsah 7" descr="Kiss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17919" y="2916143"/>
            <a:ext cx="2043873" cy="3099444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Lé</a:t>
            </a:r>
            <a:r>
              <a:rPr lang="cs-CZ" dirty="0"/>
              <a:t> </a:t>
            </a:r>
            <a:r>
              <a:rPr lang="cs-CZ" dirty="0" err="1"/>
              <a:t>Dúc</a:t>
            </a:r>
            <a:r>
              <a:rPr lang="cs-CZ" dirty="0"/>
              <a:t> </a:t>
            </a:r>
            <a:r>
              <a:rPr lang="cs-CZ" dirty="0" err="1"/>
              <a:t>Tho</a:t>
            </a:r>
            <a:r>
              <a:rPr lang="cs-CZ" dirty="0"/>
              <a:t>, </a:t>
            </a:r>
            <a:r>
              <a:rPr lang="cs-CZ" dirty="0" err="1"/>
              <a:t>viet</a:t>
            </a:r>
            <a:r>
              <a:rPr lang="cs-CZ" dirty="0"/>
              <a:t>. revolucionář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odmítl ji – v zemi stále mír není</a:t>
            </a:r>
          </a:p>
        </p:txBody>
      </p:sp>
      <p:sp>
        <p:nvSpPr>
          <p:cNvPr id="9" name="TextovéPole 8"/>
          <p:cNvSpPr txBox="1"/>
          <p:nvPr/>
        </p:nvSpPr>
        <p:spPr>
          <a:xfrm flipH="1">
            <a:off x="4007768" y="5517232"/>
            <a:ext cx="568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 24</a:t>
            </a:r>
          </a:p>
        </p:txBody>
      </p:sp>
      <p:pic>
        <p:nvPicPr>
          <p:cNvPr id="10" name="Obrázek 9" descr="LeDucTho19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0921" y="3204831"/>
            <a:ext cx="2536428" cy="325779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9120337" y="6093296"/>
            <a:ext cx="550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 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Památník padlým Američanům</a:t>
            </a:r>
            <a:b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ve Washingtonu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Zástupný symbol pro obsah 8" descr="památní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66698" y="1926266"/>
            <a:ext cx="2971467" cy="3961955"/>
          </a:xfrm>
        </p:spPr>
      </p:pic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5689412" y="2224632"/>
            <a:ext cx="4535890" cy="3809092"/>
          </a:xfrm>
        </p:spPr>
        <p:txBody>
          <a:bodyPr/>
          <a:lstStyle/>
          <a:p>
            <a:pPr marL="198882" indent="-198882" defTabSz="795528">
              <a:spcBef>
                <a:spcPts val="870"/>
              </a:spcBef>
            </a:pPr>
            <a:r>
              <a:rPr lang="cs-CZ" sz="243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hledá jméno svého kamaráda…</a:t>
            </a:r>
          </a:p>
          <a:p>
            <a:pPr marL="198882" indent="-198882" defTabSz="795528">
              <a:spcBef>
                <a:spcPts val="870"/>
              </a:spcBef>
            </a:pPr>
            <a:r>
              <a:rPr lang="cs-CZ" sz="243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celkem zemřelo 60 000 Američanů </a:t>
            </a:r>
          </a:p>
          <a:p>
            <a:pPr marL="198882" indent="-198882" defTabSz="795528">
              <a:spcBef>
                <a:spcPts val="870"/>
              </a:spcBef>
            </a:pPr>
            <a:r>
              <a:rPr lang="cs-CZ" sz="243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mnoho invalidních veteránů </a:t>
            </a: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235946" y="5960483"/>
            <a:ext cx="5657138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cs-CZ" sz="156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Obr. 26</a:t>
            </a:r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Muzikál Vlasy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2055327"/>
            <a:ext cx="4571999" cy="37769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1968 – </a:t>
            </a:r>
            <a:r>
              <a:rPr lang="en-US" sz="2400" dirty="0" err="1"/>
              <a:t>Brodway</a:t>
            </a:r>
            <a:endParaRPr lang="en-US" sz="2400" dirty="0"/>
          </a:p>
          <a:p>
            <a:r>
              <a:rPr lang="en-US" sz="2400" dirty="0"/>
              <a:t>1979 – </a:t>
            </a:r>
            <a:r>
              <a:rPr lang="en-US" sz="2400" dirty="0" err="1"/>
              <a:t>stejnojmenný</a:t>
            </a:r>
            <a:r>
              <a:rPr lang="en-US" sz="2400" dirty="0"/>
              <a:t> film </a:t>
            </a:r>
            <a:r>
              <a:rPr lang="en-US" sz="2400" dirty="0" err="1"/>
              <a:t>Miloše</a:t>
            </a:r>
            <a:r>
              <a:rPr lang="en-US" sz="2400" dirty="0"/>
              <a:t> </a:t>
            </a:r>
            <a:r>
              <a:rPr lang="en-US" sz="2400" dirty="0" err="1"/>
              <a:t>Formana</a:t>
            </a:r>
            <a:endParaRPr lang="cs-CZ" sz="2400" dirty="0"/>
          </a:p>
          <a:p>
            <a:r>
              <a:rPr lang="cs-CZ" sz="2400" dirty="0">
                <a:hlinkClick r:id="rId2"/>
              </a:rPr>
              <a:t>https://www.youtube.com/watch?v=WvwjgnqEtCQ</a:t>
            </a:r>
            <a:endParaRPr lang="cs-CZ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Zástupný symbol pro obsah 4" descr="forman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2345" r="91" b="-4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Důsledky války: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1479" y="2372025"/>
            <a:ext cx="4498848" cy="35844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 err="1"/>
              <a:t>Kambodža</a:t>
            </a:r>
            <a:endParaRPr lang="en-US" sz="2400" b="1" dirty="0"/>
          </a:p>
          <a:p>
            <a:r>
              <a:rPr lang="en-US" sz="2400" dirty="0" err="1"/>
              <a:t>proti</a:t>
            </a:r>
            <a:r>
              <a:rPr lang="en-US" sz="2400" dirty="0"/>
              <a:t> </a:t>
            </a:r>
            <a:r>
              <a:rPr lang="en-US" sz="2400" dirty="0" err="1"/>
              <a:t>vojenské</a:t>
            </a:r>
            <a:r>
              <a:rPr lang="en-US" sz="2400" dirty="0"/>
              <a:t> </a:t>
            </a:r>
            <a:r>
              <a:rPr lang="en-US" sz="2400" dirty="0" err="1"/>
              <a:t>juntě</a:t>
            </a:r>
            <a:r>
              <a:rPr lang="en-US" sz="2400" dirty="0"/>
              <a:t> se </a:t>
            </a:r>
            <a:r>
              <a:rPr lang="en-US" sz="2400" dirty="0" err="1"/>
              <a:t>staví</a:t>
            </a:r>
            <a:r>
              <a:rPr lang="en-US" sz="2400" dirty="0"/>
              <a:t> </a:t>
            </a:r>
            <a:r>
              <a:rPr lang="en-US" sz="2400" dirty="0" err="1"/>
              <a:t>partyzáni</a:t>
            </a:r>
            <a:endParaRPr lang="en-US" sz="2400" dirty="0"/>
          </a:p>
          <a:p>
            <a:r>
              <a:rPr lang="en-US" sz="2400" dirty="0" err="1"/>
              <a:t>brutální</a:t>
            </a:r>
            <a:r>
              <a:rPr lang="en-US" sz="2400" dirty="0"/>
              <a:t> </a:t>
            </a:r>
            <a:r>
              <a:rPr lang="en-US" sz="2400" dirty="0" err="1"/>
              <a:t>Rudí</a:t>
            </a:r>
            <a:r>
              <a:rPr lang="en-US" sz="2400" dirty="0"/>
              <a:t> </a:t>
            </a:r>
            <a:r>
              <a:rPr lang="en-US" sz="2400" dirty="0" err="1"/>
              <a:t>Khmerové</a:t>
            </a:r>
            <a:r>
              <a:rPr lang="en-US" sz="2400" dirty="0"/>
              <a:t> </a:t>
            </a:r>
            <a:r>
              <a:rPr lang="en-US" sz="2400" dirty="0" err="1"/>
              <a:t>dobyli</a:t>
            </a:r>
            <a:r>
              <a:rPr lang="en-US" sz="2400" dirty="0"/>
              <a:t> </a:t>
            </a:r>
            <a:r>
              <a:rPr lang="en-US" sz="2400" dirty="0" err="1"/>
              <a:t>Phnompenh</a:t>
            </a:r>
            <a:r>
              <a:rPr lang="en-US" sz="2400" dirty="0"/>
              <a:t> – 1975 – </a:t>
            </a:r>
            <a:r>
              <a:rPr lang="en-US" sz="2400" dirty="0" err="1"/>
              <a:t>krutovláda</a:t>
            </a:r>
            <a:r>
              <a:rPr lang="en-US" sz="2400" dirty="0"/>
              <a:t> – </a:t>
            </a:r>
            <a:r>
              <a:rPr lang="en-US" sz="2400" dirty="0" err="1"/>
              <a:t>maoistický</a:t>
            </a:r>
            <a:r>
              <a:rPr lang="en-US" sz="2400" dirty="0"/>
              <a:t> </a:t>
            </a:r>
            <a:r>
              <a:rPr lang="en-US" sz="2400" dirty="0" err="1"/>
              <a:t>zemědělský</a:t>
            </a:r>
            <a:r>
              <a:rPr lang="en-US" sz="2400" dirty="0"/>
              <a:t> </a:t>
            </a:r>
            <a:r>
              <a:rPr lang="en-US" sz="2400" dirty="0" err="1"/>
              <a:t>komunismus</a:t>
            </a:r>
            <a:r>
              <a:rPr lang="en-US" sz="2400" dirty="0"/>
              <a:t> – </a:t>
            </a:r>
            <a:r>
              <a:rPr lang="en-US" sz="2400" dirty="0" err="1"/>
              <a:t>asi</a:t>
            </a:r>
            <a:r>
              <a:rPr lang="en-US" sz="2400" dirty="0"/>
              <a:t> 3 mil. </a:t>
            </a:r>
            <a:r>
              <a:rPr lang="en-US" sz="2400" dirty="0" err="1"/>
              <a:t>obětí</a:t>
            </a:r>
            <a:endParaRPr lang="en-US" sz="2400" dirty="0"/>
          </a:p>
          <a:p>
            <a:r>
              <a:rPr lang="en-US" sz="2400" dirty="0"/>
              <a:t>Pol Pot </a:t>
            </a:r>
            <a:r>
              <a:rPr lang="en-US" sz="2400" dirty="0" err="1"/>
              <a:t>svržen</a:t>
            </a:r>
            <a:r>
              <a:rPr lang="en-US" sz="2400" dirty="0"/>
              <a:t> r. 1979 </a:t>
            </a:r>
            <a:r>
              <a:rPr lang="en-US" sz="2400" dirty="0" err="1"/>
              <a:t>Vietnamem</a:t>
            </a:r>
            <a:endParaRPr lang="en-US" sz="2400" dirty="0"/>
          </a:p>
          <a:p>
            <a:r>
              <a:rPr lang="en-US" sz="2400" dirty="0" err="1"/>
              <a:t>svobodné</a:t>
            </a:r>
            <a:r>
              <a:rPr lang="en-US" sz="2400" dirty="0"/>
              <a:t> </a:t>
            </a:r>
            <a:r>
              <a:rPr lang="en-US" sz="2400" dirty="0" err="1"/>
              <a:t>volby</a:t>
            </a:r>
            <a:r>
              <a:rPr lang="en-US" sz="2400" dirty="0"/>
              <a:t> – </a:t>
            </a:r>
            <a:r>
              <a:rPr lang="en-US" sz="2400" dirty="0" err="1"/>
              <a:t>až</a:t>
            </a:r>
            <a:r>
              <a:rPr lang="en-US" sz="2400" dirty="0"/>
              <a:t> v r. 1993</a:t>
            </a:r>
          </a:p>
        </p:txBody>
      </p:sp>
      <p:pic>
        <p:nvPicPr>
          <p:cNvPr id="5" name="Zástupný symbol pro obsah 4" descr="PolPot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b="2669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cs-CZ" sz="4000"/>
              <a:t>Ho Či Min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Zástupný symbol pro obsah 4">
            <a:extLst>
              <a:ext uri="{FF2B5EF4-FFF2-40B4-BE49-F238E27FC236}">
                <a16:creationId xmlns:a16="http://schemas.microsoft.com/office/drawing/2014/main" id="{965B9BDC-A605-E6DC-1A82-0FA82FD5E1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970431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Oběti</a:t>
            </a:r>
          </a:p>
        </p:txBody>
      </p:sp>
      <p:pic>
        <p:nvPicPr>
          <p:cNvPr id="5" name="Zástupný symbol pro obsah 4" descr="voják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7187" r="796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53734" y="2409830"/>
            <a:ext cx="6798539" cy="37052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uvádějí se různé počty</a:t>
            </a:r>
          </a:p>
          <a:p>
            <a:r>
              <a:rPr lang="en-US" sz="2000"/>
              <a:t>někdy celkem 2 milióny životů</a:t>
            </a:r>
          </a:p>
          <a:p>
            <a:r>
              <a:rPr lang="en-US" sz="2000"/>
              <a:t>po válce se rodí velký počet postižených dětí (chemické zbraně)</a:t>
            </a:r>
          </a:p>
          <a:p>
            <a:r>
              <a:rPr lang="en-US" sz="2000"/>
              <a:t>vietnamské děti často používány jako živé terče</a:t>
            </a:r>
          </a:p>
          <a:p>
            <a:r>
              <a:rPr lang="en-US" sz="2000"/>
              <a:t>američtí vojáci měli rozkaz na ně střílet</a:t>
            </a:r>
          </a:p>
          <a:p>
            <a:r>
              <a:rPr lang="en-US" sz="2000"/>
              <a:t>po návratu – deprese, vietnamský komplex</a:t>
            </a:r>
          </a:p>
          <a:p>
            <a:endParaRPr lang="en-US"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5703" y="566928"/>
            <a:ext cx="4578337" cy="11612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Sjednocení</a:t>
            </a:r>
          </a:p>
        </p:txBody>
      </p:sp>
      <p:pic>
        <p:nvPicPr>
          <p:cNvPr id="5" name="Zástupný symbol pro obsah 4" descr="Flag_of_Vietnam_svg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7413" r="17454" b="1"/>
          <a:stretch/>
        </p:blipFill>
        <p:spPr>
          <a:xfrm>
            <a:off x="838199" y="566928"/>
            <a:ext cx="5157216" cy="528523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699504" y="1764585"/>
            <a:ext cx="4572000" cy="377647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 err="1"/>
              <a:t>měly</a:t>
            </a:r>
            <a:r>
              <a:rPr lang="en-US" sz="2400" dirty="0"/>
              <a:t> se </a:t>
            </a:r>
            <a:r>
              <a:rPr lang="en-US" sz="2400" dirty="0" err="1"/>
              <a:t>uskutečnit</a:t>
            </a:r>
            <a:r>
              <a:rPr lang="en-US" sz="2400" dirty="0"/>
              <a:t> </a:t>
            </a:r>
            <a:r>
              <a:rPr lang="en-US" sz="2400" dirty="0" err="1"/>
              <a:t>svobodné</a:t>
            </a:r>
            <a:r>
              <a:rPr lang="en-US" sz="2400" dirty="0"/>
              <a:t> </a:t>
            </a:r>
            <a:r>
              <a:rPr lang="en-US" sz="2400" dirty="0" err="1"/>
              <a:t>volby</a:t>
            </a:r>
            <a:endParaRPr lang="en-US" sz="2400" dirty="0"/>
          </a:p>
          <a:p>
            <a:r>
              <a:rPr lang="en-US" sz="2400" dirty="0" err="1"/>
              <a:t>Severní</a:t>
            </a:r>
            <a:r>
              <a:rPr lang="en-US" sz="2400" dirty="0"/>
              <a:t> Vietnam se </a:t>
            </a:r>
            <a:r>
              <a:rPr lang="en-US" sz="2400" dirty="0" err="1"/>
              <a:t>plánů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sjednocení</a:t>
            </a:r>
            <a:r>
              <a:rPr lang="en-US" sz="2400" dirty="0"/>
              <a:t> </a:t>
            </a:r>
            <a:r>
              <a:rPr lang="en-US" sz="2400" dirty="0" err="1"/>
              <a:t>nevzdal</a:t>
            </a:r>
            <a:endParaRPr lang="en-US" sz="2400" dirty="0"/>
          </a:p>
          <a:p>
            <a:r>
              <a:rPr lang="en-US" sz="2400" dirty="0"/>
              <a:t>1975 </a:t>
            </a:r>
            <a:r>
              <a:rPr lang="en-US" sz="2400" dirty="0" err="1"/>
              <a:t>zahájil</a:t>
            </a:r>
            <a:r>
              <a:rPr lang="en-US" sz="2400" dirty="0"/>
              <a:t> </a:t>
            </a:r>
            <a:r>
              <a:rPr lang="en-US" sz="2400" dirty="0" err="1"/>
              <a:t>ofenzívu</a:t>
            </a:r>
            <a:r>
              <a:rPr lang="en-US" sz="2400" dirty="0"/>
              <a:t>, </a:t>
            </a:r>
            <a:r>
              <a:rPr lang="en-US" sz="2400" dirty="0" err="1"/>
              <a:t>padl</a:t>
            </a:r>
            <a:r>
              <a:rPr lang="en-US" sz="2400" dirty="0"/>
              <a:t> Saigon</a:t>
            </a:r>
          </a:p>
          <a:p>
            <a:r>
              <a:rPr lang="en-US" sz="2400" dirty="0"/>
              <a:t>2. 7. 1976 – </a:t>
            </a:r>
            <a:r>
              <a:rPr lang="en-US" sz="2400" dirty="0" err="1"/>
              <a:t>sjednocená</a:t>
            </a:r>
            <a:r>
              <a:rPr lang="en-US" sz="2400" dirty="0"/>
              <a:t> </a:t>
            </a:r>
            <a:r>
              <a:rPr lang="en-US" sz="2400" dirty="0" err="1"/>
              <a:t>Vietnamská</a:t>
            </a:r>
            <a:r>
              <a:rPr lang="en-US" sz="2400" dirty="0"/>
              <a:t> </a:t>
            </a:r>
            <a:r>
              <a:rPr lang="en-US" sz="2400" dirty="0" err="1"/>
              <a:t>socialistická</a:t>
            </a:r>
            <a:r>
              <a:rPr lang="en-US" sz="2400" dirty="0"/>
              <a:t> </a:t>
            </a:r>
            <a:r>
              <a:rPr lang="en-US" sz="2400" dirty="0" err="1"/>
              <a:t>republika</a:t>
            </a:r>
            <a:endParaRPr lang="en-US" sz="2400" dirty="0"/>
          </a:p>
          <a:p>
            <a:r>
              <a:rPr lang="en-US" sz="2400" dirty="0"/>
              <a:t>USA v </a:t>
            </a:r>
            <a:r>
              <a:rPr lang="en-US" sz="2400" dirty="0" err="1"/>
              <a:t>té</a:t>
            </a:r>
            <a:r>
              <a:rPr lang="en-US" sz="2400" dirty="0"/>
              <a:t> </a:t>
            </a:r>
            <a:r>
              <a:rPr lang="en-US" sz="2400" dirty="0" err="1"/>
              <a:t>době</a:t>
            </a:r>
            <a:r>
              <a:rPr lang="en-US" sz="2400" dirty="0"/>
              <a:t> </a:t>
            </a:r>
            <a:r>
              <a:rPr lang="en-US" sz="2400" dirty="0" err="1"/>
              <a:t>oslabeny</a:t>
            </a:r>
            <a:r>
              <a:rPr lang="en-US" sz="2400" dirty="0"/>
              <a:t> </a:t>
            </a:r>
            <a:r>
              <a:rPr lang="en-US" sz="2400" dirty="0" err="1"/>
              <a:t>Nixonovou</a:t>
            </a:r>
            <a:r>
              <a:rPr lang="en-US" sz="2400" dirty="0"/>
              <a:t> </a:t>
            </a:r>
            <a:r>
              <a:rPr lang="en-US" sz="2400" dirty="0" err="1"/>
              <a:t>aférou</a:t>
            </a:r>
            <a:endParaRPr lang="en-US" sz="2400" dirty="0"/>
          </a:p>
          <a:p>
            <a:pPr marL="0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Zjisti (např. i od vietnamských kamarádů), jaká  je situace ve Vietnamu dnes?</a:t>
            </a:r>
          </a:p>
          <a:p>
            <a:r>
              <a:rPr lang="cs-CZ" i="1" dirty="0"/>
              <a:t>Jak se s odstupem času Američané staví ke svému „vietnamskému komplexu“?</a:t>
            </a:r>
          </a:p>
          <a:p>
            <a:r>
              <a:rPr lang="cs-CZ" i="1" dirty="0"/>
              <a:t>Jakou roli ve válce hrála fotografie </a:t>
            </a:r>
            <a:br>
              <a:rPr lang="cs-CZ" i="1" dirty="0"/>
            </a:br>
            <a:r>
              <a:rPr lang="cs-CZ" i="1" dirty="0"/>
              <a:t>a zpravodajství?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Doporučené filmy: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Lovec jelenů, 1978</a:t>
            </a:r>
          </a:p>
          <a:p>
            <a:r>
              <a:rPr lang="cs-CZ" dirty="0"/>
              <a:t>Četa, 1986</a:t>
            </a:r>
          </a:p>
          <a:p>
            <a:r>
              <a:rPr lang="cs-CZ" dirty="0"/>
              <a:t>Narozen 4. července, 1989</a:t>
            </a:r>
          </a:p>
          <a:p>
            <a:r>
              <a:rPr lang="cs-CZ" dirty="0"/>
              <a:t>Údolí stínů, 2002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KUKLÍK, Jan a Jan KUKLÍK. </a:t>
            </a:r>
            <a:r>
              <a:rPr lang="cs-CZ" i="1" dirty="0"/>
              <a:t>Dějepis pro gymnázia a střední školy</a:t>
            </a:r>
            <a:r>
              <a:rPr lang="cs-CZ" dirty="0"/>
              <a:t>. 1. </a:t>
            </a:r>
            <a:r>
              <a:rPr lang="cs-CZ" dirty="0" err="1"/>
              <a:t>vyd</a:t>
            </a:r>
            <a:r>
              <a:rPr lang="cs-CZ" dirty="0"/>
              <a:t>. Praha: SPN – pedagogické nakladatelství, c2002, 215 s. ISBN 80-723-5175-3. </a:t>
            </a:r>
          </a:p>
          <a:p>
            <a:pPr>
              <a:buNone/>
            </a:pPr>
            <a:r>
              <a:rPr lang="cs-CZ" dirty="0"/>
              <a:t>KUKLÍK, Jan a Jan KUKLÍK. </a:t>
            </a:r>
            <a:r>
              <a:rPr lang="cs-CZ" i="1" dirty="0"/>
              <a:t>Dějiny 20. století: učebnice pro střední školy</a:t>
            </a:r>
            <a:r>
              <a:rPr lang="cs-CZ" dirty="0"/>
              <a:t>. 1. </a:t>
            </a:r>
            <a:r>
              <a:rPr lang="cs-CZ" dirty="0" err="1"/>
              <a:t>vyd</a:t>
            </a:r>
            <a:r>
              <a:rPr lang="cs-CZ" dirty="0"/>
              <a:t>. Praha: Práce, 1995, 191 s. ISBN 80-208-0367-X. </a:t>
            </a:r>
          </a:p>
          <a:p>
            <a:pPr>
              <a:buNone/>
            </a:pPr>
            <a:r>
              <a:rPr lang="cs-CZ" dirty="0"/>
              <a:t>NÁLEVKA, Vladimír. </a:t>
            </a:r>
            <a:r>
              <a:rPr lang="cs-CZ" i="1" dirty="0"/>
              <a:t>Kapitoly z dějin studené války</a:t>
            </a:r>
            <a:r>
              <a:rPr lang="cs-CZ" dirty="0"/>
              <a:t>. Praha: Institut pro středoevropskou kulturu a politiku, 1997, 146 s. ISBN 80-861-3000-2.</a:t>
            </a:r>
          </a:p>
          <a:p>
            <a:pPr>
              <a:buNone/>
            </a:pPr>
            <a:r>
              <a:rPr lang="cs-CZ" dirty="0"/>
              <a:t>NÁLEVKA, Vladimír. </a:t>
            </a:r>
            <a:r>
              <a:rPr lang="cs-CZ" i="1" dirty="0"/>
              <a:t>Světová politika ve 20. století</a:t>
            </a:r>
            <a:r>
              <a:rPr lang="cs-CZ" dirty="0"/>
              <a:t>. 1. vyd. Praha: Aleš Skřivan ml., 2000, 287 s. ISBN 80-902-2616-7.</a:t>
            </a:r>
          </a:p>
          <a:p>
            <a:pPr>
              <a:buNone/>
            </a:pPr>
            <a:r>
              <a:rPr lang="cs-CZ" dirty="0"/>
              <a:t>VÁLKOVÁ, Veronika a Jan KUKLÍK. </a:t>
            </a:r>
            <a:r>
              <a:rPr lang="cs-CZ" i="1" dirty="0"/>
              <a:t>Dějepis 9 pro základní školy: nejnovější dějiny</a:t>
            </a:r>
            <a:r>
              <a:rPr lang="cs-CZ" dirty="0"/>
              <a:t>. 1. </a:t>
            </a:r>
            <a:r>
              <a:rPr lang="cs-CZ" dirty="0" err="1"/>
              <a:t>vyd</a:t>
            </a:r>
            <a:r>
              <a:rPr lang="cs-CZ" dirty="0"/>
              <a:t>. Praha: SPN - pedagogické nakladatelství, 2009, 159 s. ISBN 978-807-2354-283. </a:t>
            </a:r>
          </a:p>
          <a:p>
            <a:pPr>
              <a:buNone/>
            </a:pPr>
            <a:r>
              <a:rPr lang="cs-CZ" dirty="0">
                <a:hlinkClick r:id="rId2"/>
              </a:rPr>
              <a:t>www.</a:t>
            </a:r>
            <a:r>
              <a:rPr lang="cs-CZ" dirty="0" err="1">
                <a:hlinkClick r:id="rId2"/>
              </a:rPr>
              <a:t>valka.cz</a:t>
            </a:r>
            <a:endParaRPr lang="cs-CZ" dirty="0"/>
          </a:p>
          <a:p>
            <a:pPr>
              <a:buNone/>
            </a:pPr>
            <a:r>
              <a:rPr lang="cs-CZ" dirty="0">
                <a:hlinkClick r:id="rId3"/>
              </a:rPr>
              <a:t>www.</a:t>
            </a:r>
            <a:r>
              <a:rPr lang="cs-CZ" dirty="0" err="1">
                <a:hlinkClick r:id="rId3"/>
              </a:rPr>
              <a:t>wikipedia.com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/>
              <a:t>Obrázky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/>
              <a:t>Obr. 1: </a:t>
            </a:r>
            <a:r>
              <a:rPr lang="cs-CZ" dirty="0" err="1"/>
              <a:t>Bundesarchiv</a:t>
            </a:r>
            <a:r>
              <a:rPr lang="cs-CZ" dirty="0"/>
              <a:t>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</a:t>
            </a:r>
            <a:r>
              <a:rPr lang="cs-CZ" dirty="0" err="1">
                <a:solidFill>
                  <a:srgbClr val="000000"/>
                </a:solidFill>
              </a:rPr>
              <a:t>Creative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Commons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2"/>
              </a:rPr>
              <a:t>http://cs.wikipedia.org/wiki/Soubor:Bundesarchiv_Bild_183-48579-0009,_Stralsund,_Ho_Chi_Minh_mit_Matrosen_der_NVA.jpg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2: PIX.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>
                <a:hlinkClick r:id="rId3"/>
              </a:rPr>
              <a:t>http://cs.wikipedia.org/wiki/Soubor:HD-SN-99-02041.JPEG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3: US </a:t>
            </a:r>
            <a:r>
              <a:rPr lang="cs-CZ" dirty="0" err="1"/>
              <a:t>Army</a:t>
            </a:r>
            <a:r>
              <a:rPr lang="cs-CZ" dirty="0"/>
              <a:t>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>
                <a:hlinkClick r:id="rId4"/>
              </a:rPr>
              <a:t>http://cs.wikipedia.org/wiki/Soubor:Bruce_Crandall%27s_UH-1D.jpg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4: </a:t>
            </a:r>
            <a:r>
              <a:rPr lang="cs-CZ" dirty="0" err="1"/>
              <a:t>Brian</a:t>
            </a:r>
            <a:r>
              <a:rPr lang="cs-CZ" dirty="0"/>
              <a:t> K. </a:t>
            </a:r>
            <a:r>
              <a:rPr lang="cs-CZ" dirty="0" err="1"/>
              <a:t>Grigsby</a:t>
            </a:r>
            <a:r>
              <a:rPr lang="cs-CZ" dirty="0"/>
              <a:t>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>
                <a:hlinkClick r:id="rId5"/>
              </a:rPr>
              <a:t>http://cs.wikipedia.org/wiki/</a:t>
            </a:r>
            <a:r>
              <a:rPr lang="cs-CZ" dirty="0" err="1">
                <a:hlinkClick r:id="rId5"/>
              </a:rPr>
              <a:t>Soubor:Defoliation_agent_spraying.jpg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5: </a:t>
            </a:r>
            <a:r>
              <a:rPr lang="cs-CZ" dirty="0" err="1"/>
              <a:t>Brian</a:t>
            </a:r>
            <a:r>
              <a:rPr lang="cs-CZ" dirty="0"/>
              <a:t> K. </a:t>
            </a:r>
            <a:r>
              <a:rPr lang="cs-CZ" dirty="0" err="1"/>
              <a:t>Grigsby</a:t>
            </a:r>
            <a:r>
              <a:rPr lang="cs-CZ" dirty="0"/>
              <a:t>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>
                <a:hlinkClick r:id="rId6"/>
              </a:rPr>
              <a:t>http://cs.wikipedia.org/wiki/</a:t>
            </a:r>
            <a:r>
              <a:rPr lang="cs-CZ" dirty="0" err="1">
                <a:hlinkClick r:id="rId6"/>
              </a:rPr>
              <a:t>Soubor:Vietnamtunnel.jpg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6: USAF.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>
                <a:hlinkClick r:id="rId7"/>
              </a:rPr>
              <a:t>http://cs.wikipedia.org/wiki/</a:t>
            </a:r>
            <a:r>
              <a:rPr lang="cs-CZ" dirty="0" err="1">
                <a:hlinkClick r:id="rId7"/>
              </a:rPr>
              <a:t>Soubor:Bombing_in_Vietnam.jpg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7: </a:t>
            </a:r>
            <a:r>
              <a:rPr lang="cs-CZ" dirty="0" err="1"/>
              <a:t>White</a:t>
            </a:r>
            <a:r>
              <a:rPr lang="cs-CZ" dirty="0"/>
              <a:t> House.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>
                <a:hlinkClick r:id="rId8"/>
              </a:rPr>
              <a:t>http://cs.wikipedia.org/wiki/</a:t>
            </a:r>
            <a:r>
              <a:rPr lang="cs-CZ" dirty="0" err="1">
                <a:hlinkClick r:id="rId8"/>
              </a:rPr>
              <a:t>Soubor:Eisenhower_official.jpg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8: </a:t>
            </a:r>
            <a:r>
              <a:rPr lang="cs-CZ" dirty="0" err="1"/>
              <a:t>White</a:t>
            </a:r>
            <a:r>
              <a:rPr lang="cs-CZ" dirty="0"/>
              <a:t> House.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</a:t>
            </a: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&lt;</a:t>
            </a:r>
            <a:r>
              <a:rPr lang="cs-CZ" dirty="0">
                <a:hlinkClick r:id="rId9"/>
              </a:rPr>
              <a:t>http://cs.wikipedia.org/wiki/</a:t>
            </a:r>
            <a:r>
              <a:rPr lang="cs-CZ" dirty="0" err="1">
                <a:hlinkClick r:id="rId9"/>
              </a:rPr>
              <a:t>Soubor:John_F._Kennedy,_White_House_color_photo_portrait.jpg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/>
              <a:t>Obr. 9: Arnold </a:t>
            </a:r>
            <a:r>
              <a:rPr lang="cs-CZ" dirty="0" err="1"/>
              <a:t>Newman</a:t>
            </a:r>
            <a:r>
              <a:rPr lang="cs-CZ" dirty="0"/>
              <a:t>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2"/>
              </a:rPr>
              <a:t>http://cs.wikipedia.org/wiki/Soubor:37_Lyndon_Johnson_3x4.jpg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10: </a:t>
            </a:r>
            <a:r>
              <a:rPr lang="cs-CZ" dirty="0" err="1"/>
              <a:t>White</a:t>
            </a:r>
            <a:r>
              <a:rPr lang="cs-CZ" dirty="0"/>
              <a:t> House.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3"/>
              </a:rPr>
              <a:t>http://cs.wikipedia.org/wiki/</a:t>
            </a:r>
            <a:r>
              <a:rPr lang="cs-CZ" dirty="0" err="1">
                <a:hlinkClick r:id="rId3"/>
              </a:rPr>
              <a:t>Soubor:RichardNixon.jpg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11: David Hume </a:t>
            </a:r>
            <a:r>
              <a:rPr lang="cs-CZ" dirty="0" err="1"/>
              <a:t>Kennerly</a:t>
            </a:r>
            <a:r>
              <a:rPr lang="cs-CZ" dirty="0"/>
              <a:t>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4"/>
              </a:rPr>
              <a:t>http://cs.wikipedia.org/wiki/</a:t>
            </a:r>
            <a:r>
              <a:rPr lang="cs-CZ" dirty="0" err="1">
                <a:hlinkClick r:id="rId4"/>
              </a:rPr>
              <a:t>Soubor:Gerald_Ford.jpg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12: </a:t>
            </a:r>
            <a:r>
              <a:rPr lang="cs-CZ" dirty="0" err="1"/>
              <a:t>Unknown</a:t>
            </a:r>
            <a:r>
              <a:rPr lang="cs-CZ" dirty="0"/>
              <a:t> United </a:t>
            </a:r>
            <a:r>
              <a:rPr lang="cs-CZ" dirty="0" err="1"/>
              <a:t>States</a:t>
            </a:r>
            <a:r>
              <a:rPr lang="cs-CZ" dirty="0"/>
              <a:t> Marine.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5"/>
              </a:rPr>
              <a:t>http://cs.wikipedia.org/wiki/</a:t>
            </a:r>
            <a:r>
              <a:rPr lang="cs-CZ" dirty="0" err="1">
                <a:hlinkClick r:id="rId5"/>
              </a:rPr>
              <a:t>Soubor:Dong_Ha,_Vietnam_Operation_Hastings.jpg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13: </a:t>
            </a:r>
            <a:r>
              <a:rPr lang="cs-CZ" dirty="0" err="1"/>
              <a:t>Ronald</a:t>
            </a:r>
            <a:r>
              <a:rPr lang="cs-CZ" dirty="0"/>
              <a:t> L. </a:t>
            </a:r>
            <a:r>
              <a:rPr lang="cs-CZ" dirty="0" err="1"/>
              <a:t>Haeberle</a:t>
            </a:r>
            <a:r>
              <a:rPr lang="cs-CZ" dirty="0"/>
              <a:t>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6"/>
              </a:rPr>
              <a:t>http://commons.wikimedia.org/wiki/File:MyLai_Haeberle_P35_SPC_Capezza.jpg?uselang=</a:t>
            </a:r>
            <a:r>
              <a:rPr lang="cs-CZ" dirty="0" err="1">
                <a:hlinkClick r:id="rId6"/>
              </a:rPr>
              <a:t>cs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14: USIA.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7"/>
              </a:rPr>
              <a:t>http://cs.wikipedia.org/wiki/</a:t>
            </a:r>
            <a:r>
              <a:rPr lang="cs-CZ" dirty="0" err="1">
                <a:hlinkClick r:id="rId7"/>
              </a:rPr>
              <a:t>Soubor:Infant_victim_of_Dak_Son_massacre.jpg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15: U.S. Air </a:t>
            </a:r>
            <a:r>
              <a:rPr lang="cs-CZ" dirty="0" err="1"/>
              <a:t>Force</a:t>
            </a:r>
            <a:r>
              <a:rPr lang="cs-CZ" dirty="0"/>
              <a:t>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8"/>
              </a:rPr>
              <a:t>http://cs.wikipedia.org/wiki/</a:t>
            </a:r>
            <a:r>
              <a:rPr lang="cs-CZ" dirty="0" err="1">
                <a:hlinkClick r:id="rId8"/>
              </a:rPr>
              <a:t>Soubor:Napalm.jpg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16: United </a:t>
            </a:r>
            <a:r>
              <a:rPr lang="cs-CZ" dirty="0" err="1"/>
              <a:t>States</a:t>
            </a:r>
            <a:r>
              <a:rPr lang="cs-CZ" dirty="0"/>
              <a:t> </a:t>
            </a:r>
            <a:r>
              <a:rPr lang="cs-CZ" dirty="0" err="1"/>
              <a:t>Army</a:t>
            </a:r>
            <a:r>
              <a:rPr lang="cs-CZ" dirty="0"/>
              <a:t>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9"/>
              </a:rPr>
              <a:t>http://cs.wikipedia.org/wiki/Soubor:Vietnamese_villagers_suspected_of_being_communists_by_the_US_Army_-_1966.jpg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17: Mark </a:t>
            </a:r>
            <a:r>
              <a:rPr lang="cs-CZ" dirty="0" err="1"/>
              <a:t>Goff</a:t>
            </a:r>
            <a:r>
              <a:rPr lang="cs-CZ" dirty="0"/>
              <a:t>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10"/>
              </a:rPr>
              <a:t>http://commons.wikimedia.org/wiki/</a:t>
            </a:r>
            <a:r>
              <a:rPr lang="cs-CZ" dirty="0" err="1">
                <a:hlinkClick r:id="rId10"/>
              </a:rPr>
              <a:t>File:Swami_opening.jpg?uselang</a:t>
            </a:r>
            <a:r>
              <a:rPr lang="cs-CZ" dirty="0">
                <a:hlinkClick r:id="rId10"/>
              </a:rPr>
              <a:t>=</a:t>
            </a:r>
            <a:r>
              <a:rPr lang="cs-CZ" dirty="0" err="1">
                <a:hlinkClick r:id="rId10"/>
              </a:rPr>
              <a:t>cs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/>
              <a:t>Obr. 18: Department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Army</a:t>
            </a:r>
            <a:r>
              <a:rPr lang="cs-CZ" dirty="0"/>
              <a:t>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3"/>
              </a:rPr>
              <a:t>http://cs.wikipedia.org/wiki/</a:t>
            </a:r>
            <a:r>
              <a:rPr lang="cs-CZ" dirty="0" err="1">
                <a:hlinkClick r:id="rId3"/>
              </a:rPr>
              <a:t>Soubor:Vietnamdem.jpg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19: V. </a:t>
            </a:r>
            <a:r>
              <a:rPr lang="cs-CZ" dirty="0" err="1"/>
              <a:t>wolny</a:t>
            </a:r>
            <a:r>
              <a:rPr lang="cs-CZ" dirty="0"/>
              <a:t>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4"/>
              </a:rPr>
              <a:t>http://cs.wikipedia.org/wiki/</a:t>
            </a:r>
            <a:r>
              <a:rPr lang="cs-CZ" dirty="0" err="1">
                <a:hlinkClick r:id="rId4"/>
              </a:rPr>
              <a:t>Soubor:Vietnam_War_protesters.jpg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20: </a:t>
            </a:r>
            <a:r>
              <a:rPr lang="cs-CZ" dirty="0" err="1"/>
              <a:t>White</a:t>
            </a:r>
            <a:r>
              <a:rPr lang="cs-CZ" dirty="0"/>
              <a:t> House.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5"/>
              </a:rPr>
              <a:t>http://commons.wikimedia.org/wiki/</a:t>
            </a:r>
            <a:r>
              <a:rPr lang="cs-CZ" dirty="0" err="1">
                <a:hlinkClick r:id="rId5"/>
              </a:rPr>
              <a:t>File:Nixon_campaigns.jpg?uselang</a:t>
            </a:r>
            <a:r>
              <a:rPr lang="cs-CZ" dirty="0">
                <a:hlinkClick r:id="rId5"/>
              </a:rPr>
              <a:t>=</a:t>
            </a:r>
            <a:r>
              <a:rPr lang="cs-CZ" dirty="0" err="1">
                <a:hlinkClick r:id="rId5"/>
              </a:rPr>
              <a:t>cs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21: </a:t>
            </a:r>
            <a:r>
              <a:rPr lang="cs-CZ" dirty="0" err="1"/>
              <a:t>SSgt</a:t>
            </a:r>
            <a:r>
              <a:rPr lang="cs-CZ" dirty="0"/>
              <a:t>. Herman </a:t>
            </a:r>
            <a:r>
              <a:rPr lang="cs-CZ" dirty="0" err="1"/>
              <a:t>Kokojan</a:t>
            </a:r>
            <a:r>
              <a:rPr lang="cs-CZ" dirty="0"/>
              <a:t>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6"/>
              </a:rPr>
              <a:t>http://cs.wikipedia.org/wiki/Soubor:Viet_Cong_soldier_DD-ST-99-04298.jpg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22: v. </a:t>
            </a:r>
            <a:r>
              <a:rPr lang="cs-CZ" dirty="0" err="1"/>
              <a:t>wolny</a:t>
            </a:r>
            <a:r>
              <a:rPr lang="cs-CZ" dirty="0"/>
              <a:t>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7"/>
              </a:rPr>
              <a:t>http://cs.wikipedia.org/wiki/Soubor:South_Vietnam_-_The_final_days_1975.jpg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23: Robert L. </a:t>
            </a:r>
            <a:r>
              <a:rPr lang="cs-CZ" dirty="0" err="1"/>
              <a:t>Knudsen</a:t>
            </a:r>
            <a:r>
              <a:rPr lang="cs-CZ" dirty="0"/>
              <a:t>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8"/>
              </a:rPr>
              <a:t>http://cs.wikipedia.org/wiki/</a:t>
            </a:r>
            <a:r>
              <a:rPr lang="cs-CZ" dirty="0" err="1">
                <a:hlinkClick r:id="rId8"/>
              </a:rPr>
              <a:t>Soubor:Vietnam_peace_agreement_signing.jpg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24: </a:t>
            </a:r>
            <a:r>
              <a:rPr lang="cs-CZ" dirty="0" err="1"/>
              <a:t>Marion</a:t>
            </a:r>
            <a:r>
              <a:rPr lang="cs-CZ" dirty="0"/>
              <a:t> S. </a:t>
            </a:r>
            <a:r>
              <a:rPr lang="cs-CZ" dirty="0" err="1"/>
              <a:t>Trikosko</a:t>
            </a:r>
            <a:r>
              <a:rPr lang="cs-CZ" dirty="0"/>
              <a:t>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9"/>
              </a:rPr>
              <a:t>http://cs.wikipedia.org/wiki/</a:t>
            </a:r>
            <a:r>
              <a:rPr lang="cs-CZ" dirty="0" err="1">
                <a:hlinkClick r:id="rId9"/>
              </a:rPr>
              <a:t>Soubor:Henry_Kissinger.jpg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25: USA.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dirty="0" err="1">
                <a:solidFill>
                  <a:srgbClr val="000000"/>
                </a:solidFill>
              </a:rPr>
              <a:t>domain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10"/>
              </a:rPr>
              <a:t>http://cs.wikipedia.org/wiki/Soubor:LeDucTho1973.jpg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r>
              <a:rPr lang="cs-CZ" dirty="0"/>
              <a:t>Obr. 26: </a:t>
            </a:r>
            <a:r>
              <a:rPr lang="cs-CZ" dirty="0" err="1"/>
              <a:t>ownwork</a:t>
            </a:r>
            <a:r>
              <a:rPr lang="cs-CZ" dirty="0"/>
              <a:t>. </a:t>
            </a:r>
            <a:r>
              <a:rPr lang="cs-CZ" dirty="0">
                <a:solidFill>
                  <a:srgbClr val="000000"/>
                </a:solidFill>
              </a:rPr>
              <a:t>[cit. 2013-07-22]. Dostupné pod licencí </a:t>
            </a:r>
            <a:r>
              <a:rPr lang="cs-CZ" dirty="0" err="1">
                <a:solidFill>
                  <a:srgbClr val="000000"/>
                </a:solidFill>
              </a:rPr>
              <a:t>Creative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Commons</a:t>
            </a:r>
            <a:r>
              <a:rPr lang="cs-CZ" dirty="0">
                <a:solidFill>
                  <a:srgbClr val="000000"/>
                </a:solidFill>
              </a:rPr>
              <a:t> na WWW: &lt;</a:t>
            </a:r>
            <a:r>
              <a:rPr lang="cs-CZ" dirty="0">
                <a:hlinkClick r:id="rId11"/>
              </a:rPr>
              <a:t>http://cs.wikipedia.org/wiki/</a:t>
            </a:r>
            <a:r>
              <a:rPr lang="cs-CZ" dirty="0" err="1">
                <a:hlinkClick r:id="rId11"/>
              </a:rPr>
              <a:t>Soubor:Vietnam_Memorial_-_Washington.jpg</a:t>
            </a:r>
            <a:r>
              <a:rPr lang="cs-CZ" dirty="0">
                <a:solidFill>
                  <a:srgbClr val="000000"/>
                </a:solidFill>
              </a:rPr>
              <a:t>&gt;</a:t>
            </a: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170080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500" dirty="0"/>
              <a:t>Obr. 27: che. </a:t>
            </a:r>
            <a:r>
              <a:rPr lang="cs-CZ" sz="1500" dirty="0">
                <a:solidFill>
                  <a:srgbClr val="000000"/>
                </a:solidFill>
              </a:rPr>
              <a:t>[cit. 2013-07-22]. Dostupné pod licencí </a:t>
            </a:r>
            <a:r>
              <a:rPr lang="cs-CZ" sz="1500" dirty="0" err="1">
                <a:solidFill>
                  <a:srgbClr val="000000"/>
                </a:solidFill>
              </a:rPr>
              <a:t>Creative</a:t>
            </a:r>
            <a:r>
              <a:rPr lang="cs-CZ" sz="1500" dirty="0">
                <a:solidFill>
                  <a:srgbClr val="000000"/>
                </a:solidFill>
              </a:rPr>
              <a:t> </a:t>
            </a:r>
            <a:r>
              <a:rPr lang="cs-CZ" sz="1500" dirty="0" err="1">
                <a:solidFill>
                  <a:srgbClr val="000000"/>
                </a:solidFill>
              </a:rPr>
              <a:t>Commons</a:t>
            </a:r>
            <a:r>
              <a:rPr lang="cs-CZ" sz="1500" dirty="0">
                <a:solidFill>
                  <a:srgbClr val="000000"/>
                </a:solidFill>
              </a:rPr>
              <a:t> na WWW: &lt;</a:t>
            </a:r>
            <a:r>
              <a:rPr lang="cs-CZ" sz="1500" dirty="0">
                <a:hlinkClick r:id="rId2"/>
              </a:rPr>
              <a:t>http://cs.wikipedia.org/wiki/</a:t>
            </a:r>
            <a:r>
              <a:rPr lang="cs-CZ" sz="1500" dirty="0" err="1">
                <a:hlinkClick r:id="rId2"/>
              </a:rPr>
              <a:t>Soubor:Milos_Forman.jpg</a:t>
            </a:r>
            <a:r>
              <a:rPr lang="cs-CZ" sz="1500" dirty="0">
                <a:solidFill>
                  <a:srgbClr val="000000"/>
                </a:solidFill>
              </a:rPr>
              <a:t>&gt;</a:t>
            </a:r>
            <a:endParaRPr lang="cs-CZ" sz="1500" dirty="0"/>
          </a:p>
          <a:p>
            <a:pPr>
              <a:buNone/>
            </a:pPr>
            <a:r>
              <a:rPr lang="cs-CZ" sz="1500" dirty="0"/>
              <a:t>Obr. 28: </a:t>
            </a:r>
            <a:r>
              <a:rPr lang="cs-CZ" sz="1500" dirty="0" err="1"/>
              <a:t>unknow</a:t>
            </a:r>
            <a:r>
              <a:rPr lang="cs-CZ" sz="1500" dirty="0"/>
              <a:t>. </a:t>
            </a:r>
            <a:r>
              <a:rPr lang="cs-CZ" sz="1500" dirty="0">
                <a:solidFill>
                  <a:srgbClr val="000000"/>
                </a:solidFill>
              </a:rPr>
              <a:t>[cit. 2013-07-22]. Dostupné pod licencí </a:t>
            </a:r>
            <a:r>
              <a:rPr lang="cs-CZ" sz="1500" dirty="0" err="1">
                <a:solidFill>
                  <a:srgbClr val="000000"/>
                </a:solidFill>
              </a:rPr>
              <a:t>Creative</a:t>
            </a:r>
            <a:r>
              <a:rPr lang="cs-CZ" sz="1500" dirty="0">
                <a:solidFill>
                  <a:srgbClr val="000000"/>
                </a:solidFill>
              </a:rPr>
              <a:t> </a:t>
            </a:r>
            <a:r>
              <a:rPr lang="cs-CZ" sz="1500" dirty="0" err="1">
                <a:solidFill>
                  <a:srgbClr val="000000"/>
                </a:solidFill>
              </a:rPr>
              <a:t>Commons</a:t>
            </a:r>
            <a:r>
              <a:rPr lang="cs-CZ" sz="1500" dirty="0">
                <a:solidFill>
                  <a:srgbClr val="000000"/>
                </a:solidFill>
              </a:rPr>
              <a:t> na WWW: &lt;</a:t>
            </a:r>
            <a:r>
              <a:rPr lang="cs-CZ" sz="1500" dirty="0">
                <a:hlinkClick r:id="rId3"/>
              </a:rPr>
              <a:t>http://commons.wikimedia.org/wiki/</a:t>
            </a:r>
            <a:r>
              <a:rPr lang="cs-CZ" sz="1500" dirty="0" err="1">
                <a:hlinkClick r:id="rId3"/>
              </a:rPr>
              <a:t>File:PolPot.jpg?uselang</a:t>
            </a:r>
            <a:r>
              <a:rPr lang="cs-CZ" sz="1500" dirty="0">
                <a:hlinkClick r:id="rId3"/>
              </a:rPr>
              <a:t>=</a:t>
            </a:r>
            <a:r>
              <a:rPr lang="cs-CZ" sz="1500" dirty="0" err="1">
                <a:hlinkClick r:id="rId3"/>
              </a:rPr>
              <a:t>cs</a:t>
            </a:r>
            <a:r>
              <a:rPr lang="cs-CZ" sz="1500" dirty="0">
                <a:solidFill>
                  <a:srgbClr val="000000"/>
                </a:solidFill>
              </a:rPr>
              <a:t>&gt;</a:t>
            </a:r>
            <a:endParaRPr lang="cs-CZ" sz="1500" dirty="0"/>
          </a:p>
          <a:p>
            <a:pPr>
              <a:buNone/>
            </a:pPr>
            <a:r>
              <a:rPr lang="cs-CZ" sz="1500" dirty="0"/>
              <a:t>Obr. 29: </a:t>
            </a:r>
            <a:r>
              <a:rPr lang="cs-CZ" sz="1500" dirty="0" err="1"/>
              <a:t>Dilliff</a:t>
            </a:r>
            <a:r>
              <a:rPr lang="cs-CZ" sz="1500" dirty="0"/>
              <a:t>. </a:t>
            </a:r>
            <a:r>
              <a:rPr lang="cs-CZ" sz="1500" dirty="0">
                <a:solidFill>
                  <a:srgbClr val="000000"/>
                </a:solidFill>
              </a:rPr>
              <a:t>[cit. 2013-07-22]. Dostupné pod licencí </a:t>
            </a:r>
            <a:r>
              <a:rPr lang="cs-CZ" sz="1500" dirty="0" err="1">
                <a:solidFill>
                  <a:srgbClr val="000000"/>
                </a:solidFill>
              </a:rPr>
              <a:t>Creative</a:t>
            </a:r>
            <a:r>
              <a:rPr lang="cs-CZ" sz="1500" dirty="0">
                <a:solidFill>
                  <a:srgbClr val="000000"/>
                </a:solidFill>
              </a:rPr>
              <a:t> </a:t>
            </a:r>
            <a:r>
              <a:rPr lang="cs-CZ" sz="1500" dirty="0" err="1">
                <a:solidFill>
                  <a:srgbClr val="000000"/>
                </a:solidFill>
              </a:rPr>
              <a:t>Commons</a:t>
            </a:r>
            <a:r>
              <a:rPr lang="cs-CZ" sz="1500" dirty="0">
                <a:solidFill>
                  <a:srgbClr val="000000"/>
                </a:solidFill>
              </a:rPr>
              <a:t> na WWW: &lt;</a:t>
            </a:r>
            <a:r>
              <a:rPr lang="cs-CZ" sz="1500" dirty="0">
                <a:hlinkClick r:id="rId4"/>
              </a:rPr>
              <a:t>http://cs.wikipedia.org/wiki/</a:t>
            </a:r>
            <a:r>
              <a:rPr lang="cs-CZ" sz="1500" dirty="0" err="1">
                <a:hlinkClick r:id="rId4"/>
              </a:rPr>
              <a:t>Soubor:Marine_da_nang.jpg</a:t>
            </a:r>
            <a:r>
              <a:rPr lang="cs-CZ" sz="1500" dirty="0">
                <a:solidFill>
                  <a:srgbClr val="000000"/>
                </a:solidFill>
              </a:rPr>
              <a:t>&gt;</a:t>
            </a:r>
            <a:endParaRPr lang="cs-CZ" sz="1500" dirty="0"/>
          </a:p>
          <a:p>
            <a:pPr>
              <a:buNone/>
            </a:pPr>
            <a:r>
              <a:rPr lang="cs-CZ" sz="1500" dirty="0"/>
              <a:t>Obr. 30: </a:t>
            </a:r>
            <a:r>
              <a:rPr lang="cs-CZ" sz="1500" dirty="0" err="1"/>
              <a:t>Luu</a:t>
            </a:r>
            <a:r>
              <a:rPr lang="cs-CZ" sz="1500" dirty="0"/>
              <a:t> </a:t>
            </a:r>
            <a:r>
              <a:rPr lang="cs-CZ" sz="1500" dirty="0" err="1"/>
              <a:t>Ly</a:t>
            </a:r>
            <a:r>
              <a:rPr lang="cs-CZ" sz="1500" dirty="0"/>
              <a:t>.</a:t>
            </a:r>
            <a:r>
              <a:rPr lang="cs-CZ" sz="1500" dirty="0">
                <a:solidFill>
                  <a:srgbClr val="000000"/>
                </a:solidFill>
              </a:rPr>
              <a:t>[cit. 2013-07-22]. Dostupné pod licencí Public </a:t>
            </a:r>
            <a:r>
              <a:rPr lang="cs-CZ" sz="1500" dirty="0" err="1">
                <a:solidFill>
                  <a:srgbClr val="000000"/>
                </a:solidFill>
              </a:rPr>
              <a:t>domain</a:t>
            </a:r>
            <a:r>
              <a:rPr lang="cs-CZ" sz="1500" dirty="0">
                <a:solidFill>
                  <a:srgbClr val="000000"/>
                </a:solidFill>
              </a:rPr>
              <a:t> na WWW: &lt;</a:t>
            </a:r>
            <a:r>
              <a:rPr lang="cs-CZ" sz="1500" dirty="0">
                <a:hlinkClick r:id="rId5"/>
              </a:rPr>
              <a:t>http://commons.wikimedia.org/wiki/</a:t>
            </a:r>
            <a:r>
              <a:rPr lang="cs-CZ" sz="1500" dirty="0" err="1">
                <a:hlinkClick r:id="rId5"/>
              </a:rPr>
              <a:t>File:Flag_of_Vietnam.svg</a:t>
            </a:r>
            <a:r>
              <a:rPr lang="cs-CZ" sz="1500" dirty="0">
                <a:solidFill>
                  <a:srgbClr val="000000"/>
                </a:solidFill>
              </a:rPr>
              <a:t>&gt;</a:t>
            </a:r>
            <a:endParaRPr lang="cs-CZ" sz="1500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cs-CZ" sz="4000"/>
              <a:t>Ngo-dinh-Diem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AD44FAC-01D0-A312-B76E-6FB45E488D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913649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cs-CZ" sz="4000" dirty="0"/>
              <a:t>Situace před válkou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>
            <a:normAutofit/>
          </a:bodyPr>
          <a:lstStyle/>
          <a:p>
            <a:r>
              <a:rPr lang="cs-CZ" sz="2400" dirty="0"/>
              <a:t>1955 – Jižní Vietnam odmítl</a:t>
            </a:r>
          </a:p>
          <a:p>
            <a:pPr>
              <a:buNone/>
            </a:pPr>
            <a:r>
              <a:rPr lang="cs-CZ" sz="2400" dirty="0"/>
              <a:t>    podepsat sjednocení</a:t>
            </a:r>
          </a:p>
          <a:p>
            <a:r>
              <a:rPr lang="cs-CZ" sz="2400" dirty="0"/>
              <a:t>časté politické převraty</a:t>
            </a:r>
          </a:p>
          <a:p>
            <a:pPr>
              <a:buNone/>
            </a:pPr>
            <a:r>
              <a:rPr lang="cs-CZ" sz="2400" dirty="0"/>
              <a:t>    nahrávají partyzánům</a:t>
            </a:r>
          </a:p>
          <a:p>
            <a:pPr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7" name="Obrázek 6" descr="franc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8302" y="537882"/>
            <a:ext cx="4465618" cy="55820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Příčiny války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2200"/>
              <a:t>1963 – jihovietnamský diktátor svržen a zabit </a:t>
            </a:r>
          </a:p>
          <a:p>
            <a:r>
              <a:rPr lang="cs-CZ" sz="2200"/>
              <a:t>USA se rozhodly vojensky zabránit následnému sjednocení Vietnamu pod komunistickou vládou</a:t>
            </a:r>
          </a:p>
          <a:p>
            <a:r>
              <a:rPr lang="cs-CZ" sz="2200" b="1"/>
              <a:t>záminka</a:t>
            </a:r>
            <a:r>
              <a:rPr lang="cs-CZ" sz="2200"/>
              <a:t>: incident v Tonkinském zálivu – dvě americké lodě pod palbou hlídkových člunů VDR</a:t>
            </a:r>
          </a:p>
          <a:p>
            <a:r>
              <a:rPr lang="cs-CZ" sz="2200"/>
              <a:t>Kongres zplnomocnil L. B. Johnsona, aby podnikl „potřebné kroky“</a:t>
            </a:r>
          </a:p>
          <a:p>
            <a:pPr>
              <a:buNone/>
            </a:pPr>
            <a:endParaRPr lang="cs-CZ"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dirty="0"/>
              <a:t>„Vietnamská = americká“ válka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1955–1975</a:t>
            </a:r>
          </a:p>
          <a:p>
            <a:r>
              <a:rPr lang="cs-CZ" dirty="0"/>
              <a:t>na území Vietnamu, Kambodže, Laosu</a:t>
            </a:r>
          </a:p>
          <a:p>
            <a:r>
              <a:rPr lang="cs-CZ" dirty="0"/>
              <a:t>Vietnamci ji označují jako „americkou válku“</a:t>
            </a:r>
          </a:p>
          <a:p>
            <a:r>
              <a:rPr lang="cs-CZ" dirty="0"/>
              <a:t>dělítkem je </a:t>
            </a:r>
            <a:r>
              <a:rPr lang="cs-CZ" b="1" dirty="0"/>
              <a:t>17. rovnoběžka</a:t>
            </a:r>
          </a:p>
          <a:p>
            <a:r>
              <a:rPr lang="cs-CZ" dirty="0"/>
              <a:t>zpočátku výcvik místních vojáků</a:t>
            </a:r>
          </a:p>
          <a:p>
            <a:r>
              <a:rPr lang="cs-CZ" dirty="0"/>
              <a:t>postupný nárůst střetů s partyzány</a:t>
            </a:r>
          </a:p>
          <a:p>
            <a:r>
              <a:rPr lang="cs-CZ" dirty="0"/>
              <a:t>počet nasazených amerických vojáků rychle stoupá – r. 1968 přes půl milionu mužů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cs-CZ" dirty="0"/>
              <a:t>Způsoby boje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                  J – pozemní válka</a:t>
            </a:r>
          </a:p>
          <a:p>
            <a:pPr>
              <a:buNone/>
            </a:pPr>
            <a:r>
              <a:rPr lang="cs-CZ" dirty="0"/>
              <a:t>                   S – letecké bombardování</a:t>
            </a:r>
          </a:p>
        </p:txBody>
      </p:sp>
      <p:pic>
        <p:nvPicPr>
          <p:cNvPr id="4" name="Obrázek 3" descr="Vietn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3712" y="2708920"/>
            <a:ext cx="5040560" cy="350949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608168" y="6309320"/>
            <a:ext cx="689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Obr. 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dirty="0"/>
              <a:t>Spojenci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Jižní Vietnam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USA</a:t>
            </a:r>
          </a:p>
          <a:p>
            <a:r>
              <a:rPr lang="cs-CZ" dirty="0"/>
              <a:t>Austrálie</a:t>
            </a:r>
          </a:p>
          <a:p>
            <a:r>
              <a:rPr lang="cs-CZ" dirty="0"/>
              <a:t>Nový Zéland</a:t>
            </a:r>
          </a:p>
          <a:p>
            <a:r>
              <a:rPr lang="cs-CZ" dirty="0"/>
              <a:t>Jižní Korea</a:t>
            </a:r>
          </a:p>
          <a:p>
            <a:r>
              <a:rPr lang="cs-CZ" dirty="0"/>
              <a:t>Thajsko</a:t>
            </a:r>
          </a:p>
          <a:p>
            <a:r>
              <a:rPr lang="cs-CZ" dirty="0"/>
              <a:t>Filipíny</a:t>
            </a:r>
          </a:p>
          <a:p>
            <a:r>
              <a:rPr lang="cs-CZ" dirty="0"/>
              <a:t>Khmerská republika</a:t>
            </a:r>
          </a:p>
          <a:p>
            <a:r>
              <a:rPr lang="cs-CZ" dirty="0"/>
              <a:t>Laoské království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Severní Vietnam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SSSR (materiál. pomoc)</a:t>
            </a:r>
          </a:p>
          <a:p>
            <a:r>
              <a:rPr lang="cs-CZ" dirty="0"/>
              <a:t>Čína – jen do r. 1969</a:t>
            </a:r>
          </a:p>
          <a:p>
            <a:r>
              <a:rPr lang="cs-CZ" dirty="0"/>
              <a:t>Kuba</a:t>
            </a:r>
          </a:p>
          <a:p>
            <a:r>
              <a:rPr lang="cs-CZ" dirty="0"/>
              <a:t>Československo</a:t>
            </a:r>
          </a:p>
          <a:p>
            <a:r>
              <a:rPr lang="cs-CZ" dirty="0"/>
              <a:t>Bulharsko</a:t>
            </a:r>
          </a:p>
          <a:p>
            <a:r>
              <a:rPr lang="cs-CZ" dirty="0" err="1"/>
              <a:t>Vietkong</a:t>
            </a:r>
            <a:r>
              <a:rPr lang="cs-CZ" dirty="0"/>
              <a:t> – partyzánské komunistické oddíly</a:t>
            </a:r>
          </a:p>
          <a:p>
            <a:r>
              <a:rPr lang="cs-CZ" dirty="0"/>
              <a:t>Rudí Khmerové</a:t>
            </a:r>
          </a:p>
          <a:p>
            <a:r>
              <a:rPr lang="cs-CZ" dirty="0"/>
              <a:t>Severní Korea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2407</Words>
  <Application>Microsoft Office PowerPoint</Application>
  <PresentationFormat>Širokoúhlá obrazovka</PresentationFormat>
  <Paragraphs>267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Motiv Office</vt:lpstr>
      <vt:lpstr>Válka ve Vietnamu </vt:lpstr>
      <vt:lpstr>Po druhé světové válce…</vt:lpstr>
      <vt:lpstr>Ho Či Min</vt:lpstr>
      <vt:lpstr>Ngo-dinh-Diem</vt:lpstr>
      <vt:lpstr>Situace před válkou </vt:lpstr>
      <vt:lpstr>Příčiny války</vt:lpstr>
      <vt:lpstr>„Vietnamská = americká“ válka</vt:lpstr>
      <vt:lpstr>Způsoby boje</vt:lpstr>
      <vt:lpstr>Spojenci</vt:lpstr>
      <vt:lpstr>Použití chemických látek</vt:lpstr>
      <vt:lpstr>Strategie</vt:lpstr>
      <vt:lpstr>Letadla nad Severním Vietnamem</vt:lpstr>
      <vt:lpstr>Příčiny amerického neúspěchu</vt:lpstr>
      <vt:lpstr>Masakr u vesnice My-Lai</vt:lpstr>
      <vt:lpstr>Masakr u vesnice Dak Son</vt:lpstr>
      <vt:lpstr>Prezentace aplikace PowerPoint</vt:lpstr>
      <vt:lpstr>Mai Lai </vt:lpstr>
      <vt:lpstr>„Vietnamský syndrom“</vt:lpstr>
      <vt:lpstr>Hippies protestují proti válce</vt:lpstr>
      <vt:lpstr>Richard Nixon během své kampaně slibuje stažení z Vietnamu</vt:lpstr>
      <vt:lpstr>Myšlenka vietnamizace války</vt:lpstr>
      <vt:lpstr>VOJÁK VIET-CONGU,  obr. 21</vt:lpstr>
      <vt:lpstr>Závěrečné boje</vt:lpstr>
      <vt:lpstr>Pařížská mírová konference:  leden 1973</vt:lpstr>
      <vt:lpstr>Po válce další válka…</vt:lpstr>
      <vt:lpstr>1973 – Nobelova cena míru</vt:lpstr>
      <vt:lpstr>Památník padlým Američanům  ve Washingtonu</vt:lpstr>
      <vt:lpstr>Muzikál Vlasy</vt:lpstr>
      <vt:lpstr>Důsledky války:</vt:lpstr>
      <vt:lpstr>Oběti</vt:lpstr>
      <vt:lpstr>Sjednocení</vt:lpstr>
      <vt:lpstr>Prezentace aplikace PowerPoint</vt:lpstr>
      <vt:lpstr>Doporučené filmy:</vt:lpstr>
      <vt:lpstr>Literatura</vt:lpstr>
      <vt:lpstr>Obrázky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Válka ve Vietnamu </dc:title>
  <dc:creator>Milan Bednář</dc:creator>
  <cp:lastModifiedBy>Milan Bednář</cp:lastModifiedBy>
  <cp:revision>2</cp:revision>
  <dcterms:created xsi:type="dcterms:W3CDTF">2023-04-20T19:03:50Z</dcterms:created>
  <dcterms:modified xsi:type="dcterms:W3CDTF">2023-05-02T19:24:31Z</dcterms:modified>
</cp:coreProperties>
</file>