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60" r:id="rId4"/>
    <p:sldId id="264" r:id="rId5"/>
    <p:sldId id="266" r:id="rId6"/>
    <p:sldId id="265" r:id="rId7"/>
    <p:sldId id="267" r:id="rId8"/>
    <p:sldId id="268" r:id="rId9"/>
    <p:sldId id="269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Elipsa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0460F0-FA94-443F-A42A-D86B28088665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673258-2684-46A4-A18A-626DDAB7FF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31F18-C9AC-4D68-A695-90314EC5D19D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5EA81-B0B3-4815-A029-9D727FAC91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A79D7-B136-455E-9F29-D5908B52023E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1EF4E-948D-4CE0-B197-32238F6D9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13E6C-88E5-41E3-9E01-00CBC8EAD73D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89ADB-4DD8-4365-8592-13A965DB4C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64C6DA-6BF2-46C1-AF6A-DA6D147EC1DC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A8DE07-653A-48A4-85E2-C91564EC3E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A71B2-85A4-4526-968F-C29C9A1FFAF8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1B155-9AF2-4B6D-9D52-E7876E3275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DB0091-7030-4290-84D4-4975F3871FDD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FD3C9-FB6E-4942-A278-5C4D7E6892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62E82-95A2-40D5-99B3-44FB5ED53AA1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633FA-43E0-4B79-B011-735320301A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bdélník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00EE4D-6D40-4533-8E3E-569075243F58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9555E7-6A58-4C6D-A62A-72E86B9E1F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40FCD6-E50F-493B-86D2-A16629FF2A55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1417FC-C154-4F5A-A482-621D98C007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Vývojový diagram: postup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ývojový diagram: postup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0FA4BD-EB5B-49CD-A7C0-C077495DB92A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5A95EB-6686-441E-9E4A-E588D43C07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ED6EB848-1C63-4DD7-AC97-D188CE27C1ED}" type="datetimeFigureOut">
              <a:rPr lang="cs-CZ"/>
              <a:pPr>
                <a:defRPr/>
              </a:pPr>
              <a:t>27.04.2022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6B698C2-0682-4FE8-8CD0-B721452005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67" r:id="rId2"/>
    <p:sldLayoutId id="2147483873" r:id="rId3"/>
    <p:sldLayoutId id="2147483868" r:id="rId4"/>
    <p:sldLayoutId id="2147483874" r:id="rId5"/>
    <p:sldLayoutId id="2147483869" r:id="rId6"/>
    <p:sldLayoutId id="2147483875" r:id="rId7"/>
    <p:sldLayoutId id="2147483876" r:id="rId8"/>
    <p:sldLayoutId id="2147483877" r:id="rId9"/>
    <p:sldLayoutId id="2147483870" r:id="rId10"/>
    <p:sldLayoutId id="21474838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495A7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495A7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ct8K3Wl2h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1431925" y="3284538"/>
            <a:ext cx="7407275" cy="115252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5400" b="1">
                <a:solidFill>
                  <a:schemeClr val="tx1"/>
                </a:solidFill>
                <a:effectLst/>
              </a:rPr>
              <a:t>JOSEF ŠKVORECKÝ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064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>
                <a:solidFill>
                  <a:schemeClr val="tx1"/>
                </a:solidFill>
                <a:effectLst/>
              </a:rPr>
              <a:t>PRACOVNÍ LIST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435100" y="1268413"/>
            <a:ext cx="7499350" cy="497998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sz="2800">
                <a:solidFill>
                  <a:srgbClr val="FF0000"/>
                </a:solidFill>
              </a:rPr>
              <a:t>Doplň názvy děl Josefa Škvoreckého.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Sedmiramenný  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Prima  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Tankový 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Konec ____________ 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Příběh inženýra  ____________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Hříchy pro 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Nápady čtenáře _________</a:t>
            </a:r>
          </a:p>
          <a:p>
            <a:pPr>
              <a:buFont typeface="Wingdings 2" pitchFamily="18" charset="2"/>
              <a:buNone/>
              <a:defRPr/>
            </a:pPr>
            <a:endParaRPr lang="cs-CZ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064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>
                <a:solidFill>
                  <a:schemeClr val="tx1"/>
                </a:solidFill>
                <a:effectLst/>
              </a:rPr>
              <a:t>PRACOVNÍ LIST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435100" y="1268413"/>
            <a:ext cx="7499350" cy="497998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sz="2800">
                <a:solidFill>
                  <a:srgbClr val="FF0000"/>
                </a:solidFill>
              </a:rPr>
              <a:t>Doplň názvy děl Josefa Škvoreckého.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Sedmiramenný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svícen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Prima  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Tankový 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Konec ____________ 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Příběh inženýra  ____________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Hříchy pro 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Nápady čtenáře _________</a:t>
            </a:r>
          </a:p>
          <a:p>
            <a:pPr>
              <a:buFont typeface="Wingdings 2" pitchFamily="18" charset="2"/>
              <a:buNone/>
              <a:defRPr/>
            </a:pPr>
            <a:endParaRPr lang="cs-CZ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064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>
                <a:solidFill>
                  <a:schemeClr val="tx1"/>
                </a:solidFill>
                <a:effectLst/>
              </a:rPr>
              <a:t>PRACOVNÍ LIST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435100" y="1268413"/>
            <a:ext cx="7499350" cy="497998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sz="2800">
                <a:solidFill>
                  <a:srgbClr val="FF0000"/>
                </a:solidFill>
              </a:rPr>
              <a:t>Doplň názvy děl Josefa Škvoreckého.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Sedmiramenný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svícen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Prima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sezóna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Tankový 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Konec ____________ 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Příběh inženýra  ____________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Hříchy pro 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Nápady čtenáře _________</a:t>
            </a:r>
          </a:p>
          <a:p>
            <a:pPr>
              <a:buFont typeface="Wingdings 2" pitchFamily="18" charset="2"/>
              <a:buNone/>
              <a:defRPr/>
            </a:pPr>
            <a:endParaRPr lang="cs-CZ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064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>
                <a:solidFill>
                  <a:schemeClr val="tx1"/>
                </a:solidFill>
                <a:effectLst/>
              </a:rPr>
              <a:t>PRACOVNÍ LIST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435100" y="1268413"/>
            <a:ext cx="7499350" cy="497998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sz="2800">
                <a:solidFill>
                  <a:srgbClr val="FF0000"/>
                </a:solidFill>
              </a:rPr>
              <a:t>Doplň názvy děl Josefa Škvoreckého.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Sedmiramenný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svícen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Prima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sezóna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Tankový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prapor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Konec ____________ 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Příběh inženýra  ____________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Hříchy pro 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Nápady čtenáře _________</a:t>
            </a:r>
          </a:p>
          <a:p>
            <a:pPr>
              <a:buFont typeface="Wingdings 2" pitchFamily="18" charset="2"/>
              <a:buNone/>
              <a:defRPr/>
            </a:pPr>
            <a:endParaRPr lang="cs-CZ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064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>
                <a:solidFill>
                  <a:schemeClr val="tx1"/>
                </a:solidFill>
                <a:effectLst/>
              </a:rPr>
              <a:t>PRACOVNÍ LIST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435100" y="1268413"/>
            <a:ext cx="7499350" cy="497998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sz="2800">
                <a:solidFill>
                  <a:srgbClr val="FF0000"/>
                </a:solidFill>
              </a:rPr>
              <a:t>Doplň názvy děl Josefa Škvoreckého.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Sedmiramenný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svícen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Prima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sezóna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Tankový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prapor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Konec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poručíka Borůvky 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Příběh inženýra  ____________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Hříchy pro 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Nápady čtenáře _________</a:t>
            </a:r>
          </a:p>
          <a:p>
            <a:pPr>
              <a:buFont typeface="Wingdings 2" pitchFamily="18" charset="2"/>
              <a:buNone/>
              <a:defRPr/>
            </a:pPr>
            <a:endParaRPr lang="cs-CZ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064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>
                <a:solidFill>
                  <a:schemeClr val="tx1"/>
                </a:solidFill>
                <a:effectLst/>
              </a:rPr>
              <a:t>PRACOVNÍ LIST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435100" y="1268413"/>
            <a:ext cx="7499350" cy="497998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sz="2800">
                <a:solidFill>
                  <a:srgbClr val="FF0000"/>
                </a:solidFill>
              </a:rPr>
              <a:t>Doplň názvy děl Josefa Škvoreckého.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Sedmiramenný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svícen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Prima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sezóna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Tankový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prapor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Konec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poručíka Borůvky 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Příběh inženýra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lidských duší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Hříchy pro ___________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Nápady čtenáře _________</a:t>
            </a:r>
          </a:p>
          <a:p>
            <a:pPr>
              <a:buFont typeface="Wingdings 2" pitchFamily="18" charset="2"/>
              <a:buNone/>
              <a:defRPr/>
            </a:pPr>
            <a:endParaRPr lang="cs-CZ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064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>
                <a:solidFill>
                  <a:schemeClr val="tx1"/>
                </a:solidFill>
                <a:effectLst/>
              </a:rPr>
              <a:t>PRACOVNÍ LIST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435100" y="1268413"/>
            <a:ext cx="7499350" cy="497998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sz="2800">
                <a:solidFill>
                  <a:srgbClr val="FF0000"/>
                </a:solidFill>
              </a:rPr>
              <a:t>Doplň názvy děl Josefa Škvoreckého.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Sedmiramenný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svícen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Prima 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sezóna</a:t>
            </a:r>
            <a:endParaRPr lang="cs-CZ" sz="360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Tankový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prapor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Konec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poručíka Borůvky 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>
                <a:solidFill>
                  <a:srgbClr val="FF0000"/>
                </a:solidFill>
              </a:rPr>
              <a:t> </a:t>
            </a:r>
            <a:r>
              <a:rPr lang="cs-CZ" sz="3600"/>
              <a:t>Příběh inženýra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lidských duší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Hříchy pro </a:t>
            </a:r>
            <a:r>
              <a:rPr lang="cs-CZ" sz="3600" b="1">
                <a:solidFill>
                  <a:schemeClr val="bg2">
                    <a:lumMod val="25000"/>
                  </a:schemeClr>
                </a:solidFill>
              </a:rPr>
              <a:t>pátera Knoxe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Nápady čtenáře _________</a:t>
            </a:r>
          </a:p>
          <a:p>
            <a:pPr>
              <a:buFont typeface="Wingdings 2" pitchFamily="18" charset="2"/>
              <a:buNone/>
              <a:defRPr/>
            </a:pPr>
            <a:endParaRPr lang="cs-CZ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064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>
                <a:solidFill>
                  <a:schemeClr val="tx1"/>
                </a:solidFill>
                <a:effectLst/>
              </a:rPr>
              <a:t>PRACOVNÍ LIST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115616" y="981075"/>
            <a:ext cx="7499350" cy="497998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sz="2800" dirty="0">
                <a:solidFill>
                  <a:srgbClr val="FF0000"/>
                </a:solidFill>
              </a:rPr>
              <a:t>Doplň názvy děl Josefa Škvoreckého.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/>
              <a:t>Sedmiramenný  </a:t>
            </a:r>
            <a:r>
              <a:rPr lang="cs-CZ" sz="3600" b="1" dirty="0">
                <a:solidFill>
                  <a:schemeClr val="bg2">
                    <a:lumMod val="25000"/>
                  </a:schemeClr>
                </a:solidFill>
              </a:rPr>
              <a:t>svícen</a:t>
            </a:r>
            <a:endParaRPr lang="cs-CZ" sz="36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/>
              <a:t>Prima  </a:t>
            </a:r>
            <a:r>
              <a:rPr lang="cs-CZ" sz="3600" b="1" dirty="0">
                <a:solidFill>
                  <a:schemeClr val="bg2">
                    <a:lumMod val="25000"/>
                  </a:schemeClr>
                </a:solidFill>
              </a:rPr>
              <a:t>sezóna</a:t>
            </a:r>
            <a:endParaRPr lang="cs-CZ" sz="36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/>
              <a:t>Tankový </a:t>
            </a:r>
            <a:r>
              <a:rPr lang="cs-CZ" sz="3600" b="1" dirty="0">
                <a:solidFill>
                  <a:schemeClr val="bg2">
                    <a:lumMod val="25000"/>
                  </a:schemeClr>
                </a:solidFill>
              </a:rPr>
              <a:t>prapor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/>
              <a:t>Konec </a:t>
            </a:r>
            <a:r>
              <a:rPr lang="cs-CZ" sz="3600" b="1" dirty="0">
                <a:solidFill>
                  <a:schemeClr val="bg2">
                    <a:lumMod val="25000"/>
                  </a:schemeClr>
                </a:solidFill>
              </a:rPr>
              <a:t>poručíka Borůvky 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/>
              <a:t>Příběh inženýra </a:t>
            </a:r>
            <a:r>
              <a:rPr lang="cs-CZ" sz="3600" b="1" dirty="0">
                <a:solidFill>
                  <a:schemeClr val="bg2">
                    <a:lumMod val="25000"/>
                  </a:schemeClr>
                </a:solidFill>
              </a:rPr>
              <a:t>lidských duší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 dirty="0"/>
              <a:t> Hříchy pro </a:t>
            </a:r>
            <a:r>
              <a:rPr lang="cs-CZ" sz="3600" b="1" dirty="0">
                <a:solidFill>
                  <a:schemeClr val="bg2">
                    <a:lumMod val="25000"/>
                  </a:schemeClr>
                </a:solidFill>
              </a:rPr>
              <a:t>pátera Knoxe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 dirty="0"/>
              <a:t> Nápady čtenáře </a:t>
            </a:r>
            <a:r>
              <a:rPr lang="cs-CZ" sz="3600" b="1" dirty="0">
                <a:solidFill>
                  <a:schemeClr val="bg2">
                    <a:lumMod val="25000"/>
                  </a:schemeClr>
                </a:solidFill>
              </a:rPr>
              <a:t>detektivek</a:t>
            </a:r>
            <a:endParaRPr lang="cs-CZ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CB6FEA6-5D3E-4A9E-B996-E7883C9FB1D2}"/>
              </a:ext>
            </a:extLst>
          </p:cNvPr>
          <p:cNvSpPr txBox="1"/>
          <p:nvPr/>
        </p:nvSpPr>
        <p:spPr>
          <a:xfrm>
            <a:off x="1115616" y="6021168"/>
            <a:ext cx="65527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https://www.youtube.com/watch?v=Oct8K3Wl2hU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5720" y="214290"/>
            <a:ext cx="8429684" cy="5847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1750">
            <a:solidFill>
              <a:schemeClr val="tx1"/>
            </a:solidFill>
          </a:ln>
          <a:effectLst>
            <a:outerShdw dir="7680000" sx="103000" sy="103000" algn="ctr" rotWithShape="0">
              <a:srgbClr val="000000">
                <a:alpha val="43137"/>
              </a:srgb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Zbabělci</a:t>
            </a:r>
            <a:r>
              <a:rPr lang="cs-CZ" sz="32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(1958) – výchozí text 1 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14282" y="928670"/>
            <a:ext cx="8501122" cy="5715040"/>
          </a:xfrm>
          <a:prstGeom prst="rect">
            <a:avLst/>
          </a:prstGeom>
          <a:gradFill flip="none" rotWithShape="1">
            <a:gsLst>
              <a:gs pos="1000">
                <a:schemeClr val="accent6">
                  <a:lumMod val="75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7200000" scaled="0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cs-CZ" sz="2400" dirty="0">
                <a:latin typeface="Calibri" pitchFamily="34" charset="0"/>
              </a:rPr>
              <a:t>     </a:t>
            </a:r>
            <a:r>
              <a:rPr lang="cs-CZ" sz="2400" b="1" i="1" dirty="0">
                <a:latin typeface="Calibri" pitchFamily="34" charset="0"/>
              </a:rPr>
              <a:t>Myslel jsem a najednou se z dálky ozval divný rámus. Znělo to jako hrčení mnoha kol a přibližovalo se to. Ozvalo se nějaké šlehání bičem a pak se v otvoru protitankového náspu objevili dva odření prérijní koníci a za nimi bryčka s Rusákem na kozlíku. Rusák švihal bičem nad hlavou a zpíval.Koníci pádili tryskem a  kola bryčky hrčela po dláždění. (…)</a:t>
            </a:r>
          </a:p>
          <a:p>
            <a:pPr algn="just"/>
            <a:r>
              <a:rPr lang="cs-CZ" sz="2400" b="1" i="1" dirty="0">
                <a:latin typeface="Calibri" pitchFamily="34" charset="0"/>
              </a:rPr>
              <a:t>     Lidé z chodníků na to </a:t>
            </a:r>
            <a:r>
              <a:rPr lang="cs-CZ" sz="2400" b="1" i="1" dirty="0" err="1">
                <a:latin typeface="Calibri" pitchFamily="34" charset="0"/>
              </a:rPr>
              <a:t>čuměli</a:t>
            </a:r>
            <a:r>
              <a:rPr lang="cs-CZ" sz="2400" b="1" i="1" dirty="0">
                <a:latin typeface="Calibri" pitchFamily="34" charset="0"/>
              </a:rPr>
              <a:t>. Bryčky se řítily šíleným letem a koníci pohazovali </a:t>
            </a:r>
            <a:r>
              <a:rPr lang="cs-CZ" sz="2400" b="1" i="1" dirty="0" err="1">
                <a:latin typeface="Calibri" pitchFamily="34" charset="0"/>
              </a:rPr>
              <a:t>hlavama</a:t>
            </a:r>
            <a:r>
              <a:rPr lang="cs-CZ" sz="2400" b="1" i="1" dirty="0">
                <a:latin typeface="Calibri" pitchFamily="34" charset="0"/>
              </a:rPr>
              <a:t>. Jela jich nekonečná řada. Vzduch se zaplnil jejich zápachem, zápachem nějaké  tundry nebo tajgy, a já ho začal do sebe sáta koukal jsem po těch ošlehaných tvářích a připadalo mi neuvěřitelné, že opravdu existují, tihle lidé, kteří nevěděli nic o jazzu a asi ani o dívkách, jen se valili s revolvery na zamaštěných zadnicích, zarostlí s </a:t>
            </a:r>
            <a:r>
              <a:rPr lang="cs-CZ" sz="2400" b="1" i="1" dirty="0" err="1">
                <a:latin typeface="Calibri" pitchFamily="34" charset="0"/>
              </a:rPr>
              <a:t>lahvema</a:t>
            </a:r>
            <a:r>
              <a:rPr lang="cs-CZ" sz="2400" b="1" i="1" dirty="0">
                <a:latin typeface="Calibri" pitchFamily="34" charset="0"/>
              </a:rPr>
              <a:t> vodky v </a:t>
            </a:r>
            <a:r>
              <a:rPr lang="cs-CZ" sz="2400" b="1" i="1" dirty="0" err="1">
                <a:latin typeface="Calibri" pitchFamily="34" charset="0"/>
              </a:rPr>
              <a:t>kalhotech</a:t>
            </a:r>
            <a:r>
              <a:rPr lang="cs-CZ" sz="2400" b="1" i="1" dirty="0">
                <a:latin typeface="Calibri" pitchFamily="34" charset="0"/>
              </a:rPr>
              <a:t>, rozjaření, opilí, vítězní, nemyslící na věci, na které jsem myslel já, úplně jiní než já a strašně cizí, a přece přitažliví. (…) </a:t>
            </a:r>
            <a:endParaRPr lang="cs-CZ" sz="24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214290"/>
            <a:ext cx="7715304" cy="70788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1750">
            <a:solidFill>
              <a:schemeClr val="tx1"/>
            </a:solidFill>
          </a:ln>
          <a:effectLst>
            <a:outerShdw dir="7680000" sx="103000" sy="103000" algn="ctr" rotWithShape="0">
              <a:srgbClr val="000000">
                <a:alpha val="43137"/>
              </a:srgb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0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Otázky k výchozímu textu </a:t>
            </a:r>
            <a:r>
              <a:rPr lang="cs-CZ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</a:t>
            </a:r>
            <a:endParaRPr lang="cs-CZ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42910" y="1142984"/>
            <a:ext cx="7858180" cy="78581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j-lt"/>
              </a:rPr>
              <a:t>1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. Shrňte vlastními slovy </a:t>
            </a: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obsah výňatku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j-lt"/>
              </a:rPr>
              <a:t>.   </a:t>
            </a:r>
            <a:endParaRPr kumimoji="0" lang="cs-CZ" sz="32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uLnTx/>
              <a:uFillTx/>
              <a:latin typeface="+mj-lt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28596" y="2143116"/>
            <a:ext cx="8286808" cy="85725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b="1" dirty="0">
                <a:latin typeface="+mj-lt"/>
              </a:rPr>
              <a:t>2. </a:t>
            </a:r>
            <a:r>
              <a:rPr lang="cs-CZ" sz="3200" b="1" dirty="0">
                <a:latin typeface="Calibri" pitchFamily="34" charset="0"/>
              </a:rPr>
              <a:t>Který </a:t>
            </a:r>
            <a:r>
              <a:rPr lang="cs-CZ" sz="3200" b="1" u="sng" dirty="0">
                <a:latin typeface="Calibri" pitchFamily="34" charset="0"/>
              </a:rPr>
              <a:t>slohový postup </a:t>
            </a:r>
            <a:r>
              <a:rPr lang="cs-CZ" sz="3200" b="1" dirty="0">
                <a:latin typeface="Calibri" pitchFamily="34" charset="0"/>
              </a:rPr>
              <a:t>v ukázce převládá</a:t>
            </a:r>
            <a:r>
              <a:rPr lang="cs-CZ" sz="3200" b="1" dirty="0">
                <a:latin typeface="+mj-lt"/>
              </a:rPr>
              <a:t>?</a:t>
            </a:r>
            <a:endParaRPr kumimoji="0" lang="cs-CZ" sz="32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uLnTx/>
              <a:uFillTx/>
              <a:latin typeface="+mj-lt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42910" y="3143248"/>
            <a:ext cx="7858180" cy="107157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+mj-lt"/>
              </a:rPr>
              <a:t>3</a:t>
            </a:r>
            <a:r>
              <a:rPr kumimoji="0" lang="cs-CZ" sz="32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. Jak na vás </a:t>
            </a:r>
            <a:r>
              <a:rPr kumimoji="0" lang="cs-CZ" sz="3200" b="1" i="0" u="sng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hrdina působí</a:t>
            </a:r>
            <a:r>
              <a:rPr kumimoji="0" lang="cs-CZ" sz="32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? Jak vnímá danou situaci?</a:t>
            </a:r>
            <a:r>
              <a:rPr kumimoji="0" lang="cs-CZ" sz="3200" b="1" i="0" strike="noStrike" kern="1200" cap="none" spc="0" normalizeH="0" noProof="0" dirty="0">
                <a:ln>
                  <a:noFill/>
                </a:ln>
                <a:uLnTx/>
                <a:uFillTx/>
                <a:latin typeface="Calibri" pitchFamily="34" charset="0"/>
              </a:rPr>
              <a:t> Je ironický</a:t>
            </a:r>
            <a:r>
              <a:rPr kumimoji="0" lang="cs-CZ" sz="3200" b="1" i="0" strike="noStrike" kern="1200" cap="none" spc="0" normalizeH="0" noProof="0" dirty="0">
                <a:ln>
                  <a:noFill/>
                </a:ln>
                <a:uLnTx/>
                <a:uFillTx/>
                <a:latin typeface="+mj-lt"/>
              </a:rPr>
              <a:t>?</a:t>
            </a:r>
            <a:endParaRPr kumimoji="0" lang="cs-CZ" sz="3200" b="1" i="0" u="sng" strike="noStrike" kern="1200" cap="none" spc="0" normalizeH="0" baseline="0" noProof="0" dirty="0">
              <a:ln>
                <a:noFill/>
              </a:ln>
              <a:uLnTx/>
              <a:uFillTx/>
              <a:latin typeface="+mj-lt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785786" y="4357694"/>
            <a:ext cx="7643866" cy="78581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b="1" dirty="0">
                <a:latin typeface="+mj-lt"/>
              </a:rPr>
              <a:t>4. </a:t>
            </a:r>
            <a:r>
              <a:rPr lang="cs-CZ" sz="3200" b="1" dirty="0">
                <a:latin typeface="Calibri" pitchFamily="34" charset="0"/>
              </a:rPr>
              <a:t>Které </a:t>
            </a:r>
            <a:r>
              <a:rPr lang="cs-CZ" sz="3200" b="1" u="sng" dirty="0">
                <a:latin typeface="Calibri" pitchFamily="34" charset="0"/>
              </a:rPr>
              <a:t>formy jazyka </a:t>
            </a:r>
            <a:r>
              <a:rPr lang="cs-CZ" sz="3200" b="1" dirty="0">
                <a:latin typeface="Calibri" pitchFamily="34" charset="0"/>
              </a:rPr>
              <a:t> se v úryvku uplatňují? </a:t>
            </a:r>
            <a:endParaRPr kumimoji="0" lang="cs-CZ" sz="3200" b="1" i="0" strike="noStrike" kern="1200" cap="none" spc="0" normalizeH="0" baseline="0" noProof="0" dirty="0">
              <a:ln>
                <a:noFill/>
              </a:ln>
              <a:uLnTx/>
              <a:uFillTx/>
              <a:latin typeface="Calibri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071538" y="5286388"/>
            <a:ext cx="7143800" cy="128588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b="1" dirty="0">
                <a:latin typeface="+mj-lt"/>
              </a:rPr>
              <a:t>5. </a:t>
            </a:r>
            <a:r>
              <a:rPr lang="cs-CZ" sz="3200" b="1" dirty="0">
                <a:latin typeface="Calibri" pitchFamily="34" charset="0"/>
              </a:rPr>
              <a:t>Znáte </a:t>
            </a:r>
            <a:r>
              <a:rPr lang="cs-CZ" sz="3200" b="1" u="sng" dirty="0">
                <a:latin typeface="Calibri" pitchFamily="34" charset="0"/>
              </a:rPr>
              <a:t>jiná díla českých autorů</a:t>
            </a:r>
            <a:r>
              <a:rPr lang="cs-CZ" sz="3200" b="1" dirty="0">
                <a:latin typeface="Calibri" pitchFamily="34" charset="0"/>
              </a:rPr>
              <a:t>, která se zaměřují na období druhé světové války? </a:t>
            </a:r>
            <a:endParaRPr kumimoji="0" lang="cs-CZ" sz="3600" b="1" i="0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2"/>
          <p:cNvSpPr>
            <a:spLocks noGrp="1"/>
          </p:cNvSpPr>
          <p:nvPr>
            <p:ph idx="1"/>
          </p:nvPr>
        </p:nvSpPr>
        <p:spPr>
          <a:xfrm>
            <a:off x="1435100" y="333375"/>
            <a:ext cx="7499350" cy="62642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400"/>
              <a:t>Josef Škvorecký</a:t>
            </a:r>
          </a:p>
        </p:txBody>
      </p:sp>
      <p:pic>
        <p:nvPicPr>
          <p:cNvPr id="10243" name="il_fi" descr="http://www.scena.cz/fota/db/cas4r27178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49275"/>
            <a:ext cx="4392613" cy="597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214290"/>
            <a:ext cx="7715304" cy="70788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1750">
            <a:solidFill>
              <a:schemeClr val="tx1"/>
            </a:solidFill>
          </a:ln>
          <a:effectLst>
            <a:outerShdw dir="7680000" sx="103000" sy="103000" algn="ctr" rotWithShape="0">
              <a:srgbClr val="000000">
                <a:alpha val="43137"/>
              </a:srgb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0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Odpovědi k výchozímu textu </a:t>
            </a:r>
            <a:r>
              <a:rPr lang="cs-CZ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</a:t>
            </a:r>
            <a:endParaRPr lang="cs-CZ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42910" y="1071546"/>
            <a:ext cx="7858180" cy="100013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j-lt"/>
              </a:rPr>
              <a:t>1.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Individuální</a:t>
            </a:r>
            <a:r>
              <a:rPr kumimoji="0" lang="cs-CZ" sz="2400" b="1" i="0" u="none" strike="noStrike" kern="1200" cap="none" spc="0" normalizeH="0" noProof="0" dirty="0">
                <a:ln>
                  <a:noFill/>
                </a:ln>
                <a:uLnTx/>
                <a:uFillTx/>
                <a:latin typeface="Calibri" pitchFamily="34" charset="0"/>
              </a:rPr>
              <a:t> řešení. Hrdina (v </a:t>
            </a:r>
            <a:r>
              <a:rPr kumimoji="0" lang="cs-CZ" sz="2400" b="1" i="0" u="none" strike="noStrike" kern="1200" cap="none" spc="0" normalizeH="0" noProof="0" dirty="0" err="1">
                <a:ln>
                  <a:noFill/>
                </a:ln>
                <a:uLnTx/>
                <a:uFillTx/>
                <a:latin typeface="Calibri" pitchFamily="34" charset="0"/>
              </a:rPr>
              <a:t>ich</a:t>
            </a:r>
            <a:r>
              <a:rPr kumimoji="0" lang="cs-CZ" sz="2400" b="1" i="0" u="none" strike="noStrike" kern="1200" cap="none" spc="0" normalizeH="0" noProof="0" dirty="0">
                <a:ln>
                  <a:noFill/>
                </a:ln>
                <a:uLnTx/>
                <a:uFillTx/>
                <a:latin typeface="Calibri" pitchFamily="34" charset="0"/>
              </a:rPr>
              <a:t>-formě ) sleduje příjezd ruské armády, ironicky komentuje dění.</a:t>
            </a:r>
            <a:endParaRPr kumimoji="0" lang="cs-CZ" sz="24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uLnTx/>
              <a:uFillTx/>
              <a:latin typeface="Calibri" pitchFamily="34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142976" y="2143116"/>
            <a:ext cx="6786610" cy="64294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+mj-lt"/>
              </a:rPr>
              <a:t>2. </a:t>
            </a: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Calibri" pitchFamily="34" charset="0"/>
              </a:rPr>
              <a:t>Slohové postupy </a:t>
            </a: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– popisný , vyprávěcí a úvahový.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42910" y="2928934"/>
            <a:ext cx="7858180" cy="128588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+mj-lt"/>
              </a:rPr>
              <a:t>3.</a:t>
            </a:r>
            <a:r>
              <a:rPr kumimoji="0" lang="cs-CZ" sz="2400" b="1" i="0" strike="noStrike" kern="1200" cap="none" spc="0" normalizeH="0" noProof="0" dirty="0">
                <a:ln>
                  <a:noFill/>
                </a:ln>
                <a:uLnTx/>
                <a:uFillTx/>
                <a:latin typeface="+mj-lt"/>
              </a:rPr>
              <a:t> </a:t>
            </a:r>
            <a:r>
              <a:rPr kumimoji="0" lang="cs-CZ" sz="2400" b="1" i="0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Calibri" pitchFamily="34" charset="0"/>
              </a:rPr>
              <a:t>Danny</a:t>
            </a:r>
            <a:r>
              <a:rPr kumimoji="0" lang="cs-CZ" sz="2400" b="1" i="0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Calibri" pitchFamily="34" charset="0"/>
              </a:rPr>
              <a:t> Smiřický </a:t>
            </a:r>
            <a:r>
              <a:rPr kumimoji="0" lang="cs-CZ" sz="2400" b="1" i="0" strike="noStrike" kern="1200" cap="none" spc="0" normalizeH="0" noProof="0" dirty="0">
                <a:ln>
                  <a:noFill/>
                </a:ln>
                <a:uLnTx/>
                <a:uFillTx/>
                <a:latin typeface="Calibri" pitchFamily="34" charset="0"/>
              </a:rPr>
              <a:t>s ironickým nadhledem sleduje dění ve svém městečku, ruské vojáky neobdivuje, srovnává jejich chování s vlastními postoji.</a:t>
            </a:r>
            <a:endParaRPr kumimoji="0" lang="cs-CZ" sz="2400" b="1" i="0" strike="noStrike" kern="1200" cap="none" spc="0" normalizeH="0" baseline="0" noProof="0" dirty="0">
              <a:ln>
                <a:noFill/>
              </a:ln>
              <a:uLnTx/>
              <a:uFillTx/>
              <a:latin typeface="Calibri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00034" y="4357694"/>
            <a:ext cx="8072494" cy="92869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+mj-lt"/>
              </a:rPr>
              <a:t>4. </a:t>
            </a: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Calibri" pitchFamily="34" charset="0"/>
              </a:rPr>
              <a:t>Hovorová</a:t>
            </a:r>
            <a:r>
              <a:rPr kumimoji="0" lang="cs-CZ" sz="2400" b="1" i="0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Calibri" pitchFamily="34" charset="0"/>
              </a:rPr>
              <a:t> čeština s prvky obecné češtiny </a:t>
            </a:r>
            <a:r>
              <a:rPr kumimoji="0" lang="cs-CZ" sz="2400" b="1" i="0" strike="noStrike" kern="1200" cap="none" spc="0" normalizeH="0" noProof="0" dirty="0">
                <a:ln>
                  <a:noFill/>
                </a:ln>
                <a:uLnTx/>
                <a:uFillTx/>
                <a:latin typeface="Calibri" pitchFamily="34" charset="0"/>
              </a:rPr>
              <a:t>(hovorová mluva mládeže s prvky slangu) – s Rusákem, </a:t>
            </a:r>
            <a:r>
              <a:rPr kumimoji="0" lang="cs-CZ" sz="2400" b="1" i="0" strike="noStrike" kern="1200" cap="none" spc="0" normalizeH="0" noProof="0" dirty="0" err="1">
                <a:ln>
                  <a:noFill/>
                </a:ln>
                <a:uLnTx/>
                <a:uFillTx/>
                <a:latin typeface="Calibri" pitchFamily="34" charset="0"/>
              </a:rPr>
              <a:t>čuměli</a:t>
            </a:r>
            <a:r>
              <a:rPr kumimoji="0" lang="cs-CZ" sz="2400" b="1" i="0" strike="noStrike" kern="1200" cap="none" spc="0" normalizeH="0" noProof="0" dirty="0">
                <a:ln>
                  <a:noFill/>
                </a:ln>
                <a:uLnTx/>
                <a:uFillTx/>
                <a:latin typeface="Calibri" pitchFamily="34" charset="0"/>
              </a:rPr>
              <a:t> (vulgarismus) aj.</a:t>
            </a:r>
            <a:endParaRPr kumimoji="0" lang="cs-CZ" sz="2400" b="1" i="0" strike="noStrike" kern="1200" cap="none" spc="0" normalizeH="0" baseline="0" noProof="0" dirty="0">
              <a:ln>
                <a:noFill/>
              </a:ln>
              <a:uLnTx/>
              <a:uFillTx/>
              <a:latin typeface="Calibri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500034" y="5429264"/>
            <a:ext cx="8143932" cy="121444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  <a:effectLst>
            <a:outerShdw blurRad="50800" dist="50800" dir="1920000" algn="ctr" rotWithShape="0">
              <a:srgbClr val="000000">
                <a:alpha val="43137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+mj-lt"/>
              </a:rPr>
              <a:t>5</a:t>
            </a: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. </a:t>
            </a: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Calibri" pitchFamily="34" charset="0"/>
              </a:rPr>
              <a:t>Jiná díla </a:t>
            </a: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– Arnošt </a:t>
            </a:r>
            <a:r>
              <a:rPr kumimoji="0" lang="cs-CZ" sz="2400" b="1" i="0" strike="noStrike" kern="1200" cap="none" spc="0" normalizeH="0" baseline="0" noProof="0" dirty="0" err="1">
                <a:ln>
                  <a:noFill/>
                </a:ln>
                <a:uLnTx/>
                <a:uFillTx/>
                <a:latin typeface="Calibri" pitchFamily="34" charset="0"/>
              </a:rPr>
              <a:t>Lustig</a:t>
            </a: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 (Krásné zelené oči); Jan Drda (Němá barikáda); Jan Otčenášek (Romeo, Julie a tma); Jiří </a:t>
            </a:r>
            <a:r>
              <a:rPr kumimoji="0" lang="cs-CZ" sz="2400" b="1" i="0" strike="noStrike" kern="1200" cap="none" spc="0" normalizeH="0" baseline="0" noProof="0" dirty="0" err="1">
                <a:ln>
                  <a:noFill/>
                </a:ln>
                <a:uLnTx/>
                <a:uFillTx/>
                <a:latin typeface="Calibri" pitchFamily="34" charset="0"/>
              </a:rPr>
              <a:t>Weil</a:t>
            </a:r>
            <a:r>
              <a:rPr kumimoji="0" lang="cs-CZ" sz="2400" b="1" i="0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</a:rPr>
              <a:t> (Život s hvězdou); Ladislav Fuks ( Pan Theodor Mundstock)…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937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>
                <a:solidFill>
                  <a:schemeClr val="tx1"/>
                </a:solidFill>
                <a:effectLst/>
              </a:rPr>
              <a:t>24.9.1924 – 3.1.2012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8888" y="1447800"/>
            <a:ext cx="7675562" cy="480060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4400"/>
              <a:t> </a:t>
            </a: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prozaik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překladatel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nakladatel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jeden z nejvýznamnějších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 2"/>
              <a:buNone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  znalců angloamerické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 2"/>
              <a:buNone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  literatury</a:t>
            </a:r>
            <a:r>
              <a:rPr lang="cs-CZ" b="1">
                <a:solidFill>
                  <a:schemeClr val="bg2">
                    <a:lumMod val="25000"/>
                  </a:schemeClr>
                </a:solidFill>
              </a:rPr>
              <a:t>      </a:t>
            </a:r>
            <a:r>
              <a:rPr lang="cs-CZ">
                <a:solidFill>
                  <a:schemeClr val="bg2">
                    <a:lumMod val="25000"/>
                  </a:schemeClr>
                </a:solidFill>
              </a:rPr>
              <a:t>             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22337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>
                <a:solidFill>
                  <a:schemeClr val="tx1"/>
                </a:solidFill>
                <a:effectLst/>
              </a:rPr>
              <a:t>ŽIVOTNÍ CESTA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14985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narodil se </a:t>
            </a:r>
            <a:r>
              <a:rPr lang="cs-CZ" sz="3600" b="1"/>
              <a:t>v Náchodě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vystudoval </a:t>
            </a:r>
            <a:r>
              <a:rPr lang="cs-CZ" sz="3600" b="1"/>
              <a:t>angličtinu a filozofii </a:t>
            </a:r>
            <a:r>
              <a:rPr lang="cs-CZ" sz="3600"/>
              <a:t>na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 2"/>
              <a:buNone/>
              <a:defRPr/>
            </a:pPr>
            <a:r>
              <a:rPr lang="cs-CZ" sz="3600"/>
              <a:t>   UK v Praze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krátce </a:t>
            </a:r>
            <a:r>
              <a:rPr lang="cs-CZ" sz="3600" b="1"/>
              <a:t>učil</a:t>
            </a:r>
            <a:r>
              <a:rPr lang="cs-CZ" sz="3600"/>
              <a:t> na školách blízko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 2"/>
              <a:buNone/>
              <a:defRPr/>
            </a:pPr>
            <a:r>
              <a:rPr lang="cs-CZ" sz="3600"/>
              <a:t>   Náchoda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po vojenské službě pracoval jako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 2"/>
              <a:buNone/>
              <a:defRPr/>
            </a:pPr>
            <a:r>
              <a:rPr lang="cs-CZ" sz="3600"/>
              <a:t>   </a:t>
            </a:r>
            <a:r>
              <a:rPr lang="cs-CZ" sz="3600" b="1"/>
              <a:t>redaktor </a:t>
            </a:r>
            <a:r>
              <a:rPr lang="cs-CZ" sz="3600"/>
              <a:t>ve Státním nakladatelství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 2"/>
              <a:buNone/>
              <a:defRPr/>
            </a:pPr>
            <a:r>
              <a:rPr lang="cs-CZ" sz="3600"/>
              <a:t>   krásné literatury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333375"/>
            <a:ext cx="7499350" cy="5915025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od roku 1963          </a:t>
            </a:r>
            <a:r>
              <a:rPr lang="cs-CZ" sz="3600" b="1"/>
              <a:t>spisovatel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v roce 1969 odjel na stipendijní 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 2"/>
              <a:buNone/>
              <a:defRPr/>
            </a:pPr>
            <a:r>
              <a:rPr lang="cs-CZ" sz="3600"/>
              <a:t>   pobyt do USA a v cizině už zůstal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</a:t>
            </a:r>
            <a:r>
              <a:rPr lang="cs-CZ" sz="3600" b="1"/>
              <a:t>přednášel </a:t>
            </a:r>
            <a:r>
              <a:rPr lang="cs-CZ" sz="3600"/>
              <a:t>také na univerzitě v Torontu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cs-CZ" sz="3600"/>
              <a:t> v roce 1971 založil spolu s   manželkou Zdenou Salivarovou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 2"/>
              <a:buNone/>
              <a:defRPr/>
            </a:pPr>
            <a:r>
              <a:rPr lang="cs-CZ" sz="3600"/>
              <a:t>  nakladatelství          </a:t>
            </a:r>
            <a:r>
              <a:rPr lang="cs-CZ" sz="3600" b="1"/>
              <a:t>Sixty – Eight    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 2"/>
              <a:buNone/>
              <a:defRPr/>
            </a:pPr>
            <a:r>
              <a:rPr lang="cs-CZ" sz="3600" b="1"/>
              <a:t>                                Publishers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4500563" y="4868863"/>
            <a:ext cx="935037" cy="73025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716463" y="620713"/>
            <a:ext cx="1008062" cy="71437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l_fi" descr="http://warsaw.czechcentres.cz/public/galleries/17/16184/josef-skvorecky-s-manzelkou.jpg?b0e09a5428e3922ff168f0b16e50d1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9013" y="549275"/>
            <a:ext cx="8137525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1435100" y="188913"/>
            <a:ext cx="7499350" cy="6059487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cs-CZ" sz="2000"/>
              <a:t>Josef Škvorecký s manželkou Zdenou Salivarovou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22337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>
                <a:solidFill>
                  <a:schemeClr val="tx1"/>
                </a:solidFill>
                <a:effectLst/>
              </a:rPr>
              <a:t>TVORBA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1341438"/>
            <a:ext cx="7499350" cy="5183187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3600" b="1"/>
              <a:t>Próza          židovská tématika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3600" b="1"/>
          </a:p>
          <a:p>
            <a:pPr marL="365760" indent="-283464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 b="1"/>
              <a:t>  </a:t>
            </a: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Sedmiramenný svícen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 Lvíče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 Babylonský příběh a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 2"/>
              <a:buNone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    jiné povídky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36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3059113" y="1700213"/>
            <a:ext cx="936625" cy="73025"/>
          </a:xfrm>
          <a:prstGeom prst="rightArrow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6013" y="549275"/>
            <a:ext cx="8027987" cy="5699125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3600" b="1"/>
              <a:t>Detektivní příběhy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3600" b="1"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 b="1"/>
              <a:t> </a:t>
            </a: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Nápady čtenáře detektivek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Smutek poručíka Borůvky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Konec poručíka Borůvky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Návrat poručíka Borůvky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Hříchy pro pátera Knoxe</a:t>
            </a:r>
            <a:endParaRPr lang="cs-CZ" sz="44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450" y="260350"/>
            <a:ext cx="7747000" cy="5988050"/>
          </a:xfrm>
        </p:spPr>
        <p:txBody>
          <a:bodyPr>
            <a:normAutofit fontScale="77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3600" b="1"/>
              <a:t>P</a:t>
            </a:r>
            <a:r>
              <a:rPr lang="cs-CZ" sz="4100" b="1"/>
              <a:t>entalogie           soubor pěti novel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4100"/>
              <a:t>hlavní hrdinou je Dany Smiřický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4100"/>
              <a:t>              autobiografické prvky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/>
          </a:p>
          <a:p>
            <a:pPr marL="365760" indent="-283464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/>
              <a:t> </a:t>
            </a:r>
            <a:r>
              <a:rPr lang="cs-CZ" sz="5200" b="1">
                <a:solidFill>
                  <a:schemeClr val="bg2">
                    <a:lumMod val="25000"/>
                  </a:schemeClr>
                </a:solidFill>
              </a:rPr>
              <a:t>Zbabělci</a:t>
            </a:r>
            <a:r>
              <a:rPr lang="cs-CZ" sz="5200" b="1"/>
              <a:t> </a:t>
            </a:r>
            <a:r>
              <a:rPr lang="cs-CZ" sz="4800" b="1"/>
              <a:t> </a:t>
            </a:r>
            <a:r>
              <a:rPr lang="cs-CZ" b="1"/>
              <a:t>      </a:t>
            </a:r>
            <a:r>
              <a:rPr lang="cs-CZ" sz="4100"/>
              <a:t>konec války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cs-CZ" sz="4800"/>
              <a:t> </a:t>
            </a:r>
            <a:r>
              <a:rPr lang="cs-CZ" sz="5200" b="1">
                <a:solidFill>
                  <a:schemeClr val="bg2">
                    <a:lumMod val="25000"/>
                  </a:schemeClr>
                </a:solidFill>
              </a:rPr>
              <a:t>Prima sezóna      </a:t>
            </a:r>
            <a:r>
              <a:rPr lang="cs-CZ" sz="4100"/>
              <a:t>Danyho mládí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5200" b="1">
                <a:solidFill>
                  <a:schemeClr val="bg2">
                    <a:lumMod val="25000"/>
                  </a:schemeClr>
                </a:solidFill>
              </a:rPr>
              <a:t>Tankový prapor    </a:t>
            </a:r>
            <a:r>
              <a:rPr lang="cs-CZ" sz="4100"/>
              <a:t>vojenská služba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 b="1"/>
              <a:t> </a:t>
            </a:r>
            <a:r>
              <a:rPr lang="cs-CZ" sz="5200" b="1">
                <a:solidFill>
                  <a:schemeClr val="bg2">
                    <a:lumMod val="25000"/>
                  </a:schemeClr>
                </a:solidFill>
              </a:rPr>
              <a:t>Mirákl</a:t>
            </a: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       </a:t>
            </a:r>
            <a:r>
              <a:rPr lang="cs-CZ" sz="4100"/>
              <a:t>Dany řeší politickou vraždu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cs-CZ" sz="4400"/>
              <a:t> </a:t>
            </a:r>
            <a:r>
              <a:rPr lang="cs-CZ" sz="5200" b="1">
                <a:solidFill>
                  <a:schemeClr val="bg2">
                    <a:lumMod val="25000"/>
                  </a:schemeClr>
                </a:solidFill>
              </a:rPr>
              <a:t>Příběh inženýra lidských duší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2"/>
              <a:buNone/>
              <a:defRPr/>
            </a:pP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cs-CZ" sz="4000" b="1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4400" b="1">
                <a:solidFill>
                  <a:schemeClr val="bg2">
                    <a:lumMod val="25000"/>
                  </a:schemeClr>
                </a:solidFill>
              </a:rPr>
              <a:t>         </a:t>
            </a:r>
            <a:r>
              <a:rPr lang="cs-CZ" sz="4100"/>
              <a:t>Dany je emigrant a žije v Torontu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2"/>
              <a:buNone/>
              <a:defRPr/>
            </a:pPr>
            <a:r>
              <a:rPr lang="cs-CZ" sz="4400"/>
              <a:t>    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bg2">
                  <a:lumMod val="25000"/>
                </a:schemeClr>
              </a:buClr>
              <a:buFont typeface="Wingdings 2"/>
              <a:buNone/>
              <a:defRPr/>
            </a:pPr>
            <a:r>
              <a:rPr lang="cs-CZ"/>
              <a:t>  </a:t>
            </a:r>
            <a:endParaRPr lang="cs-CZ" sz="440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3600"/>
          </a:p>
        </p:txBody>
      </p:sp>
      <p:sp>
        <p:nvSpPr>
          <p:cNvPr id="4" name="Šipka doprava 3"/>
          <p:cNvSpPr/>
          <p:nvPr/>
        </p:nvSpPr>
        <p:spPr>
          <a:xfrm>
            <a:off x="1619250" y="1341438"/>
            <a:ext cx="1152525" cy="142875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3492500" y="476250"/>
            <a:ext cx="935038" cy="144463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3995738" y="2276475"/>
            <a:ext cx="504825" cy="73025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Šipka doprava 8"/>
          <p:cNvSpPr/>
          <p:nvPr/>
        </p:nvSpPr>
        <p:spPr>
          <a:xfrm>
            <a:off x="5219700" y="2852738"/>
            <a:ext cx="576263" cy="71437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5508625" y="3429000"/>
            <a:ext cx="431800" cy="71438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3419475" y="3933825"/>
            <a:ext cx="647700" cy="71438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1908175" y="5084763"/>
            <a:ext cx="792163" cy="73025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259</TotalTime>
  <Words>859</Words>
  <Application>Microsoft Office PowerPoint</Application>
  <PresentationFormat>Předvádění na obrazovce (4:3)</PresentationFormat>
  <Paragraphs>140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Gill Sans MT</vt:lpstr>
      <vt:lpstr>Verdana</vt:lpstr>
      <vt:lpstr>Wingdings</vt:lpstr>
      <vt:lpstr>Wingdings 2</vt:lpstr>
      <vt:lpstr>Slunovrat</vt:lpstr>
      <vt:lpstr>JOSEF ŠKVORECKÝ</vt:lpstr>
      <vt:lpstr>Prezentace aplikace PowerPoint</vt:lpstr>
      <vt:lpstr>24.9.1924 – 3.1.2012</vt:lpstr>
      <vt:lpstr>ŽIVOTNÍ CESTA</vt:lpstr>
      <vt:lpstr>Prezentace aplikace PowerPoint</vt:lpstr>
      <vt:lpstr>Prezentace aplikace PowerPoint</vt:lpstr>
      <vt:lpstr>TVORBA</vt:lpstr>
      <vt:lpstr>Prezentace aplikace PowerPoint</vt:lpstr>
      <vt:lpstr>Prezentace aplikace PowerPoint</vt:lpstr>
      <vt:lpstr>PRACOVNÍ LIST</vt:lpstr>
      <vt:lpstr>PRACOVNÍ LIST</vt:lpstr>
      <vt:lpstr>PRACOVNÍ LIST</vt:lpstr>
      <vt:lpstr>PRACOVNÍ LIST</vt:lpstr>
      <vt:lpstr>PRACOVNÍ LIST</vt:lpstr>
      <vt:lpstr>PRACOVNÍ LIST</vt:lpstr>
      <vt:lpstr>PRACOVNÍ LIST</vt:lpstr>
      <vt:lpstr>PRACOVNÍ LIST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Langerová</dc:creator>
  <cp:lastModifiedBy>Milan Bednář</cp:lastModifiedBy>
  <cp:revision>37</cp:revision>
  <dcterms:created xsi:type="dcterms:W3CDTF">2012-03-11T14:34:08Z</dcterms:created>
  <dcterms:modified xsi:type="dcterms:W3CDTF">2022-04-27T15:42:29Z</dcterms:modified>
</cp:coreProperties>
</file>