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506FB6E-E939-4EA1-9FBC-F23D29889F4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26FA5-372C-470B-856D-03941D742B7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77CB8-083C-48D8-A97F-9143CC2D31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28B92E-5ED8-4838-AD2A-D64FD8A107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99FB3E5-2684-4854-A7A3-12C8991A8E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pPr>
              <a:defRPr/>
            </a:pPr>
            <a:fld id="{11F7BC3E-849B-40EB-9B9E-9383CFD082F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pPr>
              <a:defRPr/>
            </a:pPr>
            <a:fld id="{ABB6D9D5-5C54-4956-AB10-4C56CADCB98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AFF106-495C-4761-84B1-63D628F4E46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9CC0D3-8C30-4678-8E6A-131D9A5C9A3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5EA7691-F97F-4871-8016-5215194E8CE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pPr>
              <a:defRPr/>
            </a:pPr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D38B61C-19E3-4728-BFBF-AC330F9FCC3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80DA131A-602E-401F-88BB-0A54ED3CE3C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sz="6000" b="1"/>
              <a:t>DOBRODRUŽNÁ LITERATURA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000" b="1" dirty="0"/>
              <a:t>CHARAKTERISTIKA</a:t>
            </a:r>
          </a:p>
          <a:p>
            <a:pPr eaLnBrk="1" hangingPunct="1"/>
            <a:endParaRPr lang="cs-CZ" sz="3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sz="5000" b="1"/>
              <a:t>DOBRODRUŽNÁ LITERATURA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77200" cy="4495800"/>
          </a:xfrm>
        </p:spPr>
        <p:txBody>
          <a:bodyPr/>
          <a:lstStyle/>
          <a:p>
            <a:pPr eaLnBrk="1" hangingPunct="1"/>
            <a:r>
              <a:rPr lang="cs-CZ" sz="2800"/>
              <a:t>epický žánr</a:t>
            </a:r>
          </a:p>
          <a:p>
            <a:pPr eaLnBrk="1" hangingPunct="1"/>
            <a:r>
              <a:rPr lang="cs-CZ" sz="2800"/>
              <a:t>v centru stojí střet člověka s životními překážkami</a:t>
            </a:r>
          </a:p>
          <a:p>
            <a:pPr eaLnBrk="1" hangingPunct="1"/>
            <a:r>
              <a:rPr lang="cs-CZ" sz="2800"/>
              <a:t>základní princip = </a:t>
            </a:r>
            <a:r>
              <a:rPr lang="cs-CZ" sz="2800" b="1"/>
              <a:t>napětí</a:t>
            </a:r>
          </a:p>
          <a:p>
            <a:pPr eaLnBrk="1" hangingPunct="1"/>
            <a:r>
              <a:rPr lang="cs-CZ" sz="2800"/>
              <a:t>dynamický děj, dějové zvraty</a:t>
            </a:r>
          </a:p>
          <a:p>
            <a:pPr eaLnBrk="1" hangingPunct="1"/>
            <a:r>
              <a:rPr lang="cs-CZ" sz="2800"/>
              <a:t>prostředí často exotické, něčím zajímavé</a:t>
            </a:r>
          </a:p>
          <a:p>
            <a:pPr eaLnBrk="1" hangingPunct="1"/>
            <a:r>
              <a:rPr lang="cs-CZ" sz="2800"/>
              <a:t>moment překvapení, hrozící nebezpečí</a:t>
            </a:r>
          </a:p>
          <a:p>
            <a:pPr eaLnBrk="1" hangingPunct="1"/>
            <a:r>
              <a:rPr lang="cs-CZ" sz="2800"/>
              <a:t>slouží převážně pro zábavu čtenáře</a:t>
            </a:r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sz="4500" b="1"/>
              <a:t>ŽÁNRY DOBRODRUŽNÉ LITERATURY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eaLnBrk="1" hangingPunct="1"/>
            <a:r>
              <a:rPr lang="cs-CZ" sz="3000"/>
              <a:t>mořský román</a:t>
            </a:r>
          </a:p>
          <a:p>
            <a:pPr eaLnBrk="1" hangingPunct="1"/>
            <a:r>
              <a:rPr lang="cs-CZ" sz="3000"/>
              <a:t>pirátský román</a:t>
            </a:r>
          </a:p>
          <a:p>
            <a:pPr eaLnBrk="1" hangingPunct="1"/>
            <a:r>
              <a:rPr lang="cs-CZ" sz="3000"/>
              <a:t>stopařský román</a:t>
            </a:r>
          </a:p>
          <a:p>
            <a:pPr eaLnBrk="1" hangingPunct="1"/>
            <a:r>
              <a:rPr lang="cs-CZ" sz="3000"/>
              <a:t>špionážní román</a:t>
            </a:r>
          </a:p>
          <a:p>
            <a:pPr eaLnBrk="1" hangingPunct="1"/>
            <a:r>
              <a:rPr lang="cs-CZ" sz="3000"/>
              <a:t>objevitelský román</a:t>
            </a:r>
          </a:p>
          <a:p>
            <a:pPr eaLnBrk="1" hangingPunct="1"/>
            <a:r>
              <a:rPr lang="cs-CZ" sz="3000"/>
              <a:t>historický román</a:t>
            </a:r>
          </a:p>
          <a:p>
            <a:pPr eaLnBrk="1" hangingPunct="1"/>
            <a:r>
              <a:rPr lang="cs-CZ" sz="3000"/>
              <a:t>cestopis</a:t>
            </a:r>
          </a:p>
          <a:p>
            <a:pPr eaLnBrk="1" hangingPunct="1"/>
            <a:r>
              <a:rPr lang="cs-CZ" sz="3000"/>
              <a:t>detektivka</a:t>
            </a:r>
          </a:p>
          <a:p>
            <a:pPr eaLnBrk="1" hangingPunct="1"/>
            <a:endParaRPr lang="cs-CZ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sz="4500" b="1"/>
              <a:t>ŽÁNRY DOBRODRUŽNÉ LITERATURY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/>
              <a:t>robinsonáda</a:t>
            </a:r>
          </a:p>
          <a:p>
            <a:pPr eaLnBrk="1" hangingPunct="1"/>
            <a:r>
              <a:rPr lang="cs-CZ" sz="2800"/>
              <a:t>indiánka</a:t>
            </a:r>
          </a:p>
          <a:p>
            <a:pPr eaLnBrk="1" hangingPunct="1"/>
            <a:r>
              <a:rPr lang="cs-CZ" sz="2800"/>
              <a:t>mayovka</a:t>
            </a:r>
          </a:p>
          <a:p>
            <a:pPr eaLnBrk="1" hangingPunct="1"/>
            <a:r>
              <a:rPr lang="cs-CZ" sz="2800"/>
              <a:t>kovbojka</a:t>
            </a:r>
          </a:p>
          <a:p>
            <a:pPr eaLnBrk="1" hangingPunct="1"/>
            <a:r>
              <a:rPr lang="cs-CZ" sz="2800"/>
              <a:t>horor</a:t>
            </a:r>
          </a:p>
          <a:p>
            <a:pPr eaLnBrk="1" hangingPunct="1"/>
            <a:r>
              <a:rPr lang="cs-CZ" sz="2800"/>
              <a:t>sci-fi</a:t>
            </a:r>
          </a:p>
          <a:p>
            <a:pPr eaLnBrk="1" hangingPunct="1"/>
            <a:r>
              <a:rPr lang="cs-CZ" sz="2800"/>
              <a:t>fantasy</a:t>
            </a:r>
            <a:endParaRPr lang="cs-CZ" sz="2800">
              <a:latin typeface="Arial" charset="0"/>
            </a:endParaRPr>
          </a:p>
          <a:p>
            <a:pPr eaLnBrk="1" hangingPunct="1"/>
            <a:r>
              <a:rPr lang="cs-CZ" sz="2800"/>
              <a:t>western</a:t>
            </a:r>
          </a:p>
          <a:p>
            <a:pPr eaLnBrk="1" hangingPunct="1">
              <a:buFontTx/>
              <a:buNone/>
            </a:pPr>
            <a:endParaRPr lang="cs-CZ" sz="2800"/>
          </a:p>
          <a:p>
            <a:pPr eaLnBrk="1" hangingPunct="1"/>
            <a:endParaRPr lang="cs-CZ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5000" b="1"/>
              <a:t>CHARAKTERISTIKA ŽÁNRŮ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b="1" u="sng"/>
              <a:t>Cestopis</a:t>
            </a:r>
            <a:r>
              <a:rPr lang="cs-CZ"/>
              <a:t> = popis autorovy cesty do cizích zemí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b="1" u="sng"/>
              <a:t>Detektivka</a:t>
            </a:r>
            <a:r>
              <a:rPr lang="cs-CZ"/>
              <a:t> = zápletka je založena na zločinu, po jehož pachateli, způsobu provedení nebo motivu pátrá detektiv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b="1" u="sng"/>
              <a:t>Robinsonáda</a:t>
            </a:r>
            <a:r>
              <a:rPr lang="cs-CZ"/>
              <a:t> = ústředním námětem je postava trosečníka a problémy, které musí řešit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/>
          </a:p>
          <a:p>
            <a:pPr>
              <a:lnSpc>
                <a:spcPct val="90000"/>
              </a:lnSpc>
              <a:buFontTx/>
              <a:buNone/>
            </a:pPr>
            <a:endParaRPr lang="cs-CZ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5000" b="1"/>
              <a:t>CHARAKTERISTIKA ŽÁNRŮ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pPr>
              <a:buFontTx/>
              <a:buNone/>
            </a:pPr>
            <a:r>
              <a:rPr lang="cs-CZ" b="1" u="sng"/>
              <a:t>Horor</a:t>
            </a:r>
            <a:r>
              <a:rPr lang="cs-CZ"/>
              <a:t> = cílem je vyvolat pocit strachu a děsu</a:t>
            </a:r>
          </a:p>
          <a:p>
            <a:pPr>
              <a:buFontTx/>
              <a:buNone/>
            </a:pPr>
            <a:r>
              <a:rPr lang="cs-CZ" b="1" u="sng"/>
              <a:t>Sci-fi</a:t>
            </a:r>
            <a:r>
              <a:rPr lang="cs-CZ"/>
              <a:t> = vědeckofantastický žánr, vyskytují se v něm moderní technologie nebo neznámé formy života, děj je často zasazen do vesmíru nebo budoucnosti</a:t>
            </a:r>
          </a:p>
          <a:p>
            <a:pPr>
              <a:buFontTx/>
              <a:buNone/>
            </a:pPr>
            <a:endParaRPr lang="cs-CZ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5000" b="1"/>
              <a:t>CHARAKTERISTIKA</a:t>
            </a:r>
            <a:br>
              <a:rPr lang="cs-CZ" sz="5000" b="1"/>
            </a:br>
            <a:r>
              <a:rPr lang="cs-CZ" sz="5000" b="1"/>
              <a:t>ŽÁNRŮ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b="1" u="sng"/>
              <a:t>Fantasy</a:t>
            </a:r>
            <a:r>
              <a:rPr lang="cs-CZ"/>
              <a:t> = umělecký žánr založený na užití magie nebo jiných nadpřirozených prvků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b="1" u="sng"/>
              <a:t>Western</a:t>
            </a:r>
            <a:r>
              <a:rPr lang="cs-CZ"/>
              <a:t> = žánr americké dobrodružné literatury, hlavními postavami bývají kovbojové, indiáni a zlatokopové, příběhy se odehrávají na Divokém západě</a:t>
            </a:r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608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Práce s textem  str. 121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711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latin typeface="Arial" pitchFamily="34" charset="0"/>
                <a:cs typeface="Arial" pitchFamily="34" charset="0"/>
              </a:rPr>
              <a:t>1. Zapište jména vystupujících postav, zařaďte je do příslušných skupin. </a:t>
            </a: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2. Kde se boj odehrává? </a:t>
            </a: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3. Jaké zbraně a bojové taktiky jednotlivé skupiny zvolily? </a:t>
            </a: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4. Kdo stojí v čele obránců, proč?</a:t>
            </a: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5. Uveďte synonyma ke slovům:  kutit, zachmuřit tváře, přemrštěná  zdvořilost, podotknout, hájit. </a:t>
            </a: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6. Pokuste se k ukázce vymyslet jiný název.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142</TotalTime>
  <Words>257</Words>
  <Application>Microsoft Office PowerPoint</Application>
  <PresentationFormat>Předvádění na obrazovce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Rockwell</vt:lpstr>
      <vt:lpstr>Wingdings 2</vt:lpstr>
      <vt:lpstr>Lití písma</vt:lpstr>
      <vt:lpstr>DOBRODRUŽNÁ LITERATURA</vt:lpstr>
      <vt:lpstr>DOBRODRUŽNÁ LITERATURA</vt:lpstr>
      <vt:lpstr>ŽÁNRY DOBRODRUŽNÉ LITERATURY</vt:lpstr>
      <vt:lpstr>ŽÁNRY DOBRODRUŽNÉ LITERATURY</vt:lpstr>
      <vt:lpstr>CHARAKTERISTIKA ŽÁNRŮ</vt:lpstr>
      <vt:lpstr>CHARAKTERISTIKA ŽÁNRŮ</vt:lpstr>
      <vt:lpstr>CHARAKTERISTIKA ŽÁNRŮ</vt:lpstr>
      <vt:lpstr>Práce s textem  str. 121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Milan</dc:creator>
  <cp:lastModifiedBy>Milan Bednář</cp:lastModifiedBy>
  <cp:revision>13</cp:revision>
  <cp:lastPrinted>1601-01-01T00:00:00Z</cp:lastPrinted>
  <dcterms:created xsi:type="dcterms:W3CDTF">1601-01-01T00:00:00Z</dcterms:created>
  <dcterms:modified xsi:type="dcterms:W3CDTF">2023-05-01T18:50:38Z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