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4.5.2015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10.wav"/><Relationship Id="rId7" Type="http://schemas.openxmlformats.org/officeDocument/2006/relationships/audio" Target="../media/audio11.wav"/><Relationship Id="rId12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8.wav"/><Relationship Id="rId11" Type="http://schemas.openxmlformats.org/officeDocument/2006/relationships/image" Target="../media/image17.wmf"/><Relationship Id="rId5" Type="http://schemas.openxmlformats.org/officeDocument/2006/relationships/audio" Target="../media/audio3.wav"/><Relationship Id="rId10" Type="http://schemas.openxmlformats.org/officeDocument/2006/relationships/image" Target="../media/image16.wmf"/><Relationship Id="rId4" Type="http://schemas.openxmlformats.org/officeDocument/2006/relationships/audio" Target="../media/audio9.wav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audio" Target="../media/audio1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image" Target="../media/image21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7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audio" Target="../media/audio3.wav"/><Relationship Id="rId7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14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wmf"/><Relationship Id="rId5" Type="http://schemas.openxmlformats.org/officeDocument/2006/relationships/audio" Target="../media/audio11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ZÁKLADNÍ VĚTNÉ ČLENY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PODMĚT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PŘÍSUDEK – druhy přísudku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</a:t>
            </a:r>
          </a:p>
        </p:txBody>
      </p:sp>
      <p:pic>
        <p:nvPicPr>
          <p:cNvPr id="1028" name="Picture 4" descr="C:\Documents and Settings\Mirecka_PC\Local Settings\Temporary Internet Files\Content.IE5\PM55CMQ5\MC9004404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48728"/>
            <a:ext cx="1656457" cy="22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887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Způsobová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muset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moci</a:t>
            </a:r>
          </a:p>
          <a:p>
            <a:r>
              <a:rPr lang="cs-CZ" dirty="0"/>
              <a:t>m</a:t>
            </a:r>
            <a:r>
              <a:rPr lang="cs-CZ" dirty="0" smtClean="0"/>
              <a:t>ít (povinnost)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mět</a:t>
            </a:r>
          </a:p>
          <a:p>
            <a:r>
              <a:rPr lang="cs-CZ" dirty="0" smtClean="0"/>
              <a:t>chtít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Eva musí jít do obchodu. </a:t>
            </a:r>
          </a:p>
          <a:p>
            <a:endParaRPr lang="cs-CZ" dirty="0" smtClean="0"/>
          </a:p>
          <a:p>
            <a:r>
              <a:rPr lang="cs-CZ" dirty="0" smtClean="0"/>
              <a:t>Můžu hrát s vámi?</a:t>
            </a:r>
          </a:p>
          <a:p>
            <a:r>
              <a:rPr lang="cs-CZ" dirty="0" smtClean="0"/>
              <a:t>Mám jít na schůzku?</a:t>
            </a:r>
          </a:p>
          <a:p>
            <a:r>
              <a:rPr lang="cs-CZ" dirty="0" smtClean="0"/>
              <a:t>Smím pohladit toho psa?</a:t>
            </a:r>
          </a:p>
          <a:p>
            <a:r>
              <a:rPr lang="cs-CZ" dirty="0" smtClean="0"/>
              <a:t>Chceš obědvat?</a:t>
            </a:r>
            <a:endParaRPr lang="cs-CZ" dirty="0"/>
          </a:p>
        </p:txBody>
      </p:sp>
      <p:pic>
        <p:nvPicPr>
          <p:cNvPr id="1027" name="Picture 3" descr="C:\Documents and Settings\Mirecka_PC\Local Settings\Temporary Internet Files\Content.IE5\KH0QYLP6\MC90023310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154149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Mirecka_PC\Local Settings\Temporary Internet Files\Content.IE5\LOAWAVTQ\MC9002326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67513"/>
            <a:ext cx="1432036" cy="144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irecka_PC\Local Settings\Temporary Internet Files\Content.IE5\85KWKA63\MC90007862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5643" y="3645024"/>
            <a:ext cx="739676" cy="103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Mirecka_PC\Local Settings\Temporary Internet Files\Content.IE5\LOAWAVTQ\MP900431018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5643" y="4941168"/>
            <a:ext cx="1456145" cy="14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3775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Fázová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ačít, začínat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řestat, přestávat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latin typeface="Comic Sans MS" pitchFamily="66" charset="0"/>
              </a:rPr>
              <a:t>Z</a:t>
            </a:r>
            <a:r>
              <a:rPr lang="cs-CZ" b="1" dirty="0" smtClean="0">
                <a:latin typeface="Comic Sans MS" pitchFamily="66" charset="0"/>
              </a:rPr>
              <a:t>ačal sportovat </a:t>
            </a:r>
            <a:r>
              <a:rPr lang="cs-CZ" dirty="0" smtClean="0"/>
              <a:t>už v šesti letech.</a:t>
            </a:r>
          </a:p>
          <a:p>
            <a:endParaRPr lang="cs-CZ" dirty="0"/>
          </a:p>
          <a:p>
            <a:r>
              <a:rPr lang="cs-CZ" dirty="0" smtClean="0"/>
              <a:t>Kdy už </a:t>
            </a:r>
            <a:r>
              <a:rPr lang="cs-CZ" b="1" dirty="0" smtClean="0">
                <a:latin typeface="Comic Sans MS" pitchFamily="66" charset="0"/>
              </a:rPr>
              <a:t>přestaneš kouřit?</a:t>
            </a: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</p:txBody>
      </p:sp>
      <p:pic>
        <p:nvPicPr>
          <p:cNvPr id="2052" name="Picture 4" descr="C:\Documents and Settings\Mirecka_PC\Local Settings\Temporary Internet Files\Content.IE5\KL5JSNWZ\MC900446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6792"/>
            <a:ext cx="1458468" cy="17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Mirecka_PC\Local Settings\Temporary Internet Files\Content.IE5\6S7T22C9\MC9002909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1671873" cy="15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4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Sloveso </a:t>
            </a:r>
            <a:r>
              <a:rPr lang="cs-CZ" b="1" dirty="0" smtClean="0"/>
              <a:t>BÝT </a:t>
            </a:r>
            <a:r>
              <a:rPr lang="cs-CZ" dirty="0" smtClean="0"/>
              <a:t>může mít svůj plný význam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Strašidla nejsou.</a:t>
            </a:r>
          </a:p>
          <a:p>
            <a:r>
              <a:rPr lang="cs-CZ" dirty="0" smtClean="0"/>
              <a:t>Na stromě jsou jablka.</a:t>
            </a:r>
          </a:p>
          <a:p>
            <a:pPr marL="0" indent="0" algn="ctr">
              <a:buNone/>
            </a:pPr>
            <a:r>
              <a:rPr lang="cs-CZ" dirty="0" smtClean="0"/>
              <a:t>= existují, nachází se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/>
              <a:t>přísudek slovesný jednoduchý</a:t>
            </a:r>
            <a:endParaRPr lang="cs-CZ" sz="3200" b="1" dirty="0"/>
          </a:p>
        </p:txBody>
      </p:sp>
      <p:pic>
        <p:nvPicPr>
          <p:cNvPr id="3074" name="Picture 2" descr="C:\Documents and Settings\Mirecka_PC\Local Settings\Temporary Internet Files\Content.IE5\PM55CMQ5\MC90043592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3204" y="1484784"/>
            <a:ext cx="1927225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27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Procvičování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Petr mi přál šťastnou cestu. 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Na zemi ležel obal od sušenky. 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Děti si hrály na dvoře domu fotbal.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62481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Lucie a Alžběta nezaplatily zálohu za školní výlet.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Viktor byl celý měsíc nemocný.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Louka je posetá květinami. </a:t>
            </a:r>
            <a:endParaRPr lang="cs-CZ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Lopatu najdeš vzadu na zahradě.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Vyprávěli jsme si o minulém víkendu.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Jana se stala svědkem </a:t>
            </a:r>
            <a:r>
              <a:rPr lang="cs-CZ" sz="3200" smtClean="0"/>
              <a:t>dopravní nehody. </a:t>
            </a:r>
            <a:endParaRPr lang="cs-CZ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PODMĚT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větný člen</a:t>
            </a:r>
          </a:p>
          <a:p>
            <a:endParaRPr lang="cs-CZ" dirty="0" smtClean="0"/>
          </a:p>
          <a:p>
            <a:r>
              <a:rPr lang="cs-CZ" dirty="0" smtClean="0"/>
              <a:t>Otázka: 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sz="2000" b="1" dirty="0" smtClean="0"/>
              <a:t>                                </a:t>
            </a:r>
            <a:r>
              <a:rPr lang="cs-CZ" sz="4400" b="1" dirty="0" smtClean="0"/>
              <a:t>KDO,CO?</a:t>
            </a:r>
            <a:endParaRPr lang="cs-CZ" sz="4400" b="1" dirty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           Maminka připravuje večeři.</a:t>
            </a:r>
          </a:p>
          <a:p>
            <a:pPr marL="0" indent="0">
              <a:buNone/>
            </a:pPr>
            <a:r>
              <a:rPr lang="cs-CZ" sz="4400" b="1" dirty="0" smtClean="0"/>
              <a:t> </a:t>
            </a:r>
            <a:r>
              <a:rPr lang="cs-CZ" sz="2400" b="1" dirty="0"/>
              <a:t> </a:t>
            </a:r>
            <a:r>
              <a:rPr lang="cs-CZ" sz="2400" b="1" dirty="0" smtClean="0"/>
              <a:t>                             </a:t>
            </a:r>
            <a:r>
              <a:rPr lang="cs-CZ" sz="4000" b="1" u="sng" dirty="0" smtClean="0">
                <a:solidFill>
                  <a:schemeClr val="bg2">
                    <a:lumMod val="50000"/>
                  </a:schemeClr>
                </a:solidFill>
              </a:rPr>
              <a:t>Maminka</a:t>
            </a:r>
            <a:endParaRPr lang="cs-CZ" sz="40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094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 Jaké druhy podmětu rozlišujeme?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048" y="1609416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1.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VYJÁDŘENÝ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Na zahradě kvetly </a:t>
            </a:r>
            <a:r>
              <a:rPr lang="cs-CZ" sz="2800" b="1" u="sng" dirty="0" smtClean="0"/>
              <a:t>růže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cs-CZ" sz="3600" dirty="0" smtClean="0"/>
              <a:t>2.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NEVYJÁDŘENÝ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</a:t>
            </a:r>
            <a:r>
              <a:rPr lang="cs-CZ" sz="2800" dirty="0" smtClean="0"/>
              <a:t>Dnes nikam nepůjdu. </a:t>
            </a:r>
            <a:r>
              <a:rPr lang="cs-CZ" sz="2800" u="sng" dirty="0" smtClean="0"/>
              <a:t>(</a:t>
            </a:r>
            <a:r>
              <a:rPr lang="cs-CZ" sz="2800" b="1" u="sng" dirty="0" smtClean="0"/>
              <a:t>Já</a:t>
            </a:r>
            <a:r>
              <a:rPr lang="cs-CZ" sz="2800" u="sng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Documents and Settings\Mirecka_PC\Local Settings\Temporary Internet Files\Content.IE5\KAKGX73D\MC9004348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213" y="2062287"/>
            <a:ext cx="998841" cy="9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Mirecka_PC\Local Settings\Temporary Internet Files\Content.IE5\X8WHC5LH\MC9004375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0975"/>
            <a:ext cx="18669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6322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JAKÝM SLOVNÍM DRUHEM LZE </a:t>
            </a:r>
            <a:r>
              <a:rPr lang="cs-CZ" dirty="0" err="1" smtClean="0"/>
              <a:t>pODMĚT</a:t>
            </a:r>
            <a:r>
              <a:rPr lang="cs-CZ" dirty="0" smtClean="0"/>
              <a:t> VYJÁDŘIT?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Podstatným jménem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Přídavným jménem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Zájmenem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Číslovkou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Infinitivem slovesa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Citoslovcem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Pes</a:t>
            </a:r>
            <a:r>
              <a:rPr lang="cs-CZ" dirty="0" smtClean="0"/>
              <a:t> štěká.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 smtClean="0"/>
              <a:t>Nemocný</a:t>
            </a:r>
            <a:r>
              <a:rPr lang="cs-CZ" dirty="0" smtClean="0"/>
              <a:t> odešel pryč.</a:t>
            </a:r>
          </a:p>
          <a:p>
            <a:r>
              <a:rPr lang="cs-CZ" b="1" u="sng" dirty="0" smtClean="0"/>
              <a:t>Někdo</a:t>
            </a:r>
            <a:r>
              <a:rPr lang="cs-CZ" dirty="0" smtClean="0"/>
              <a:t> vykřikl.</a:t>
            </a:r>
          </a:p>
          <a:p>
            <a:r>
              <a:rPr lang="cs-CZ" b="1" u="sng" dirty="0" smtClean="0"/>
              <a:t>První </a:t>
            </a:r>
            <a:r>
              <a:rPr lang="cs-CZ" dirty="0" smtClean="0"/>
              <a:t>dostane odměnu.</a:t>
            </a:r>
          </a:p>
          <a:p>
            <a:r>
              <a:rPr lang="cs-CZ" b="1" u="sng" dirty="0" smtClean="0"/>
              <a:t>Hrát</a:t>
            </a:r>
            <a:r>
              <a:rPr lang="cs-CZ" dirty="0" smtClean="0"/>
              <a:t> na kytaru ho baví.</a:t>
            </a:r>
          </a:p>
          <a:p>
            <a:r>
              <a:rPr lang="cs-CZ" dirty="0" smtClean="0"/>
              <a:t>Ozvalo se </a:t>
            </a:r>
            <a:r>
              <a:rPr lang="cs-CZ" b="1" u="sng" dirty="0" smtClean="0"/>
              <a:t>hurá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4894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Rozlišujeme také podmět: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352044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HOLÝ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ROZVITÝ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NĚKOLIKANÁSOBNÝ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Letadlo</a:t>
            </a:r>
            <a:r>
              <a:rPr lang="cs-CZ" dirty="0" smtClean="0"/>
              <a:t> se vzneslo.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elené </a:t>
            </a:r>
            <a:r>
              <a:rPr lang="cs-CZ" b="1" u="sng" dirty="0" smtClean="0"/>
              <a:t>auto</a:t>
            </a:r>
            <a:r>
              <a:rPr lang="cs-CZ" dirty="0" smtClean="0"/>
              <a:t> odjelo.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u="sng" dirty="0" smtClean="0"/>
              <a:t>Petr, Jirka i Honza </a:t>
            </a:r>
            <a:r>
              <a:rPr lang="cs-CZ" dirty="0" smtClean="0"/>
              <a:t>hráli bowling.</a:t>
            </a:r>
          </a:p>
          <a:p>
            <a:endParaRPr lang="cs-CZ" dirty="0"/>
          </a:p>
        </p:txBody>
      </p:sp>
      <p:pic>
        <p:nvPicPr>
          <p:cNvPr id="3074" name="Picture 2" descr="C:\Documents and Settings\Mirecka_PC\Local Settings\Temporary Internet Files\Content.IE5\YLH8OA0W\MC9004324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6855"/>
            <a:ext cx="1479176" cy="154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9219" y="3926541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44232"/>
            <a:ext cx="2301362" cy="11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2346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Comic Sans MS" pitchFamily="66" charset="0"/>
              </a:rPr>
              <a:t>PŘÍSUDEK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větný člen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Spolu s podmětem tvoří základní skladební dvojici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Vyjadřuje, co podmět </a:t>
            </a:r>
            <a:r>
              <a:rPr lang="cs-CZ" dirty="0" smtClean="0"/>
              <a:t>koná, co se o podmětu praví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</a:t>
            </a:r>
            <a:r>
              <a:rPr lang="cs-CZ" dirty="0" smtClean="0"/>
              <a:t>Kuchař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připravuje </a:t>
            </a:r>
            <a:r>
              <a:rPr lang="cs-CZ" dirty="0" smtClean="0"/>
              <a:t>večeři.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</a:t>
            </a:r>
            <a:r>
              <a:rPr lang="cs-CZ" sz="3600" b="1" u="wavyHeavy" dirty="0" smtClean="0">
                <a:latin typeface="Comic Sans MS" pitchFamily="66" charset="0"/>
              </a:rPr>
              <a:t>připravuje</a:t>
            </a:r>
            <a:r>
              <a:rPr lang="cs-CZ" sz="3600" b="1" dirty="0" smtClean="0">
                <a:latin typeface="Comic Sans MS" pitchFamily="66" charset="0"/>
              </a:rPr>
              <a:t>   </a:t>
            </a:r>
          </a:p>
        </p:txBody>
      </p:sp>
      <p:pic>
        <p:nvPicPr>
          <p:cNvPr id="4100" name="Picture 4" descr="C:\Documents and Settings\Mirecka_PC\Local Settings\Temporary Internet Files\Content.IE5\LOAWAVTQ\MC900078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0069"/>
            <a:ext cx="1808127" cy="20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6222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PŘÍSUDKU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JEDNODUCHÝ</a:t>
            </a:r>
          </a:p>
          <a:p>
            <a:r>
              <a:rPr lang="cs-CZ" dirty="0" smtClean="0"/>
              <a:t>Kluci </a:t>
            </a:r>
            <a:r>
              <a:rPr lang="cs-CZ" sz="3200" b="1" u="wavyHeavy" dirty="0" smtClean="0">
                <a:latin typeface="Comic Sans MS" pitchFamily="66" charset="0"/>
              </a:rPr>
              <a:t>hrají</a:t>
            </a:r>
            <a:r>
              <a:rPr lang="cs-CZ" dirty="0" smtClean="0"/>
              <a:t> na hřišti </a:t>
            </a:r>
            <a:r>
              <a:rPr lang="cs-CZ" sz="2800" dirty="0" smtClean="0">
                <a:latin typeface="+mj-lt"/>
              </a:rPr>
              <a:t>fotbal.</a:t>
            </a:r>
          </a:p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SLOŽENÝ</a:t>
            </a:r>
          </a:p>
          <a:p>
            <a:r>
              <a:rPr lang="cs-CZ" sz="32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Musím jít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obchodu.</a:t>
            </a:r>
          </a:p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JMENNÝ SE SPONOU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</a:t>
            </a:r>
            <a:r>
              <a:rPr lang="cs-CZ" sz="32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už týden </a:t>
            </a:r>
            <a:r>
              <a:rPr lang="cs-CZ" sz="36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nemocná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Bratr </a:t>
            </a:r>
            <a:r>
              <a:rPr lang="cs-CZ" sz="32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stal lékařem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JMENNÝ BEZE SPONY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Mladost </a:t>
            </a:r>
            <a:r>
              <a:rPr lang="cs-CZ" sz="32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radost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Můžeme si doplnit:je)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C:\Documents and Settings\Mirecka_PC\Local Settings\Temporary Internet Files\Content.IE5\85KWKA63\MC9004398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82562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Mirecka_PC\Local Settings\Temporary Internet Files\Content.IE5\64QH94D9\MC9004359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9939" y="3789040"/>
            <a:ext cx="183832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7177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JMENNÝ SE SPONOU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>
                <a:latin typeface="Comic Sans MS" pitchFamily="66" charset="0"/>
              </a:rPr>
              <a:t>Přísudek </a:t>
            </a:r>
            <a:r>
              <a:rPr lang="cs-CZ" sz="3200" b="1" u="sng" dirty="0" smtClean="0">
                <a:latin typeface="Comic Sans MS" pitchFamily="66" charset="0"/>
              </a:rPr>
              <a:t>jmenný </a:t>
            </a:r>
            <a:r>
              <a:rPr lang="cs-CZ" sz="3200" u="sng" dirty="0" smtClean="0">
                <a:latin typeface="Comic Sans MS" pitchFamily="66" charset="0"/>
              </a:rPr>
              <a:t>se</a:t>
            </a:r>
            <a:r>
              <a:rPr lang="cs-CZ" sz="3200" b="1" u="sng" dirty="0" smtClean="0">
                <a:latin typeface="Comic Sans MS" pitchFamily="66" charset="0"/>
              </a:rPr>
              <a:t> sponou</a:t>
            </a:r>
            <a:r>
              <a:rPr lang="cs-CZ" sz="3200" b="1" u="sng" dirty="0">
                <a:latin typeface="Comic Sans MS" pitchFamily="66" charset="0"/>
              </a:rPr>
              <a:t> </a:t>
            </a:r>
            <a:r>
              <a:rPr lang="cs-CZ" sz="3200" u="sng" dirty="0" smtClean="0">
                <a:latin typeface="Comic Sans MS" pitchFamily="66" charset="0"/>
              </a:rPr>
              <a:t>tvoří:</a:t>
            </a:r>
          </a:p>
          <a:p>
            <a:pPr marL="0" indent="0">
              <a:buNone/>
            </a:pPr>
            <a:r>
              <a:rPr lang="cs-CZ" sz="3200" dirty="0">
                <a:latin typeface="Comic Sans MS" pitchFamily="66" charset="0"/>
              </a:rPr>
              <a:t> </a:t>
            </a:r>
            <a:r>
              <a:rPr lang="cs-CZ" sz="3200" u="sng" dirty="0" smtClean="0">
                <a:latin typeface="Comic Sans MS" pitchFamily="66" charset="0"/>
              </a:rPr>
              <a:t>Spona</a:t>
            </a:r>
            <a:r>
              <a:rPr lang="cs-CZ" sz="3200" dirty="0" smtClean="0">
                <a:latin typeface="Comic Sans MS" pitchFamily="66" charset="0"/>
              </a:rPr>
              <a:t> : 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</a:t>
            </a:r>
            <a:r>
              <a:rPr lang="cs-CZ" sz="3200" b="1" dirty="0" smtClean="0">
                <a:latin typeface="Comic Sans MS" pitchFamily="66" charset="0"/>
              </a:rPr>
              <a:t>           BÝT,BÝVAT</a:t>
            </a:r>
          </a:p>
          <a:p>
            <a:pPr marL="0" indent="0">
              <a:buNone/>
            </a:pPr>
            <a:r>
              <a:rPr lang="cs-CZ" sz="3200" b="1" dirty="0" smtClean="0">
                <a:latin typeface="Comic Sans MS" pitchFamily="66" charset="0"/>
              </a:rPr>
              <a:t>                 STÁT,STÁVAT SE</a:t>
            </a:r>
          </a:p>
          <a:p>
            <a:pPr marL="0" indent="0">
              <a:buNone/>
            </a:pPr>
            <a:endParaRPr lang="cs-CZ" sz="32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6600" b="1" dirty="0">
                <a:latin typeface="Comic Sans MS" pitchFamily="66" charset="0"/>
              </a:rPr>
              <a:t> </a:t>
            </a:r>
            <a:r>
              <a:rPr lang="cs-CZ" sz="6600" b="1" dirty="0" smtClean="0">
                <a:latin typeface="Comic Sans MS" pitchFamily="66" charset="0"/>
              </a:rPr>
              <a:t>         +</a:t>
            </a:r>
          </a:p>
          <a:p>
            <a:pPr marL="0" indent="0">
              <a:buNone/>
            </a:pPr>
            <a:r>
              <a:rPr lang="cs-CZ" sz="2800" b="1" dirty="0" smtClean="0">
                <a:latin typeface="Comic Sans MS" pitchFamily="66" charset="0"/>
              </a:rPr>
              <a:t>      </a:t>
            </a:r>
            <a:r>
              <a:rPr lang="cs-CZ" sz="2800" u="sng" dirty="0" smtClean="0">
                <a:latin typeface="Comic Sans MS" pitchFamily="66" charset="0"/>
              </a:rPr>
              <a:t>Podstatné nebo přídavné jméno</a:t>
            </a:r>
          </a:p>
          <a:p>
            <a:pPr marL="0" indent="0">
              <a:buNone/>
            </a:pPr>
            <a:endParaRPr lang="cs-CZ" sz="28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Comic Sans MS" pitchFamily="66" charset="0"/>
              </a:rPr>
              <a:t>             Ta střecha </a:t>
            </a:r>
            <a:r>
              <a:rPr lang="cs-CZ" sz="3000" b="1" u="wavyHeavy" dirty="0" smtClean="0">
                <a:latin typeface="Comic Sans MS" pitchFamily="66" charset="0"/>
              </a:rPr>
              <a:t>je červená</a:t>
            </a:r>
            <a:r>
              <a:rPr lang="cs-CZ" sz="3000" b="1" dirty="0" smtClean="0">
                <a:latin typeface="Comic Sans MS" pitchFamily="66" charset="0"/>
              </a:rPr>
              <a:t>.     </a:t>
            </a:r>
          </a:p>
          <a:p>
            <a:pPr marL="0" indent="0">
              <a:buNone/>
            </a:pPr>
            <a:r>
              <a:rPr lang="cs-CZ" sz="2800" dirty="0" smtClean="0">
                <a:latin typeface="Comic Sans MS" pitchFamily="66" charset="0"/>
              </a:rPr>
              <a:t>              Sestra se </a:t>
            </a:r>
            <a:r>
              <a:rPr lang="cs-CZ" sz="3000" b="1" u="wavyHeavy" dirty="0" smtClean="0">
                <a:latin typeface="Comic Sans MS" pitchFamily="66" charset="0"/>
              </a:rPr>
              <a:t>stala herečkou</a:t>
            </a:r>
            <a:r>
              <a:rPr lang="cs-CZ" sz="3000" b="1" dirty="0" smtClean="0">
                <a:latin typeface="Comic Sans MS" pitchFamily="66" charset="0"/>
              </a:rPr>
              <a:t>. </a:t>
            </a:r>
            <a:endParaRPr lang="cs-CZ" sz="3000" b="1" u="sng" dirty="0" smtClean="0">
              <a:latin typeface="Comic Sans MS" pitchFamily="66" charset="0"/>
            </a:endParaRPr>
          </a:p>
        </p:txBody>
      </p:sp>
      <p:pic>
        <p:nvPicPr>
          <p:cNvPr id="6146" name="Picture 2" descr="C:\Documents and Settings\Mirecka_PC\Local Settings\Temporary Internet Files\Content.IE5\3O933EEO\MC90043477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Mirecka_PC\Local Settings\Temporary Internet Files\Content.IE5\KL5JSNWZ\MC9002506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7" y="4437112"/>
            <a:ext cx="23400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99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SLOVESNÝ SLOŽENÝ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ctr">
              <a:buAutoNum type="alphaLcParenR"/>
            </a:pPr>
            <a:endParaRPr lang="cs-CZ" u="sng" dirty="0" smtClean="0"/>
          </a:p>
          <a:p>
            <a:pPr marL="0" indent="0" algn="ctr">
              <a:buNone/>
            </a:pPr>
            <a:r>
              <a:rPr lang="cs-CZ" u="sng" dirty="0" smtClean="0"/>
              <a:t>a)Způsobové </a:t>
            </a:r>
            <a:r>
              <a:rPr lang="cs-CZ" u="sng" dirty="0"/>
              <a:t>sloveso </a:t>
            </a:r>
          </a:p>
          <a:p>
            <a:pPr marL="0" indent="0" algn="ctr">
              <a:buNone/>
            </a:pPr>
            <a:r>
              <a:rPr lang="cs-CZ" dirty="0" smtClean="0"/>
              <a:t>+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infinitiv</a:t>
            </a:r>
            <a:r>
              <a:rPr lang="cs-CZ" sz="1800" u="sng" dirty="0" smtClean="0"/>
              <a:t>(plnovýznamového </a:t>
            </a:r>
            <a:r>
              <a:rPr lang="cs-CZ" sz="1800" u="sng" dirty="0"/>
              <a:t>slovesa)</a:t>
            </a:r>
          </a:p>
          <a:p>
            <a:endParaRPr lang="cs-CZ" sz="2000" dirty="0" smtClean="0"/>
          </a:p>
          <a:p>
            <a:r>
              <a:rPr lang="cs-CZ" sz="2400" dirty="0" smtClean="0"/>
              <a:t>Teta dnes </a:t>
            </a:r>
            <a:r>
              <a:rPr lang="cs-CZ" sz="2400" b="1" dirty="0" smtClean="0"/>
              <a:t>musí odjet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u="sng" dirty="0"/>
              <a:t>Fázové sloveso</a:t>
            </a:r>
          </a:p>
          <a:p>
            <a:pPr marL="0" indent="0" algn="ctr">
              <a:buNone/>
            </a:pPr>
            <a:r>
              <a:rPr lang="cs-CZ" dirty="0"/>
              <a:t>+</a:t>
            </a:r>
          </a:p>
          <a:p>
            <a:pPr marL="0" indent="0" algn="ctr">
              <a:buNone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 smtClean="0"/>
              <a:t>infinitiv</a:t>
            </a:r>
            <a:r>
              <a:rPr lang="cs-CZ" sz="1800" u="sng" dirty="0" smtClean="0"/>
              <a:t>(plnovýznamového </a:t>
            </a:r>
            <a:r>
              <a:rPr lang="cs-CZ" sz="1800" u="sng" dirty="0"/>
              <a:t>slovesa)</a:t>
            </a:r>
          </a:p>
          <a:p>
            <a:pPr marL="0" indent="0" algn="ctr">
              <a:buNone/>
            </a:pPr>
            <a:endParaRPr lang="cs-CZ" sz="1800" dirty="0"/>
          </a:p>
          <a:p>
            <a:r>
              <a:rPr lang="cs-CZ" sz="2400" dirty="0" smtClean="0"/>
              <a:t>Honza </a:t>
            </a:r>
            <a:r>
              <a:rPr lang="cs-CZ" sz="2400" b="1" dirty="0" smtClean="0"/>
              <a:t>se začal učit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170" name="Picture 2" descr="C:\Documents and Settings\Mirecka_PC\Local Settings\Temporary Internet Files\Content.IE5\I5B50H7H\MC9004231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13"/>
            <a:ext cx="1494359" cy="149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Mirecka_PC\Local Settings\Temporary Internet Files\Content.IE5\3O933EEO\MP90018517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707" y="5279614"/>
            <a:ext cx="1008112" cy="1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83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</TotalTime>
  <Words>391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Bohatý</vt:lpstr>
      <vt:lpstr>ZÁKLADNÍ VĚTNÉ ČLENY</vt:lpstr>
      <vt:lpstr>PODMĚT</vt:lpstr>
      <vt:lpstr> Jaké druhy podmětu rozlišujeme?</vt:lpstr>
      <vt:lpstr>JAKÝM SLOVNÍM DRUHEM LZE pODMĚT VYJÁDŘIT?</vt:lpstr>
      <vt:lpstr>Rozlišujeme také podmět:</vt:lpstr>
      <vt:lpstr>PŘÍSUDEK </vt:lpstr>
      <vt:lpstr>DRUHY PŘÍSUDKU</vt:lpstr>
      <vt:lpstr>PŘÍSUDEK JMENNÝ SE SPONOU</vt:lpstr>
      <vt:lpstr>PŘÍSUDEK SLOVESNÝ SLOŽENÝ</vt:lpstr>
      <vt:lpstr>Způsobová slovesa</vt:lpstr>
      <vt:lpstr>Fázová slovesa</vt:lpstr>
      <vt:lpstr>Pozor!</vt:lpstr>
      <vt:lpstr>Procvičování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Mirecka_PC</dc:creator>
  <cp:lastModifiedBy>Anna</cp:lastModifiedBy>
  <cp:revision>26</cp:revision>
  <dcterms:created xsi:type="dcterms:W3CDTF">2012-04-22T11:26:57Z</dcterms:created>
  <dcterms:modified xsi:type="dcterms:W3CDTF">2015-05-04T13:20:38Z</dcterms:modified>
</cp:coreProperties>
</file>