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0" r:id="rId4"/>
    <p:sldId id="261" r:id="rId5"/>
    <p:sldId id="276" r:id="rId6"/>
    <p:sldId id="277" r:id="rId7"/>
    <p:sldId id="278" r:id="rId8"/>
    <p:sldId id="280" r:id="rId9"/>
    <p:sldId id="262" r:id="rId10"/>
    <p:sldId id="279" r:id="rId11"/>
    <p:sldId id="263" r:id="rId12"/>
    <p:sldId id="264" r:id="rId13"/>
    <p:sldId id="265" r:id="rId14"/>
    <p:sldId id="266" r:id="rId15"/>
    <p:sldId id="267" r:id="rId16"/>
    <p:sldId id="268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Střední styl 2 – zvýraznění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6" d="100"/>
          <a:sy n="116" d="100"/>
        </p:scale>
        <p:origin x="1386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92005-A7BF-4B57-ADF6-19038499078C}" type="datetimeFigureOut">
              <a:rPr lang="cs-CZ" smtClean="0"/>
              <a:pPr/>
              <a:t>03.04.2023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F7216-CEA5-4C26-BD70-9F7F2B8A6B4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121589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92005-A7BF-4B57-ADF6-19038499078C}" type="datetimeFigureOut">
              <a:rPr lang="cs-CZ" smtClean="0"/>
              <a:pPr/>
              <a:t>03.04.2023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F7216-CEA5-4C26-BD70-9F7F2B8A6B4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27132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92005-A7BF-4B57-ADF6-19038499078C}" type="datetimeFigureOut">
              <a:rPr lang="cs-CZ" smtClean="0"/>
              <a:pPr/>
              <a:t>03.04.2023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F7216-CEA5-4C26-BD70-9F7F2B8A6B4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245352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92005-A7BF-4B57-ADF6-19038499078C}" type="datetimeFigureOut">
              <a:rPr lang="cs-CZ" smtClean="0"/>
              <a:pPr/>
              <a:t>03.04.2023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F7216-CEA5-4C26-BD70-9F7F2B8A6B4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638781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92005-A7BF-4B57-ADF6-19038499078C}" type="datetimeFigureOut">
              <a:rPr lang="cs-CZ" smtClean="0"/>
              <a:pPr/>
              <a:t>03.04.2023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F7216-CEA5-4C26-BD70-9F7F2B8A6B4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093355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92005-A7BF-4B57-ADF6-19038499078C}" type="datetimeFigureOut">
              <a:rPr lang="cs-CZ" smtClean="0"/>
              <a:pPr/>
              <a:t>03.04.2023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F7216-CEA5-4C26-BD70-9F7F2B8A6B4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477615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92005-A7BF-4B57-ADF6-19038499078C}" type="datetimeFigureOut">
              <a:rPr lang="cs-CZ" smtClean="0"/>
              <a:pPr/>
              <a:t>03.04.2023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F7216-CEA5-4C26-BD70-9F7F2B8A6B4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440608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92005-A7BF-4B57-ADF6-19038499078C}" type="datetimeFigureOut">
              <a:rPr lang="cs-CZ" smtClean="0"/>
              <a:pPr/>
              <a:t>03.04.2023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F7216-CEA5-4C26-BD70-9F7F2B8A6B4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85778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92005-A7BF-4B57-ADF6-19038499078C}" type="datetimeFigureOut">
              <a:rPr lang="cs-CZ" smtClean="0"/>
              <a:pPr/>
              <a:t>03.04.2023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F7216-CEA5-4C26-BD70-9F7F2B8A6B4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16507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92005-A7BF-4B57-ADF6-19038499078C}" type="datetimeFigureOut">
              <a:rPr lang="cs-CZ" smtClean="0"/>
              <a:pPr/>
              <a:t>03.04.2023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F7216-CEA5-4C26-BD70-9F7F2B8A6B4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687854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92005-A7BF-4B57-ADF6-19038499078C}" type="datetimeFigureOut">
              <a:rPr lang="cs-CZ" smtClean="0"/>
              <a:pPr/>
              <a:t>03.04.2023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F7216-CEA5-4C26-BD70-9F7F2B8A6B4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575390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92D050"/>
            </a:gs>
            <a:gs pos="100000">
              <a:schemeClr val="bg2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92005-A7BF-4B57-ADF6-19038499078C}" type="datetimeFigureOut">
              <a:rPr lang="cs-CZ" smtClean="0"/>
              <a:pPr/>
              <a:t>03.04.2023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6F7216-CEA5-4C26-BD70-9F7F2B8A6B4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400656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slide1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wmf"/><Relationship Id="rId4" Type="http://schemas.openxmlformats.org/officeDocument/2006/relationships/slide" Target="slide1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r>
              <a:rPr lang="cs-CZ" dirty="0"/>
              <a:t>Slovesa 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6. </a:t>
            </a:r>
            <a:r>
              <a:rPr lang="cs-CZ"/>
              <a:t>ročník </a:t>
            </a:r>
          </a:p>
        </p:txBody>
      </p:sp>
    </p:spTree>
    <p:extLst>
      <p:ext uri="{BB962C8B-B14F-4D97-AF65-F5344CB8AC3E}">
        <p14:creationId xmlns:p14="http://schemas.microsoft.com/office/powerpoint/2010/main" val="27285976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Slovesný tvar</a:t>
            </a:r>
          </a:p>
        </p:txBody>
      </p:sp>
      <p:sp>
        <p:nvSpPr>
          <p:cNvPr id="10" name="Zástupný symbol pro text 9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half" idx="2"/>
          </p:nvPr>
        </p:nvSpPr>
        <p:spPr>
          <a:xfrm>
            <a:off x="395536" y="3068961"/>
            <a:ext cx="4040188" cy="2016224"/>
          </a:xfrm>
        </p:spPr>
        <p:txBody>
          <a:bodyPr/>
          <a:lstStyle/>
          <a:p>
            <a:r>
              <a:rPr lang="cs-CZ" dirty="0"/>
              <a:t>Je vyjádřen jedním slovesem</a:t>
            </a:r>
          </a:p>
          <a:p>
            <a:r>
              <a:rPr lang="cs-CZ" dirty="0"/>
              <a:t>Např. jít, pracuje, utíkáme, smál se</a:t>
            </a:r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716016" y="3068961"/>
            <a:ext cx="4041775" cy="2160240"/>
          </a:xfrm>
        </p:spPr>
        <p:txBody>
          <a:bodyPr/>
          <a:lstStyle/>
          <a:p>
            <a:r>
              <a:rPr lang="cs-CZ" dirty="0"/>
              <a:t>Je vyjádřen dvěma – nebo více – slovesy</a:t>
            </a:r>
          </a:p>
          <a:p>
            <a:r>
              <a:rPr lang="cs-CZ" dirty="0"/>
              <a:t>Např. pracovali jste, utíkal by, byli bychom šli, bude pracovat</a:t>
            </a:r>
          </a:p>
        </p:txBody>
      </p:sp>
      <p:cxnSp>
        <p:nvCxnSpPr>
          <p:cNvPr id="5" name="Přímá spojnice 4"/>
          <p:cNvCxnSpPr/>
          <p:nvPr/>
        </p:nvCxnSpPr>
        <p:spPr>
          <a:xfrm flipH="1">
            <a:off x="1835696" y="1124744"/>
            <a:ext cx="2304256" cy="6480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Přímá spojnice 6"/>
          <p:cNvCxnSpPr/>
          <p:nvPr/>
        </p:nvCxnSpPr>
        <p:spPr>
          <a:xfrm>
            <a:off x="4716016" y="1124744"/>
            <a:ext cx="2088232" cy="6480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vál 7"/>
          <p:cNvSpPr/>
          <p:nvPr/>
        </p:nvSpPr>
        <p:spPr>
          <a:xfrm>
            <a:off x="179512" y="1772816"/>
            <a:ext cx="2808312" cy="936104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800" dirty="0"/>
              <a:t>jednoduchý</a:t>
            </a:r>
          </a:p>
        </p:txBody>
      </p:sp>
      <p:sp>
        <p:nvSpPr>
          <p:cNvPr id="9" name="Ovál 8"/>
          <p:cNvSpPr/>
          <p:nvPr/>
        </p:nvSpPr>
        <p:spPr>
          <a:xfrm>
            <a:off x="5580112" y="1802112"/>
            <a:ext cx="2808312" cy="936104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800" dirty="0"/>
              <a:t>složený</a:t>
            </a:r>
          </a:p>
        </p:txBody>
      </p:sp>
      <p:sp>
        <p:nvSpPr>
          <p:cNvPr id="14" name="Obdélník 13"/>
          <p:cNvSpPr/>
          <p:nvPr/>
        </p:nvSpPr>
        <p:spPr>
          <a:xfrm>
            <a:off x="971600" y="5085184"/>
            <a:ext cx="7416824" cy="144016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800" dirty="0"/>
              <a:t>Všechny tvary minulého času jsou složené, vyjadřují se příčestí minulým významového slovesa a tvarem pomocného slovesa být.</a:t>
            </a:r>
          </a:p>
        </p:txBody>
      </p:sp>
    </p:spTree>
    <p:extLst>
      <p:ext uri="{BB962C8B-B14F-4D97-AF65-F5344CB8AC3E}">
        <p14:creationId xmlns:p14="http://schemas.microsoft.com/office/powerpoint/2010/main" val="10058391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/>
      <p:bldP spid="13" grpId="0" build="p"/>
      <p:bldP spid="1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Podmiňovací způsob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3284984"/>
            <a:ext cx="8229600" cy="2841179"/>
          </a:xfrm>
        </p:spPr>
        <p:txBody>
          <a:bodyPr/>
          <a:lstStyle/>
          <a:p>
            <a:pPr marL="0" indent="0">
              <a:buNone/>
            </a:pPr>
            <a:r>
              <a:rPr lang="cs-CZ" dirty="0"/>
              <a:t>Způsob podmiňovací vyjadřuje děj možný a děj, který by nastal, kdyby se splnily jisté podmínky.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i="1" dirty="0"/>
              <a:t>Kdybychom přišli včas, neujel by nám autobus.</a:t>
            </a:r>
          </a:p>
          <a:p>
            <a:pPr marL="0" indent="0">
              <a:buNone/>
            </a:pPr>
            <a:r>
              <a:rPr lang="cs-CZ" i="1" dirty="0"/>
              <a:t>Petr by byl šel s námi.</a:t>
            </a:r>
          </a:p>
        </p:txBody>
      </p:sp>
      <p:sp>
        <p:nvSpPr>
          <p:cNvPr id="4" name="Obdélník 3"/>
          <p:cNvSpPr/>
          <p:nvPr/>
        </p:nvSpPr>
        <p:spPr>
          <a:xfrm>
            <a:off x="539552" y="2193316"/>
            <a:ext cx="2448272" cy="86409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dirty="0"/>
              <a:t>přítomný</a:t>
            </a:r>
          </a:p>
        </p:txBody>
      </p:sp>
      <p:sp>
        <p:nvSpPr>
          <p:cNvPr id="5" name="Obdélník 4"/>
          <p:cNvSpPr/>
          <p:nvPr/>
        </p:nvSpPr>
        <p:spPr>
          <a:xfrm>
            <a:off x="5652120" y="2193316"/>
            <a:ext cx="2448272" cy="86409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dirty="0"/>
              <a:t>minulý</a:t>
            </a:r>
          </a:p>
        </p:txBody>
      </p:sp>
      <p:cxnSp>
        <p:nvCxnSpPr>
          <p:cNvPr id="7" name="Přímá spojnice 6"/>
          <p:cNvCxnSpPr>
            <a:stCxn id="4" idx="0"/>
          </p:cNvCxnSpPr>
          <p:nvPr/>
        </p:nvCxnSpPr>
        <p:spPr>
          <a:xfrm flipV="1">
            <a:off x="1763688" y="1124744"/>
            <a:ext cx="1872208" cy="10685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nice 8"/>
          <p:cNvCxnSpPr/>
          <p:nvPr/>
        </p:nvCxnSpPr>
        <p:spPr>
          <a:xfrm flipH="1" flipV="1">
            <a:off x="5076056" y="1124744"/>
            <a:ext cx="2016224" cy="10685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143634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Podmiňovací způsob přítomný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577656"/>
            <a:ext cx="8229600" cy="4896544"/>
          </a:xfrm>
        </p:spPr>
        <p:txBody>
          <a:bodyPr/>
          <a:lstStyle/>
          <a:p>
            <a:pPr marL="0" indent="0">
              <a:buNone/>
            </a:pPr>
            <a:r>
              <a:rPr lang="cs-CZ" dirty="0">
                <a:solidFill>
                  <a:srgbClr val="002060"/>
                </a:solidFill>
              </a:rPr>
              <a:t>Osoba	číslo jednotné		číslo množné</a:t>
            </a:r>
          </a:p>
          <a:p>
            <a:pPr marL="0" indent="0">
              <a:buNone/>
            </a:pPr>
            <a:r>
              <a:rPr lang="cs-CZ" dirty="0"/>
              <a:t>1. 		četl bych			četli </a:t>
            </a:r>
            <a:r>
              <a:rPr lang="cs-CZ" dirty="0">
                <a:solidFill>
                  <a:srgbClr val="FF0000"/>
                </a:solidFill>
              </a:rPr>
              <a:t>bychom</a:t>
            </a:r>
          </a:p>
          <a:p>
            <a:pPr marL="0" indent="0">
              <a:buNone/>
            </a:pPr>
            <a:r>
              <a:rPr lang="cs-CZ" dirty="0"/>
              <a:t>2. 		četl bys			četli </a:t>
            </a:r>
            <a:r>
              <a:rPr lang="cs-CZ" dirty="0">
                <a:solidFill>
                  <a:srgbClr val="FF0000"/>
                </a:solidFill>
              </a:rPr>
              <a:t>byste</a:t>
            </a:r>
          </a:p>
          <a:p>
            <a:pPr marL="0" indent="0">
              <a:buNone/>
            </a:pPr>
            <a:r>
              <a:rPr lang="cs-CZ" dirty="0"/>
              <a:t>3. 		četl by			četli by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Utvoř od slovesa slyšet 2. os. č. mn.</a:t>
            </a:r>
          </a:p>
          <a:p>
            <a:pPr marL="0" indent="0">
              <a:buNone/>
            </a:pPr>
            <a:r>
              <a:rPr lang="cs-CZ" dirty="0"/>
              <a:t>			vrátit se 1. os č. mn.</a:t>
            </a:r>
          </a:p>
          <a:p>
            <a:pPr marL="0" indent="0">
              <a:buNone/>
            </a:pPr>
            <a:r>
              <a:rPr lang="cs-CZ" dirty="0"/>
              <a:t>			plavat 3. os. č. jed.</a:t>
            </a:r>
          </a:p>
        </p:txBody>
      </p:sp>
      <p:sp>
        <p:nvSpPr>
          <p:cNvPr id="4" name="Zaoblený obdélník 3"/>
          <p:cNvSpPr/>
          <p:nvPr/>
        </p:nvSpPr>
        <p:spPr>
          <a:xfrm>
            <a:off x="6516216" y="4221088"/>
            <a:ext cx="2520280" cy="648072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800" dirty="0"/>
              <a:t>slyšeli byste</a:t>
            </a:r>
          </a:p>
        </p:txBody>
      </p:sp>
      <p:sp>
        <p:nvSpPr>
          <p:cNvPr id="5" name="Zaoblený obdélník 4"/>
          <p:cNvSpPr/>
          <p:nvPr/>
        </p:nvSpPr>
        <p:spPr>
          <a:xfrm>
            <a:off x="6588224" y="5013176"/>
            <a:ext cx="2520280" cy="648072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800" dirty="0"/>
              <a:t>vrátili byste se</a:t>
            </a:r>
          </a:p>
        </p:txBody>
      </p:sp>
      <p:sp>
        <p:nvSpPr>
          <p:cNvPr id="7" name="Zaoblený obdélník 6"/>
          <p:cNvSpPr/>
          <p:nvPr/>
        </p:nvSpPr>
        <p:spPr>
          <a:xfrm>
            <a:off x="6444208" y="5805264"/>
            <a:ext cx="2520280" cy="648072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800" dirty="0"/>
              <a:t>plaval by</a:t>
            </a:r>
          </a:p>
        </p:txBody>
      </p:sp>
    </p:spTree>
    <p:extLst>
      <p:ext uri="{BB962C8B-B14F-4D97-AF65-F5344CB8AC3E}">
        <p14:creationId xmlns:p14="http://schemas.microsoft.com/office/powerpoint/2010/main" val="4132568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Podmiňovací způsob minulý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6792"/>
            <a:ext cx="8686800" cy="51125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Osoba	číslo jednotné		číslo množné</a:t>
            </a:r>
          </a:p>
          <a:p>
            <a:pPr marL="0" indent="0">
              <a:buNone/>
            </a:pPr>
            <a:r>
              <a:rPr lang="cs-CZ" dirty="0"/>
              <a:t>1.		byl bych četl		byli </a:t>
            </a:r>
            <a:r>
              <a:rPr lang="cs-CZ" dirty="0">
                <a:solidFill>
                  <a:srgbClr val="FF0000"/>
                </a:solidFill>
              </a:rPr>
              <a:t>bychom</a:t>
            </a:r>
            <a:r>
              <a:rPr lang="cs-CZ" dirty="0"/>
              <a:t> četli</a:t>
            </a:r>
          </a:p>
          <a:p>
            <a:pPr marL="0" indent="0">
              <a:buNone/>
            </a:pPr>
            <a:r>
              <a:rPr lang="cs-CZ" dirty="0"/>
              <a:t>2.		byl bys četl			byli </a:t>
            </a:r>
            <a:r>
              <a:rPr lang="cs-CZ" dirty="0">
                <a:solidFill>
                  <a:srgbClr val="FF0000"/>
                </a:solidFill>
              </a:rPr>
              <a:t>byste</a:t>
            </a:r>
            <a:r>
              <a:rPr lang="cs-CZ" dirty="0"/>
              <a:t> četli</a:t>
            </a:r>
          </a:p>
          <a:p>
            <a:pPr marL="0" indent="0">
              <a:buNone/>
            </a:pPr>
            <a:r>
              <a:rPr lang="cs-CZ" dirty="0"/>
              <a:t>3. 		byl by četl			byli by četli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Lze užívat i tvary: </a:t>
            </a:r>
            <a:r>
              <a:rPr lang="cs-CZ" i="1" dirty="0"/>
              <a:t>byl bych býval četl</a:t>
            </a:r>
          </a:p>
          <a:p>
            <a:pPr marL="0" indent="0">
              <a:buNone/>
            </a:pPr>
            <a:r>
              <a:rPr lang="cs-CZ" dirty="0"/>
              <a:t>			 </a:t>
            </a:r>
            <a:r>
              <a:rPr lang="cs-CZ" i="1" dirty="0"/>
              <a:t>byl bys býval četl</a:t>
            </a:r>
          </a:p>
          <a:p>
            <a:pPr marL="0" indent="0">
              <a:buNone/>
            </a:pPr>
            <a:r>
              <a:rPr lang="cs-CZ" dirty="0"/>
              <a:t>			 </a:t>
            </a:r>
            <a:r>
              <a:rPr lang="cs-CZ" i="1" dirty="0"/>
              <a:t>byli bychom bývali četli</a:t>
            </a:r>
          </a:p>
        </p:txBody>
      </p:sp>
    </p:spTree>
    <p:extLst>
      <p:ext uri="{BB962C8B-B14F-4D97-AF65-F5344CB8AC3E}">
        <p14:creationId xmlns:p14="http://schemas.microsoft.com/office/powerpoint/2010/main" val="21466209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cs-CZ" dirty="0"/>
              <a:t>Ve 2. osobě čísla jednotného se u zvratných sloves k zvratnému zájmenu připojuje –s.</a:t>
            </a:r>
          </a:p>
          <a:p>
            <a:pPr marL="0" indent="0">
              <a:buNone/>
            </a:pPr>
            <a:r>
              <a:rPr lang="cs-CZ" dirty="0"/>
              <a:t>Př.: </a:t>
            </a:r>
            <a:r>
              <a:rPr lang="cs-CZ" i="1" dirty="0"/>
              <a:t>hrál by sis, učil by ses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Slovesné tvary bych, bys, bychom apod. bývají často spojeny se spojkou v jedno slovo.</a:t>
            </a:r>
          </a:p>
          <a:p>
            <a:pPr marL="0" indent="0">
              <a:buNone/>
            </a:pPr>
            <a:r>
              <a:rPr lang="cs-CZ" dirty="0"/>
              <a:t>Př.: </a:t>
            </a:r>
            <a:r>
              <a:rPr lang="cs-CZ" i="1" dirty="0"/>
              <a:t>kdybych přišel, abys nekřičel, kdybychom běželi…</a:t>
            </a:r>
            <a:r>
              <a:rPr lang="cs-CZ" dirty="0"/>
              <a:t>.</a:t>
            </a:r>
          </a:p>
        </p:txBody>
      </p:sp>
      <p:pic>
        <p:nvPicPr>
          <p:cNvPr id="2050" name="Picture 2" descr="C:\Users\Maruška\AppData\Local\Microsoft\Windows\Temporary Internet Files\Content.IE5\0HFAX8LC\MC900379177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5244582"/>
            <a:ext cx="1609785" cy="1611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0750683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Doplň souvětí a rozliš podmiňovací způsob přítomný a minulý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Kdybys tam nechodil, _____________________</a:t>
            </a:r>
          </a:p>
          <a:p>
            <a:pPr marL="0" indent="0">
              <a:buNone/>
            </a:pPr>
            <a:r>
              <a:rPr lang="cs-CZ" dirty="0"/>
              <a:t>Byli bychom ten výkres namalovali, __________</a:t>
            </a:r>
          </a:p>
          <a:p>
            <a:pPr marL="0" indent="0">
              <a:buNone/>
            </a:pPr>
            <a:r>
              <a:rPr lang="cs-CZ" dirty="0"/>
              <a:t>Zapiš si dnešní úkol do sešitu, abys ___________</a:t>
            </a:r>
          </a:p>
          <a:p>
            <a:pPr marL="0" indent="0">
              <a:buNone/>
            </a:pPr>
            <a:r>
              <a:rPr lang="cs-CZ" dirty="0"/>
              <a:t>Kdybyste jedli hodně zeleniny, ______________</a:t>
            </a:r>
          </a:p>
          <a:p>
            <a:pPr marL="0" indent="0">
              <a:buNone/>
            </a:pPr>
            <a:r>
              <a:rPr lang="cs-CZ" dirty="0"/>
              <a:t>Maminka by byla ušila sukni, _______________</a:t>
            </a:r>
          </a:p>
          <a:p>
            <a:pPr marL="0" indent="0">
              <a:buNone/>
            </a:pPr>
            <a:r>
              <a:rPr lang="cs-CZ" dirty="0"/>
              <a:t>Kdybyste přišli včas, _______________________</a:t>
            </a:r>
          </a:p>
        </p:txBody>
      </p:sp>
      <p:pic>
        <p:nvPicPr>
          <p:cNvPr id="3074" name="Picture 2" descr="C:\Users\Maruška\AppData\Local\Microsoft\Windows\Temporary Internet Files\Content.IE5\0HFAX8LC\MC900379177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5229200"/>
            <a:ext cx="1248954" cy="12502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8820712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Rozliš slovesné způsoby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Na nebi svítí měsíc. </a:t>
            </a:r>
          </a:p>
          <a:p>
            <a:pPr marL="0" indent="0">
              <a:buNone/>
            </a:pPr>
            <a:r>
              <a:rPr lang="cs-CZ" dirty="0"/>
              <a:t>Seď klidně. </a:t>
            </a:r>
          </a:p>
          <a:p>
            <a:pPr marL="0" indent="0">
              <a:buNone/>
            </a:pPr>
            <a:r>
              <a:rPr lang="cs-CZ" dirty="0"/>
              <a:t>Kdyby byli počkali, mohli se s tebou domluvit.</a:t>
            </a:r>
          </a:p>
          <a:p>
            <a:pPr marL="0" indent="0">
              <a:buNone/>
            </a:pPr>
            <a:r>
              <a:rPr lang="cs-CZ" dirty="0"/>
              <a:t>Na louce kvetly bílé sedmikrásky.</a:t>
            </a:r>
          </a:p>
          <a:p>
            <a:pPr marL="0" indent="0">
              <a:buNone/>
            </a:pPr>
            <a:r>
              <a:rPr lang="cs-CZ" dirty="0"/>
              <a:t>Nešel bys se mnou dnes večer do kina?</a:t>
            </a:r>
          </a:p>
          <a:p>
            <a:pPr marL="0" indent="0">
              <a:buNone/>
            </a:pPr>
            <a:r>
              <a:rPr lang="cs-CZ" dirty="0"/>
              <a:t>Neumaž si šaty.</a:t>
            </a:r>
          </a:p>
          <a:p>
            <a:pPr marL="0" indent="0">
              <a:buNone/>
            </a:pPr>
            <a:r>
              <a:rPr lang="cs-CZ" dirty="0"/>
              <a:t>Už ses to konečně naučila?</a:t>
            </a:r>
          </a:p>
          <a:p>
            <a:pPr marL="0" indent="0">
              <a:buNone/>
            </a:pPr>
            <a:r>
              <a:rPr lang="cs-CZ" dirty="0"/>
              <a:t>Jana by chtěla o prázdninách jet k moři.</a:t>
            </a:r>
          </a:p>
        </p:txBody>
      </p:sp>
    </p:spTree>
    <p:extLst>
      <p:ext uri="{BB962C8B-B14F-4D97-AF65-F5344CB8AC3E}">
        <p14:creationId xmlns:p14="http://schemas.microsoft.com/office/powerpoint/2010/main" val="395764786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???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Jak ti dnes šlo toto učivo? Pokud jsi neměl/a problém, klikni na veselého </a:t>
            </a:r>
            <a:r>
              <a:rPr lang="cs-CZ" dirty="0" err="1"/>
              <a:t>smajlíka</a:t>
            </a:r>
            <a:r>
              <a:rPr lang="cs-CZ" dirty="0"/>
              <a:t>. Pokud jsi něčemu nerozuměl, klikni na smutného </a:t>
            </a:r>
            <a:r>
              <a:rPr lang="cs-CZ" dirty="0" err="1"/>
              <a:t>smajlíka</a:t>
            </a:r>
            <a:r>
              <a:rPr lang="cs-CZ" dirty="0"/>
              <a:t>.</a:t>
            </a:r>
          </a:p>
        </p:txBody>
      </p:sp>
      <p:pic>
        <p:nvPicPr>
          <p:cNvPr id="5122" name="Picture 2" descr="C:\Users\Maruška\AppData\Local\Microsoft\Windows\Temporary Internet Files\Content.IE5\0HFAX8LC\MC900433822[1]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2491" y="3717032"/>
            <a:ext cx="1828572" cy="18285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3" name="Picture 3" descr="C:\Users\Maruška\AppData\Local\Microsoft\Windows\Temporary Internet Files\Content.IE5\OF5S1J2O\MC900434407[1].wmf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3717032"/>
            <a:ext cx="1598268" cy="16741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8227845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ym typeface="Wingdings" pitchFamily="2" charset="2"/>
              </a:rPr>
              <a:t>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Je mi líto, vezmi si znovu sešit, popř. učebnici a procvičuj si danou látku. </a:t>
            </a:r>
          </a:p>
          <a:p>
            <a:pPr marL="0" indent="0">
              <a:buNone/>
            </a:pPr>
            <a:r>
              <a:rPr lang="cs-CZ" dirty="0"/>
              <a:t>Příště učivo jistě zvládneš!</a:t>
            </a:r>
          </a:p>
        </p:txBody>
      </p:sp>
      <p:pic>
        <p:nvPicPr>
          <p:cNvPr id="6146" name="Picture 2" descr="C:\Users\Maruška\AppData\Local\Microsoft\Windows\Temporary Internet Files\Content.IE5\OF5S1J2O\MC900434407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4077072"/>
            <a:ext cx="1873250" cy="1962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631991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ym typeface="Wingdings" pitchFamily="2" charset="2"/>
              </a:rPr>
              <a:t>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Výborně, učivo jsi zvládl/a. </a:t>
            </a:r>
          </a:p>
          <a:p>
            <a:pPr marL="0" indent="0">
              <a:buNone/>
            </a:pPr>
            <a:r>
              <a:rPr lang="cs-CZ" dirty="0"/>
              <a:t>Můžeš pomoci těm spolužákům, kteří klikli na smutného </a:t>
            </a:r>
            <a:r>
              <a:rPr lang="cs-CZ" dirty="0" err="1"/>
              <a:t>smajlíka</a:t>
            </a:r>
            <a:r>
              <a:rPr lang="cs-CZ" dirty="0"/>
              <a:t>.</a:t>
            </a:r>
          </a:p>
        </p:txBody>
      </p:sp>
      <p:pic>
        <p:nvPicPr>
          <p:cNvPr id="4" name="Picture 2" descr="C:\Users\Maruška\AppData\Local\Microsoft\Windows\Temporary Internet Files\Content.IE5\0HFAX8LC\MC900433822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2491" y="3717032"/>
            <a:ext cx="1828572" cy="18285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021654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r>
              <a:rPr lang="cs-CZ" dirty="0"/>
              <a:t>Co jsou to slovesa?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396752"/>
          </a:xfrm>
        </p:spPr>
        <p:txBody>
          <a:bodyPr/>
          <a:lstStyle/>
          <a:p>
            <a:pPr marL="0" indent="0">
              <a:buNone/>
            </a:pPr>
            <a:r>
              <a:rPr lang="cs-CZ" dirty="0"/>
              <a:t>Slovesa vyjadřují děj</a:t>
            </a:r>
          </a:p>
        </p:txBody>
      </p:sp>
      <p:cxnSp>
        <p:nvCxnSpPr>
          <p:cNvPr id="5" name="Přímá spojnice 4"/>
          <p:cNvCxnSpPr/>
          <p:nvPr/>
        </p:nvCxnSpPr>
        <p:spPr>
          <a:xfrm flipH="1">
            <a:off x="2195736" y="2060848"/>
            <a:ext cx="1512168" cy="11521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Přímá spojnice 7"/>
          <p:cNvCxnSpPr/>
          <p:nvPr/>
        </p:nvCxnSpPr>
        <p:spPr>
          <a:xfrm>
            <a:off x="3707904" y="2060848"/>
            <a:ext cx="0" cy="14401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nice 9"/>
          <p:cNvCxnSpPr/>
          <p:nvPr/>
        </p:nvCxnSpPr>
        <p:spPr>
          <a:xfrm>
            <a:off x="3707904" y="2060848"/>
            <a:ext cx="2088232" cy="11521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Zaoblený obdélník 11"/>
          <p:cNvSpPr/>
          <p:nvPr/>
        </p:nvSpPr>
        <p:spPr>
          <a:xfrm>
            <a:off x="539552" y="3212976"/>
            <a:ext cx="2088232" cy="79208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dirty="0"/>
              <a:t>činnost</a:t>
            </a:r>
          </a:p>
        </p:txBody>
      </p:sp>
      <p:sp>
        <p:nvSpPr>
          <p:cNvPr id="13" name="Zaoblený obdélník 12"/>
          <p:cNvSpPr/>
          <p:nvPr/>
        </p:nvSpPr>
        <p:spPr>
          <a:xfrm>
            <a:off x="2918092" y="3247770"/>
            <a:ext cx="2088232" cy="79208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dirty="0"/>
              <a:t>stav</a:t>
            </a:r>
          </a:p>
        </p:txBody>
      </p:sp>
      <p:sp>
        <p:nvSpPr>
          <p:cNvPr id="14" name="Zaoblený obdélník 13"/>
          <p:cNvSpPr/>
          <p:nvPr/>
        </p:nvSpPr>
        <p:spPr>
          <a:xfrm>
            <a:off x="5508104" y="3212976"/>
            <a:ext cx="2088232" cy="79208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dirty="0"/>
              <a:t>změna stavu</a:t>
            </a:r>
          </a:p>
        </p:txBody>
      </p:sp>
      <p:sp>
        <p:nvSpPr>
          <p:cNvPr id="15" name="Obdélník 14"/>
          <p:cNvSpPr/>
          <p:nvPr/>
        </p:nvSpPr>
        <p:spPr>
          <a:xfrm>
            <a:off x="539552" y="4365104"/>
            <a:ext cx="2088232" cy="194421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dirty="0"/>
              <a:t>běhat</a:t>
            </a:r>
          </a:p>
          <a:p>
            <a:pPr algn="ctr"/>
            <a:r>
              <a:rPr lang="cs-CZ" sz="2400" dirty="0"/>
              <a:t>zpívat</a:t>
            </a:r>
          </a:p>
          <a:p>
            <a:pPr algn="ctr"/>
            <a:r>
              <a:rPr lang="cs-CZ" sz="2400" dirty="0"/>
              <a:t>tančit</a:t>
            </a:r>
          </a:p>
        </p:txBody>
      </p:sp>
      <p:sp>
        <p:nvSpPr>
          <p:cNvPr id="16" name="Obdélník 15"/>
          <p:cNvSpPr/>
          <p:nvPr/>
        </p:nvSpPr>
        <p:spPr>
          <a:xfrm>
            <a:off x="5480682" y="4365104"/>
            <a:ext cx="2088232" cy="194421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dirty="0"/>
              <a:t>zčervenat</a:t>
            </a:r>
          </a:p>
          <a:p>
            <a:pPr algn="ctr"/>
            <a:endParaRPr lang="cs-CZ" sz="2400" dirty="0"/>
          </a:p>
          <a:p>
            <a:pPr algn="ctr"/>
            <a:r>
              <a:rPr lang="cs-CZ" sz="2400" dirty="0"/>
              <a:t>změnit se</a:t>
            </a:r>
          </a:p>
        </p:txBody>
      </p:sp>
      <p:sp>
        <p:nvSpPr>
          <p:cNvPr id="17" name="Obdélník 16"/>
          <p:cNvSpPr/>
          <p:nvPr/>
        </p:nvSpPr>
        <p:spPr>
          <a:xfrm>
            <a:off x="2951820" y="4365104"/>
            <a:ext cx="2088232" cy="194421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dirty="0"/>
              <a:t>sedět</a:t>
            </a:r>
          </a:p>
          <a:p>
            <a:pPr algn="ctr"/>
            <a:r>
              <a:rPr lang="cs-CZ" sz="2400" dirty="0"/>
              <a:t>čekat</a:t>
            </a:r>
          </a:p>
          <a:p>
            <a:pPr algn="ctr"/>
            <a:r>
              <a:rPr lang="cs-CZ" sz="2400" dirty="0"/>
              <a:t>těšit se</a:t>
            </a:r>
          </a:p>
        </p:txBody>
      </p:sp>
    </p:spTree>
    <p:extLst>
      <p:ext uri="{BB962C8B-B14F-4D97-AF65-F5344CB8AC3E}">
        <p14:creationId xmlns:p14="http://schemas.microsoft.com/office/powerpoint/2010/main" val="15031430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r>
              <a:rPr lang="cs-CZ" dirty="0"/>
              <a:t>Co určujeme u sloves?</a:t>
            </a:r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osoba – 1., 2., 3.</a:t>
            </a:r>
          </a:p>
          <a:p>
            <a:pPr marL="0" indent="0">
              <a:buNone/>
            </a:pPr>
            <a:r>
              <a:rPr lang="cs-CZ" dirty="0"/>
              <a:t>číslo – jednotné, množné</a:t>
            </a:r>
          </a:p>
          <a:p>
            <a:pPr marL="0" indent="0">
              <a:buNone/>
            </a:pPr>
            <a:r>
              <a:rPr lang="cs-CZ" dirty="0"/>
              <a:t>způsob – oznamovací, podmiňovací, rozkazovací</a:t>
            </a:r>
          </a:p>
          <a:p>
            <a:pPr marL="0" indent="0">
              <a:buNone/>
            </a:pPr>
            <a:r>
              <a:rPr lang="cs-CZ" dirty="0"/>
              <a:t>čas – minulý, přítomný, budoucí</a:t>
            </a:r>
          </a:p>
          <a:p>
            <a:pPr marL="0" indent="0">
              <a:buNone/>
            </a:pPr>
            <a:r>
              <a:rPr lang="cs-CZ" dirty="0"/>
              <a:t>rod</a:t>
            </a:r>
          </a:p>
          <a:p>
            <a:pPr marL="0" indent="0">
              <a:buNone/>
            </a:pPr>
            <a:r>
              <a:rPr lang="cs-CZ" dirty="0"/>
              <a:t>vid</a:t>
            </a:r>
          </a:p>
          <a:p>
            <a:pPr marL="0" indent="0">
              <a:buNone/>
            </a:pPr>
            <a:r>
              <a:rPr lang="cs-CZ" dirty="0"/>
              <a:t>třída</a:t>
            </a:r>
          </a:p>
          <a:p>
            <a:pPr marL="0" indent="0">
              <a:buNone/>
            </a:pPr>
            <a:r>
              <a:rPr lang="cs-CZ" dirty="0"/>
              <a:t>vzor</a:t>
            </a:r>
          </a:p>
        </p:txBody>
      </p:sp>
      <p:sp>
        <p:nvSpPr>
          <p:cNvPr id="9" name="Popisek se šipkou doprava 8"/>
          <p:cNvSpPr/>
          <p:nvPr/>
        </p:nvSpPr>
        <p:spPr>
          <a:xfrm>
            <a:off x="1475656" y="4077072"/>
            <a:ext cx="1728192" cy="2160240"/>
          </a:xfrm>
          <a:prstGeom prst="right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Ovál 9"/>
          <p:cNvSpPr/>
          <p:nvPr/>
        </p:nvSpPr>
        <p:spPr>
          <a:xfrm>
            <a:off x="3203848" y="4077072"/>
            <a:ext cx="3168352" cy="1872208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800" dirty="0"/>
              <a:t>Toto se budete učit ve vyšším ročníku.</a:t>
            </a:r>
          </a:p>
        </p:txBody>
      </p:sp>
    </p:spTree>
    <p:extLst>
      <p:ext uri="{BB962C8B-B14F-4D97-AF65-F5344CB8AC3E}">
        <p14:creationId xmlns:p14="http://schemas.microsoft.com/office/powerpoint/2010/main" val="19559801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r>
              <a:rPr lang="cs-CZ" dirty="0"/>
              <a:t>Čas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628800"/>
            <a:ext cx="8229600" cy="4525963"/>
          </a:xfrm>
        </p:spPr>
        <p:txBody>
          <a:bodyPr>
            <a:normAutofit fontScale="92500" lnSpcReduction="20000"/>
          </a:bodyPr>
          <a:lstStyle/>
          <a:p>
            <a:r>
              <a:rPr lang="cs-CZ" dirty="0"/>
              <a:t>Určujeme čas u všech způsobů?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pPr marL="0" indent="0">
              <a:buNone/>
            </a:pPr>
            <a:r>
              <a:rPr lang="cs-CZ" dirty="0"/>
              <a:t>NE! Čas určujeme pouze u způsobu___________</a:t>
            </a:r>
          </a:p>
          <a:p>
            <a:pPr marL="0" indent="0">
              <a:buNone/>
            </a:pPr>
            <a:r>
              <a:rPr lang="cs-CZ" dirty="0"/>
              <a:t>př.:</a:t>
            </a:r>
          </a:p>
          <a:p>
            <a:pPr marL="0" indent="0">
              <a:buNone/>
            </a:pPr>
            <a:r>
              <a:rPr lang="cs-CZ" i="1" dirty="0"/>
              <a:t>Spi! – způsob rozkazovací, čas 0</a:t>
            </a:r>
          </a:p>
          <a:p>
            <a:pPr marL="0" indent="0">
              <a:buNone/>
            </a:pPr>
            <a:r>
              <a:rPr lang="cs-CZ" i="1" dirty="0"/>
              <a:t>Viděli bychom – způsob podmiňovací přítomný,      čas 0</a:t>
            </a:r>
          </a:p>
          <a:p>
            <a:pPr marL="0" indent="0">
              <a:buNone/>
            </a:pPr>
            <a:r>
              <a:rPr lang="cs-CZ" i="1" dirty="0"/>
              <a:t>Zkouší – způsob oznamovací, čas přítomný</a:t>
            </a:r>
          </a:p>
        </p:txBody>
      </p:sp>
      <p:pic>
        <p:nvPicPr>
          <p:cNvPr id="1026" name="Picture 2" descr="C:\Users\Maruška\AppData\Local\Microsoft\Windows\Temporary Internet Files\Content.IE5\XKM73XPM\MC900432538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0786" y="1268760"/>
            <a:ext cx="1452255" cy="1431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Obdélník 3"/>
          <p:cNvSpPr/>
          <p:nvPr/>
        </p:nvSpPr>
        <p:spPr>
          <a:xfrm>
            <a:off x="6120789" y="3114242"/>
            <a:ext cx="2232248" cy="58942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dirty="0"/>
              <a:t>oznamovacího</a:t>
            </a:r>
          </a:p>
        </p:txBody>
      </p:sp>
    </p:spTree>
    <p:extLst>
      <p:ext uri="{BB962C8B-B14F-4D97-AF65-F5344CB8AC3E}">
        <p14:creationId xmlns:p14="http://schemas.microsoft.com/office/powerpoint/2010/main" val="18965708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r>
              <a:rPr lang="cs-CZ" dirty="0"/>
              <a:t>Slovesný čas</a:t>
            </a:r>
          </a:p>
        </p:txBody>
      </p:sp>
      <p:sp>
        <p:nvSpPr>
          <p:cNvPr id="8" name="Ovál 7"/>
          <p:cNvSpPr/>
          <p:nvPr/>
        </p:nvSpPr>
        <p:spPr>
          <a:xfrm>
            <a:off x="107504" y="2016669"/>
            <a:ext cx="2808312" cy="792088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800" dirty="0">
                <a:solidFill>
                  <a:schemeClr val="tx1"/>
                </a:solidFill>
              </a:rPr>
              <a:t>přítomný</a:t>
            </a:r>
          </a:p>
        </p:txBody>
      </p:sp>
      <p:sp>
        <p:nvSpPr>
          <p:cNvPr id="9" name="Ovál 8"/>
          <p:cNvSpPr/>
          <p:nvPr/>
        </p:nvSpPr>
        <p:spPr>
          <a:xfrm>
            <a:off x="3148705" y="2016669"/>
            <a:ext cx="2808312" cy="792088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800" dirty="0">
                <a:solidFill>
                  <a:schemeClr val="tx1"/>
                </a:solidFill>
              </a:rPr>
              <a:t>minulý</a:t>
            </a:r>
          </a:p>
        </p:txBody>
      </p:sp>
      <p:sp>
        <p:nvSpPr>
          <p:cNvPr id="10" name="Ovál 9"/>
          <p:cNvSpPr/>
          <p:nvPr/>
        </p:nvSpPr>
        <p:spPr>
          <a:xfrm>
            <a:off x="6274836" y="2024844"/>
            <a:ext cx="2808312" cy="792088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800" dirty="0">
                <a:solidFill>
                  <a:schemeClr val="tx1"/>
                </a:solidFill>
              </a:rPr>
              <a:t>budoucí</a:t>
            </a:r>
          </a:p>
        </p:txBody>
      </p:sp>
      <p:sp>
        <p:nvSpPr>
          <p:cNvPr id="11" name="Obdélník 10"/>
          <p:cNvSpPr/>
          <p:nvPr/>
        </p:nvSpPr>
        <p:spPr>
          <a:xfrm>
            <a:off x="250655" y="3095541"/>
            <a:ext cx="2304256" cy="72008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dirty="0"/>
              <a:t>píšu, čtu</a:t>
            </a:r>
          </a:p>
        </p:txBody>
      </p:sp>
      <p:sp>
        <p:nvSpPr>
          <p:cNvPr id="12" name="Obdélník 11"/>
          <p:cNvSpPr/>
          <p:nvPr/>
        </p:nvSpPr>
        <p:spPr>
          <a:xfrm>
            <a:off x="3400733" y="4704964"/>
            <a:ext cx="2304256" cy="1615463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dirty="0"/>
              <a:t>Vyjadřuje se tvarem složeným: budu psát, budu číst</a:t>
            </a:r>
          </a:p>
        </p:txBody>
      </p:sp>
      <p:sp>
        <p:nvSpPr>
          <p:cNvPr id="13" name="Obdélník 12"/>
          <p:cNvSpPr/>
          <p:nvPr/>
        </p:nvSpPr>
        <p:spPr>
          <a:xfrm>
            <a:off x="3125973" y="3163491"/>
            <a:ext cx="2716286" cy="72008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dirty="0"/>
              <a:t>psal jsem, četl jsem</a:t>
            </a:r>
          </a:p>
        </p:txBody>
      </p:sp>
      <p:sp>
        <p:nvSpPr>
          <p:cNvPr id="14" name="Obdélník 13"/>
          <p:cNvSpPr/>
          <p:nvPr/>
        </p:nvSpPr>
        <p:spPr>
          <a:xfrm>
            <a:off x="6215942" y="4172727"/>
            <a:ext cx="2622075" cy="234888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dirty="0"/>
              <a:t>Vyjadřuje se tvarem jednoduchým – napíšu, přečtu – nemohou vyjádřit čas přítomný</a:t>
            </a:r>
          </a:p>
        </p:txBody>
      </p:sp>
      <p:cxnSp>
        <p:nvCxnSpPr>
          <p:cNvPr id="16" name="Přímá spojnice 15"/>
          <p:cNvCxnSpPr>
            <a:stCxn id="8" idx="0"/>
          </p:cNvCxnSpPr>
          <p:nvPr/>
        </p:nvCxnSpPr>
        <p:spPr>
          <a:xfrm flipV="1">
            <a:off x="1511660" y="1052736"/>
            <a:ext cx="2972456" cy="96393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nice 17"/>
          <p:cNvCxnSpPr/>
          <p:nvPr/>
        </p:nvCxnSpPr>
        <p:spPr>
          <a:xfrm>
            <a:off x="4484116" y="1052736"/>
            <a:ext cx="0" cy="96393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Přímá spojnice 19"/>
          <p:cNvCxnSpPr>
            <a:endCxn id="10" idx="0"/>
          </p:cNvCxnSpPr>
          <p:nvPr/>
        </p:nvCxnSpPr>
        <p:spPr>
          <a:xfrm>
            <a:off x="4484116" y="1052736"/>
            <a:ext cx="3194876" cy="9721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Přímá spojnice 21"/>
          <p:cNvCxnSpPr>
            <a:stCxn id="10" idx="4"/>
          </p:cNvCxnSpPr>
          <p:nvPr/>
        </p:nvCxnSpPr>
        <p:spPr>
          <a:xfrm flipH="1">
            <a:off x="5076056" y="2816932"/>
            <a:ext cx="2602936" cy="18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Přímá spojnice 23"/>
          <p:cNvCxnSpPr>
            <a:stCxn id="10" idx="4"/>
          </p:cNvCxnSpPr>
          <p:nvPr/>
        </p:nvCxnSpPr>
        <p:spPr>
          <a:xfrm>
            <a:off x="7678992" y="2816932"/>
            <a:ext cx="0" cy="135579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200658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67744" y="116632"/>
            <a:ext cx="4608512" cy="1143000"/>
          </a:xfrm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r>
              <a:rPr lang="cs-CZ" dirty="0"/>
              <a:t>Najdi slovesa</a:t>
            </a:r>
          </a:p>
        </p:txBody>
      </p:sp>
      <p:sp>
        <p:nvSpPr>
          <p:cNvPr id="3" name="Výbuch 1 2"/>
          <p:cNvSpPr/>
          <p:nvPr/>
        </p:nvSpPr>
        <p:spPr>
          <a:xfrm>
            <a:off x="899592" y="1844824"/>
            <a:ext cx="1008112" cy="1152128"/>
          </a:xfrm>
          <a:prstGeom prst="irregularSeal1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>
                <a:solidFill>
                  <a:schemeClr val="tx1"/>
                </a:solidFill>
              </a:rPr>
              <a:t>T</a:t>
            </a:r>
          </a:p>
        </p:txBody>
      </p:sp>
      <p:sp>
        <p:nvSpPr>
          <p:cNvPr id="4" name="Výbuch 1 3"/>
          <p:cNvSpPr/>
          <p:nvPr/>
        </p:nvSpPr>
        <p:spPr>
          <a:xfrm>
            <a:off x="6732240" y="5373216"/>
            <a:ext cx="1008112" cy="1152128"/>
          </a:xfrm>
          <a:prstGeom prst="irregularSeal1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>
                <a:solidFill>
                  <a:schemeClr val="tx1"/>
                </a:solidFill>
              </a:rPr>
              <a:t>Á</a:t>
            </a:r>
          </a:p>
        </p:txBody>
      </p:sp>
      <p:sp>
        <p:nvSpPr>
          <p:cNvPr id="5" name="Výbuch 1 4"/>
          <p:cNvSpPr/>
          <p:nvPr/>
        </p:nvSpPr>
        <p:spPr>
          <a:xfrm>
            <a:off x="5961438" y="2890835"/>
            <a:ext cx="1008112" cy="1152128"/>
          </a:xfrm>
          <a:prstGeom prst="irregularSeal1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>
                <a:solidFill>
                  <a:schemeClr val="tx1"/>
                </a:solidFill>
              </a:rPr>
              <a:t>R</a:t>
            </a:r>
          </a:p>
        </p:txBody>
      </p:sp>
      <p:sp>
        <p:nvSpPr>
          <p:cNvPr id="6" name="Výbuch 1 5"/>
          <p:cNvSpPr/>
          <p:nvPr/>
        </p:nvSpPr>
        <p:spPr>
          <a:xfrm>
            <a:off x="2123728" y="3861048"/>
            <a:ext cx="1008112" cy="1152128"/>
          </a:xfrm>
          <a:prstGeom prst="irregularSeal1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>
                <a:solidFill>
                  <a:schemeClr val="tx1"/>
                </a:solidFill>
              </a:rPr>
              <a:t>H</a:t>
            </a:r>
          </a:p>
        </p:txBody>
      </p:sp>
      <p:sp>
        <p:nvSpPr>
          <p:cNvPr id="7" name="Ovál 6"/>
          <p:cNvSpPr/>
          <p:nvPr/>
        </p:nvSpPr>
        <p:spPr>
          <a:xfrm>
            <a:off x="7053192" y="2776505"/>
            <a:ext cx="792088" cy="736848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800" dirty="0">
                <a:solidFill>
                  <a:schemeClr val="tx1"/>
                </a:solidFill>
              </a:rPr>
              <a:t>Y</a:t>
            </a:r>
          </a:p>
        </p:txBody>
      </p:sp>
      <p:sp>
        <p:nvSpPr>
          <p:cNvPr id="9" name="Ovál 8"/>
          <p:cNvSpPr/>
          <p:nvPr/>
        </p:nvSpPr>
        <p:spPr>
          <a:xfrm>
            <a:off x="2699792" y="5427369"/>
            <a:ext cx="792088" cy="736848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800" dirty="0">
                <a:solidFill>
                  <a:schemeClr val="tx1"/>
                </a:solidFill>
              </a:rPr>
              <a:t>E</a:t>
            </a:r>
          </a:p>
        </p:txBody>
      </p:sp>
      <p:sp>
        <p:nvSpPr>
          <p:cNvPr id="10" name="Ovál 9"/>
          <p:cNvSpPr/>
          <p:nvPr/>
        </p:nvSpPr>
        <p:spPr>
          <a:xfrm>
            <a:off x="4355976" y="1844824"/>
            <a:ext cx="792088" cy="736848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800" dirty="0">
                <a:solidFill>
                  <a:schemeClr val="tx1"/>
                </a:solidFill>
              </a:rPr>
              <a:t>Š</a:t>
            </a:r>
          </a:p>
        </p:txBody>
      </p:sp>
      <p:sp>
        <p:nvSpPr>
          <p:cNvPr id="11" name="Ovál 10"/>
          <p:cNvSpPr/>
          <p:nvPr/>
        </p:nvSpPr>
        <p:spPr>
          <a:xfrm>
            <a:off x="8351912" y="5580856"/>
            <a:ext cx="792088" cy="736848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800" dirty="0">
                <a:solidFill>
                  <a:schemeClr val="tx1"/>
                </a:solidFill>
              </a:rPr>
              <a:t>L</a:t>
            </a:r>
          </a:p>
        </p:txBody>
      </p:sp>
      <p:sp>
        <p:nvSpPr>
          <p:cNvPr id="12" name="Ovál 11"/>
          <p:cNvSpPr/>
          <p:nvPr/>
        </p:nvSpPr>
        <p:spPr>
          <a:xfrm>
            <a:off x="5217750" y="4400443"/>
            <a:ext cx="792088" cy="736848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800" dirty="0">
                <a:solidFill>
                  <a:schemeClr val="tx1"/>
                </a:solidFill>
              </a:rPr>
              <a:t>S</a:t>
            </a:r>
          </a:p>
        </p:txBody>
      </p:sp>
      <p:sp>
        <p:nvSpPr>
          <p:cNvPr id="13" name="Ovál 12"/>
          <p:cNvSpPr/>
          <p:nvPr/>
        </p:nvSpPr>
        <p:spPr>
          <a:xfrm>
            <a:off x="644871" y="3996680"/>
            <a:ext cx="792088" cy="736848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800" dirty="0">
                <a:solidFill>
                  <a:schemeClr val="tx1"/>
                </a:solidFill>
              </a:rPr>
              <a:t>L</a:t>
            </a:r>
          </a:p>
        </p:txBody>
      </p:sp>
      <p:sp>
        <p:nvSpPr>
          <p:cNvPr id="14" name="Čtyřiadvaceticípá hvězda 13"/>
          <p:cNvSpPr/>
          <p:nvPr/>
        </p:nvSpPr>
        <p:spPr>
          <a:xfrm>
            <a:off x="5580112" y="1556792"/>
            <a:ext cx="1116124" cy="1105272"/>
          </a:xfrm>
          <a:prstGeom prst="star24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>
                <a:solidFill>
                  <a:schemeClr val="tx1"/>
                </a:solidFill>
              </a:rPr>
              <a:t>S</a:t>
            </a:r>
          </a:p>
        </p:txBody>
      </p:sp>
      <p:sp>
        <p:nvSpPr>
          <p:cNvPr id="15" name="Čtyřiadvaceticípá hvězda 14"/>
          <p:cNvSpPr/>
          <p:nvPr/>
        </p:nvSpPr>
        <p:spPr>
          <a:xfrm>
            <a:off x="7631832" y="4365104"/>
            <a:ext cx="1116124" cy="1105272"/>
          </a:xfrm>
          <a:prstGeom prst="star24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>
                <a:solidFill>
                  <a:schemeClr val="tx1"/>
                </a:solidFill>
              </a:rPr>
              <a:t>I</a:t>
            </a:r>
          </a:p>
        </p:txBody>
      </p:sp>
      <p:sp>
        <p:nvSpPr>
          <p:cNvPr id="16" name="Čtyřiadvaceticípá hvězda 15"/>
          <p:cNvSpPr/>
          <p:nvPr/>
        </p:nvSpPr>
        <p:spPr>
          <a:xfrm>
            <a:off x="4497670" y="3165445"/>
            <a:ext cx="1116124" cy="1105272"/>
          </a:xfrm>
          <a:prstGeom prst="star24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>
                <a:solidFill>
                  <a:schemeClr val="tx1"/>
                </a:solidFill>
              </a:rPr>
              <a:t>P</a:t>
            </a:r>
          </a:p>
        </p:txBody>
      </p:sp>
      <p:sp>
        <p:nvSpPr>
          <p:cNvPr id="17" name="Čtyřiadvaceticípá hvězda 16"/>
          <p:cNvSpPr/>
          <p:nvPr/>
        </p:nvSpPr>
        <p:spPr>
          <a:xfrm>
            <a:off x="878897" y="4996370"/>
            <a:ext cx="1116124" cy="1105272"/>
          </a:xfrm>
          <a:prstGeom prst="star24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>
                <a:solidFill>
                  <a:schemeClr val="tx1"/>
                </a:solidFill>
              </a:rPr>
              <a:t>N</a:t>
            </a:r>
          </a:p>
        </p:txBody>
      </p:sp>
      <p:sp>
        <p:nvSpPr>
          <p:cNvPr id="18" name="Čtyřiadvaceticípá hvězda 17"/>
          <p:cNvSpPr/>
          <p:nvPr/>
        </p:nvSpPr>
        <p:spPr>
          <a:xfrm>
            <a:off x="1907704" y="2547118"/>
            <a:ext cx="1116124" cy="1105272"/>
          </a:xfrm>
          <a:prstGeom prst="star24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>
                <a:solidFill>
                  <a:schemeClr val="tx1"/>
                </a:solidFill>
              </a:rPr>
              <a:t>E</a:t>
            </a:r>
          </a:p>
        </p:txBody>
      </p:sp>
      <p:sp>
        <p:nvSpPr>
          <p:cNvPr id="19" name="Čtyřiadvaceticípá hvězda 18"/>
          <p:cNvSpPr/>
          <p:nvPr/>
        </p:nvSpPr>
        <p:spPr>
          <a:xfrm>
            <a:off x="7092280" y="1268760"/>
            <a:ext cx="1116124" cy="1105272"/>
          </a:xfrm>
          <a:prstGeom prst="star24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>
                <a:solidFill>
                  <a:schemeClr val="tx1"/>
                </a:solidFill>
              </a:rPr>
              <a:t>Ř</a:t>
            </a:r>
          </a:p>
        </p:txBody>
      </p:sp>
      <p:sp>
        <p:nvSpPr>
          <p:cNvPr id="20" name="Čtyřiadvaceticípá hvězda 19"/>
          <p:cNvSpPr/>
          <p:nvPr/>
        </p:nvSpPr>
        <p:spPr>
          <a:xfrm>
            <a:off x="3527884" y="4584655"/>
            <a:ext cx="1116124" cy="1105272"/>
          </a:xfrm>
          <a:prstGeom prst="star24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>
                <a:solidFill>
                  <a:schemeClr val="tx1"/>
                </a:solidFill>
              </a:rPr>
              <a:t>S</a:t>
            </a:r>
          </a:p>
        </p:txBody>
      </p:sp>
      <p:sp>
        <p:nvSpPr>
          <p:cNvPr id="21" name="Zaoblený obdélník 20"/>
          <p:cNvSpPr/>
          <p:nvPr/>
        </p:nvSpPr>
        <p:spPr>
          <a:xfrm>
            <a:off x="2834807" y="1678398"/>
            <a:ext cx="738082" cy="742490"/>
          </a:xfrm>
          <a:prstGeom prst="round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>
                <a:solidFill>
                  <a:schemeClr val="tx1"/>
                </a:solidFill>
              </a:rPr>
              <a:t>Ř</a:t>
            </a:r>
          </a:p>
        </p:txBody>
      </p:sp>
      <p:sp>
        <p:nvSpPr>
          <p:cNvPr id="22" name="Zaoblený obdélník 21"/>
          <p:cNvSpPr/>
          <p:nvPr/>
        </p:nvSpPr>
        <p:spPr>
          <a:xfrm>
            <a:off x="302833" y="2724409"/>
            <a:ext cx="738082" cy="742490"/>
          </a:xfrm>
          <a:prstGeom prst="round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>
                <a:solidFill>
                  <a:schemeClr val="tx1"/>
                </a:solidFill>
              </a:rPr>
              <a:t>E</a:t>
            </a:r>
          </a:p>
        </p:txBody>
      </p:sp>
      <p:sp>
        <p:nvSpPr>
          <p:cNvPr id="23" name="Zaoblený obdélník 22"/>
          <p:cNvSpPr/>
          <p:nvPr/>
        </p:nvSpPr>
        <p:spPr>
          <a:xfrm>
            <a:off x="8085674" y="2927593"/>
            <a:ext cx="738082" cy="742490"/>
          </a:xfrm>
          <a:prstGeom prst="round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>
                <a:solidFill>
                  <a:schemeClr val="tx1"/>
                </a:solidFill>
              </a:rPr>
              <a:t>V</a:t>
            </a:r>
          </a:p>
        </p:txBody>
      </p:sp>
      <p:sp>
        <p:nvSpPr>
          <p:cNvPr id="25" name="Zaoblený obdélník 24"/>
          <p:cNvSpPr/>
          <p:nvPr/>
        </p:nvSpPr>
        <p:spPr>
          <a:xfrm>
            <a:off x="4572000" y="5589240"/>
            <a:ext cx="738082" cy="742490"/>
          </a:xfrm>
          <a:prstGeom prst="round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>
                <a:solidFill>
                  <a:schemeClr val="tx1"/>
                </a:solidFill>
              </a:rPr>
              <a:t>E</a:t>
            </a:r>
          </a:p>
        </p:txBody>
      </p:sp>
      <p:sp>
        <p:nvSpPr>
          <p:cNvPr id="26" name="Zaoblený obdélník 25"/>
          <p:cNvSpPr/>
          <p:nvPr/>
        </p:nvSpPr>
        <p:spPr>
          <a:xfrm>
            <a:off x="6600509" y="4084064"/>
            <a:ext cx="738082" cy="742490"/>
          </a:xfrm>
          <a:prstGeom prst="round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>
                <a:solidFill>
                  <a:schemeClr val="tx1"/>
                </a:solidFill>
              </a:rPr>
              <a:t>T</a:t>
            </a:r>
          </a:p>
        </p:txBody>
      </p:sp>
      <p:sp>
        <p:nvSpPr>
          <p:cNvPr id="28" name="Zaoblený obdélník 27"/>
          <p:cNvSpPr/>
          <p:nvPr/>
        </p:nvSpPr>
        <p:spPr>
          <a:xfrm>
            <a:off x="3438203" y="2958168"/>
            <a:ext cx="738082" cy="694222"/>
          </a:xfrm>
          <a:prstGeom prst="round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>
                <a:solidFill>
                  <a:schemeClr val="tx1"/>
                </a:solidFill>
              </a:rPr>
              <a:t>O</a:t>
            </a:r>
          </a:p>
        </p:txBody>
      </p:sp>
      <p:sp>
        <p:nvSpPr>
          <p:cNvPr id="29" name="Čtyřiadvaceticípá hvězda 28"/>
          <p:cNvSpPr/>
          <p:nvPr/>
        </p:nvSpPr>
        <p:spPr>
          <a:xfrm>
            <a:off x="971600" y="692696"/>
            <a:ext cx="1116124" cy="1105272"/>
          </a:xfrm>
          <a:prstGeom prst="star24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>
                <a:solidFill>
                  <a:schemeClr val="tx1"/>
                </a:solidFill>
              </a:rPr>
              <a:t>O</a:t>
            </a:r>
          </a:p>
        </p:txBody>
      </p:sp>
      <p:sp>
        <p:nvSpPr>
          <p:cNvPr id="30" name="Čtyřiadvaceticípá hvězda 29"/>
          <p:cNvSpPr/>
          <p:nvPr/>
        </p:nvSpPr>
        <p:spPr>
          <a:xfrm>
            <a:off x="5652120" y="5517232"/>
            <a:ext cx="1116124" cy="1105272"/>
          </a:xfrm>
          <a:prstGeom prst="star24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>
                <a:solidFill>
                  <a:schemeClr val="tx1"/>
                </a:solidFill>
              </a:rPr>
              <a:t>U</a:t>
            </a:r>
          </a:p>
        </p:txBody>
      </p:sp>
    </p:spTree>
    <p:extLst>
      <p:ext uri="{BB962C8B-B14F-4D97-AF65-F5344CB8AC3E}">
        <p14:creationId xmlns:p14="http://schemas.microsoft.com/office/powerpoint/2010/main" val="33408161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1043608" y="260648"/>
            <a:ext cx="6347048" cy="994122"/>
          </a:xfrm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r>
              <a:rPr lang="cs-CZ" dirty="0"/>
              <a:t>Řešení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457200" y="2924944"/>
            <a:ext cx="8229600" cy="3201219"/>
          </a:xfrm>
        </p:spPr>
        <p:txBody>
          <a:bodyPr/>
          <a:lstStyle/>
          <a:p>
            <a:r>
              <a:rPr lang="cs-CZ" dirty="0"/>
              <a:t>U těchto sloves urči: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osobu	číslo		způsob		čas</a:t>
            </a:r>
          </a:p>
        </p:txBody>
      </p:sp>
      <p:sp>
        <p:nvSpPr>
          <p:cNvPr id="5" name="Zaoblený obdélník 4"/>
          <p:cNvSpPr/>
          <p:nvPr/>
        </p:nvSpPr>
        <p:spPr>
          <a:xfrm>
            <a:off x="539552" y="1556792"/>
            <a:ext cx="4752528" cy="936104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>
                <a:solidFill>
                  <a:schemeClr val="tx1"/>
                </a:solidFill>
              </a:rPr>
              <a:t>Našli jste správně?</a:t>
            </a:r>
          </a:p>
        </p:txBody>
      </p:sp>
      <p:sp>
        <p:nvSpPr>
          <p:cNvPr id="6" name="Ovál 5"/>
          <p:cNvSpPr/>
          <p:nvPr/>
        </p:nvSpPr>
        <p:spPr>
          <a:xfrm>
            <a:off x="5654904" y="1155287"/>
            <a:ext cx="3024336" cy="2808312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>
                <a:solidFill>
                  <a:schemeClr val="tx1"/>
                </a:solidFill>
              </a:rPr>
              <a:t>hrát</a:t>
            </a:r>
          </a:p>
          <a:p>
            <a:pPr algn="ctr"/>
            <a:r>
              <a:rPr lang="cs-CZ" sz="2800" dirty="0">
                <a:solidFill>
                  <a:schemeClr val="tx1"/>
                </a:solidFill>
              </a:rPr>
              <a:t>slyšel</a:t>
            </a:r>
          </a:p>
          <a:p>
            <a:pPr algn="ctr"/>
            <a:r>
              <a:rPr lang="cs-CZ" sz="2800" dirty="0">
                <a:solidFill>
                  <a:schemeClr val="tx1"/>
                </a:solidFill>
              </a:rPr>
              <a:t>přinesou</a:t>
            </a:r>
          </a:p>
          <a:p>
            <a:pPr algn="ctr"/>
            <a:r>
              <a:rPr lang="cs-CZ" sz="2800" dirty="0">
                <a:solidFill>
                  <a:schemeClr val="tx1"/>
                </a:solidFill>
              </a:rPr>
              <a:t>otevře</a:t>
            </a:r>
          </a:p>
        </p:txBody>
      </p:sp>
      <p:pic>
        <p:nvPicPr>
          <p:cNvPr id="4098" name="Picture 2" descr="C:\Users\Maruška\AppData\Local\Microsoft\Windows\Temporary Internet Files\Content.IE5\XKM73XPM\MC900441498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764704"/>
            <a:ext cx="3657143" cy="36571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74919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09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98"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r>
              <a:rPr lang="cs-CZ" dirty="0"/>
              <a:t>Doplňte tabulku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179512" y="1556792"/>
          <a:ext cx="8712966" cy="4637113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4521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521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5216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5216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5216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5216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946964">
                <a:tc>
                  <a:txBody>
                    <a:bodyPr/>
                    <a:lstStyle/>
                    <a:p>
                      <a:pPr algn="ctr"/>
                      <a:r>
                        <a:rPr lang="cs-CZ" dirty="0">
                          <a:solidFill>
                            <a:schemeClr val="tx1"/>
                          </a:solidFill>
                        </a:rPr>
                        <a:t>Infinitiv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>
                          <a:solidFill>
                            <a:schemeClr val="tx1"/>
                          </a:solidFill>
                        </a:rPr>
                        <a:t>Osoba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>
                          <a:solidFill>
                            <a:schemeClr val="tx1"/>
                          </a:solidFill>
                        </a:rPr>
                        <a:t>Číslo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>
                          <a:solidFill>
                            <a:schemeClr val="tx1"/>
                          </a:solidFill>
                        </a:rPr>
                        <a:t>Čas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>
                          <a:solidFill>
                            <a:schemeClr val="tx1"/>
                          </a:solidFill>
                        </a:rPr>
                        <a:t>Způsob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>
                          <a:solidFill>
                            <a:schemeClr val="tx1"/>
                          </a:solidFill>
                        </a:rPr>
                        <a:t>Doplňované slovo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8637">
                <a:tc>
                  <a:txBody>
                    <a:bodyPr/>
                    <a:lstStyle/>
                    <a:p>
                      <a:r>
                        <a:rPr lang="cs-CZ" dirty="0"/>
                        <a:t>spát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2.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množné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přítomný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oznamovací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8637">
                <a:tc>
                  <a:txBody>
                    <a:bodyPr/>
                    <a:lstStyle/>
                    <a:p>
                      <a:r>
                        <a:rPr lang="cs-CZ" dirty="0"/>
                        <a:t>házet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2.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jednotné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rozkazovací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8637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fotografuje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8637">
                <a:tc>
                  <a:txBody>
                    <a:bodyPr/>
                    <a:lstStyle/>
                    <a:p>
                      <a:r>
                        <a:rPr lang="cs-CZ" dirty="0"/>
                        <a:t>vstávat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3.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množné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minulý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oznamovací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46964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budeme kreslit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48637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čtu si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Urči mluvnické kategorie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892696"/>
          </a:xfrm>
        </p:spPr>
        <p:txBody>
          <a:bodyPr/>
          <a:lstStyle/>
          <a:p>
            <a:pPr marL="0" indent="0">
              <a:buNone/>
            </a:pPr>
            <a:r>
              <a:rPr lang="cs-CZ" dirty="0"/>
              <a:t>Osobu, číslo, způsob a čas</a:t>
            </a:r>
          </a:p>
        </p:txBody>
      </p:sp>
      <p:sp>
        <p:nvSpPr>
          <p:cNvPr id="4" name="6cípá hvězda 3"/>
          <p:cNvSpPr/>
          <p:nvPr/>
        </p:nvSpPr>
        <p:spPr>
          <a:xfrm>
            <a:off x="539552" y="3068960"/>
            <a:ext cx="2088232" cy="2160240"/>
          </a:xfrm>
          <a:prstGeom prst="star6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dirty="0">
                <a:solidFill>
                  <a:schemeClr val="tx1"/>
                </a:solidFill>
              </a:rPr>
              <a:t>spí</a:t>
            </a:r>
          </a:p>
        </p:txBody>
      </p:sp>
      <p:sp>
        <p:nvSpPr>
          <p:cNvPr id="5" name="Šipka doprava se zářezem 4"/>
          <p:cNvSpPr/>
          <p:nvPr/>
        </p:nvSpPr>
        <p:spPr>
          <a:xfrm>
            <a:off x="3131840" y="2492896"/>
            <a:ext cx="3456384" cy="1440160"/>
          </a:xfrm>
          <a:prstGeom prst="notchedRigh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dirty="0">
                <a:solidFill>
                  <a:schemeClr val="tx1"/>
                </a:solidFill>
              </a:rPr>
              <a:t>pospíchal jsem</a:t>
            </a:r>
          </a:p>
        </p:txBody>
      </p:sp>
      <p:sp>
        <p:nvSpPr>
          <p:cNvPr id="6" name="Výbuch 1 5"/>
          <p:cNvSpPr/>
          <p:nvPr/>
        </p:nvSpPr>
        <p:spPr>
          <a:xfrm>
            <a:off x="3347864" y="4725144"/>
            <a:ext cx="3240360" cy="1728192"/>
          </a:xfrm>
          <a:prstGeom prst="irregularSeal1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dirty="0">
                <a:solidFill>
                  <a:schemeClr val="tx1"/>
                </a:solidFill>
              </a:rPr>
              <a:t>trhají</a:t>
            </a:r>
          </a:p>
        </p:txBody>
      </p:sp>
      <p:sp>
        <p:nvSpPr>
          <p:cNvPr id="7" name="Zaoblený obdélník 6"/>
          <p:cNvSpPr/>
          <p:nvPr/>
        </p:nvSpPr>
        <p:spPr>
          <a:xfrm>
            <a:off x="6156176" y="1628800"/>
            <a:ext cx="2448272" cy="864096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dirty="0">
                <a:solidFill>
                  <a:schemeClr val="tx1"/>
                </a:solidFill>
              </a:rPr>
              <a:t>utíkali byste</a:t>
            </a:r>
          </a:p>
        </p:txBody>
      </p:sp>
      <p:sp>
        <p:nvSpPr>
          <p:cNvPr id="8" name="Ovál 7"/>
          <p:cNvSpPr/>
          <p:nvPr/>
        </p:nvSpPr>
        <p:spPr>
          <a:xfrm>
            <a:off x="6588224" y="3933056"/>
            <a:ext cx="2016224" cy="1656184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dirty="0">
                <a:solidFill>
                  <a:schemeClr val="tx1"/>
                </a:solidFill>
              </a:rPr>
              <a:t>přines</a:t>
            </a:r>
          </a:p>
        </p:txBody>
      </p:sp>
      <p:sp>
        <p:nvSpPr>
          <p:cNvPr id="9" name="Vlna 8"/>
          <p:cNvSpPr/>
          <p:nvPr/>
        </p:nvSpPr>
        <p:spPr>
          <a:xfrm>
            <a:off x="539552" y="5589240"/>
            <a:ext cx="2592288" cy="1008112"/>
          </a:xfrm>
          <a:prstGeom prst="wav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dirty="0">
                <a:solidFill>
                  <a:schemeClr val="tx1"/>
                </a:solidFill>
              </a:rPr>
              <a:t>lyžoval bych</a:t>
            </a:r>
          </a:p>
        </p:txBody>
      </p:sp>
    </p:spTree>
    <p:extLst>
      <p:ext uri="{BB962C8B-B14F-4D97-AF65-F5344CB8AC3E}">
        <p14:creationId xmlns:p14="http://schemas.microsoft.com/office/powerpoint/2010/main" val="285141834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304</TotalTime>
  <Words>738</Words>
  <Application>Microsoft Office PowerPoint</Application>
  <PresentationFormat>Předvádění na obrazovce (4:3)</PresentationFormat>
  <Paragraphs>177</Paragraphs>
  <Slides>19</Slides>
  <Notes>0</Notes>
  <HiddenSlides>2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2" baseType="lpstr">
      <vt:lpstr>Arial</vt:lpstr>
      <vt:lpstr>Calibri</vt:lpstr>
      <vt:lpstr>Motiv systému Office</vt:lpstr>
      <vt:lpstr>Slovesa </vt:lpstr>
      <vt:lpstr>Co jsou to slovesa?</vt:lpstr>
      <vt:lpstr>Co určujeme u sloves?</vt:lpstr>
      <vt:lpstr>Čas</vt:lpstr>
      <vt:lpstr>Slovesný čas</vt:lpstr>
      <vt:lpstr>Najdi slovesa</vt:lpstr>
      <vt:lpstr>Řešení</vt:lpstr>
      <vt:lpstr>Doplňte tabulku</vt:lpstr>
      <vt:lpstr>Urči mluvnické kategorie</vt:lpstr>
      <vt:lpstr>Slovesný tvar</vt:lpstr>
      <vt:lpstr>Podmiňovací způsob</vt:lpstr>
      <vt:lpstr>Podmiňovací způsob přítomný</vt:lpstr>
      <vt:lpstr>Podmiňovací způsob minulý</vt:lpstr>
      <vt:lpstr>Prezentace aplikace PowerPoint</vt:lpstr>
      <vt:lpstr>Doplň souvětí a rozliš podmiňovací způsob přítomný a minulý</vt:lpstr>
      <vt:lpstr>Rozliš slovesné způsoby</vt:lpstr>
      <vt:lpstr>???</vt:lpstr>
      <vt:lpstr></vt:lpstr>
      <vt:lpstr>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Slovesa</dc:title>
  <dc:creator>Maruška</dc:creator>
  <cp:lastModifiedBy>Milan Bednář</cp:lastModifiedBy>
  <cp:revision>26</cp:revision>
  <dcterms:created xsi:type="dcterms:W3CDTF">2013-04-14T18:39:43Z</dcterms:created>
  <dcterms:modified xsi:type="dcterms:W3CDTF">2023-04-03T17:21:49Z</dcterms:modified>
</cp:coreProperties>
</file>