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76" r:id="rId6"/>
    <p:sldId id="277" r:id="rId7"/>
    <p:sldId id="278" r:id="rId8"/>
    <p:sldId id="280" r:id="rId9"/>
    <p:sldId id="262" r:id="rId10"/>
    <p:sldId id="279" r:id="rId11"/>
    <p:sldId id="263" r:id="rId12"/>
    <p:sldId id="264" r:id="rId13"/>
    <p:sldId id="265" r:id="rId14"/>
    <p:sldId id="266" r:id="rId15"/>
    <p:sldId id="267" r:id="rId16"/>
    <p:sldId id="268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15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71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53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7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33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7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06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7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5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78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3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92005-A7BF-4B57-ADF6-19038499078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7216-CEA5-4C26-BD70-9F7F2B8A6B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0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Slovesa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</a:t>
            </a:r>
            <a:r>
              <a:rPr lang="cs-CZ"/>
              <a:t>ročník </a:t>
            </a:r>
          </a:p>
        </p:txBody>
      </p:sp>
    </p:spTree>
    <p:extLst>
      <p:ext uri="{BB962C8B-B14F-4D97-AF65-F5344CB8AC3E}">
        <p14:creationId xmlns:p14="http://schemas.microsoft.com/office/powerpoint/2010/main" val="2728597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Slovesný tvar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395536" y="3068961"/>
            <a:ext cx="4040188" cy="2016224"/>
          </a:xfrm>
        </p:spPr>
        <p:txBody>
          <a:bodyPr/>
          <a:lstStyle/>
          <a:p>
            <a:r>
              <a:rPr lang="cs-CZ" dirty="0"/>
              <a:t>Je vyjádřen jedním slovesem</a:t>
            </a:r>
          </a:p>
          <a:p>
            <a:r>
              <a:rPr lang="cs-CZ" dirty="0"/>
              <a:t>Např. jít, pracuje, utíkáme, smál se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716016" y="3068961"/>
            <a:ext cx="4041775" cy="2160240"/>
          </a:xfrm>
        </p:spPr>
        <p:txBody>
          <a:bodyPr/>
          <a:lstStyle/>
          <a:p>
            <a:r>
              <a:rPr lang="cs-CZ" dirty="0"/>
              <a:t>Je vyjádřen dvěma – nebo více – slovesy</a:t>
            </a:r>
          </a:p>
          <a:p>
            <a:r>
              <a:rPr lang="cs-CZ" dirty="0"/>
              <a:t>Např. pracovali jste, utíkal by, byli bychom šli, bude pracovat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835696" y="1124744"/>
            <a:ext cx="230425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716016" y="1124744"/>
            <a:ext cx="208823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179512" y="1772816"/>
            <a:ext cx="2808312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jednoduchý</a:t>
            </a:r>
          </a:p>
        </p:txBody>
      </p:sp>
      <p:sp>
        <p:nvSpPr>
          <p:cNvPr id="9" name="Ovál 8"/>
          <p:cNvSpPr/>
          <p:nvPr/>
        </p:nvSpPr>
        <p:spPr>
          <a:xfrm>
            <a:off x="5580112" y="1802112"/>
            <a:ext cx="2808312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složený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971600" y="5085184"/>
            <a:ext cx="7416824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Všechny tvary minulého času jsou složené, vyjadřují se příčestí minulým významového slovesa a tvarem pomocného slovesa být.</a:t>
            </a:r>
          </a:p>
        </p:txBody>
      </p:sp>
    </p:spTree>
    <p:extLst>
      <p:ext uri="{BB962C8B-B14F-4D97-AF65-F5344CB8AC3E}">
        <p14:creationId xmlns:p14="http://schemas.microsoft.com/office/powerpoint/2010/main" val="100583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Podmiňovací způsob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Způsob podmiňovací vyjadřuje děj možný a děj, který by nastal, kdyby se splnily jisté podmínky.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Kdybychom přišli včas, neujel by nám autobus.</a:t>
            </a:r>
          </a:p>
          <a:p>
            <a:pPr marL="0" indent="0">
              <a:buNone/>
            </a:pPr>
            <a:r>
              <a:rPr lang="cs-CZ" i="1" dirty="0"/>
              <a:t>Petr by byl šel s námi.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2193316"/>
            <a:ext cx="244827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přítomný</a:t>
            </a:r>
          </a:p>
        </p:txBody>
      </p:sp>
      <p:sp>
        <p:nvSpPr>
          <p:cNvPr id="5" name="Obdélník 4"/>
          <p:cNvSpPr/>
          <p:nvPr/>
        </p:nvSpPr>
        <p:spPr>
          <a:xfrm>
            <a:off x="5652120" y="2193316"/>
            <a:ext cx="244827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minulý</a:t>
            </a:r>
          </a:p>
        </p:txBody>
      </p:sp>
      <p:cxnSp>
        <p:nvCxnSpPr>
          <p:cNvPr id="7" name="Přímá spojnice 6"/>
          <p:cNvCxnSpPr>
            <a:stCxn id="4" idx="0"/>
          </p:cNvCxnSpPr>
          <p:nvPr/>
        </p:nvCxnSpPr>
        <p:spPr>
          <a:xfrm flipV="1">
            <a:off x="1763688" y="1124744"/>
            <a:ext cx="1872208" cy="106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5076056" y="1124744"/>
            <a:ext cx="2016224" cy="106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363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Podmiňovací způsob přítomný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77656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Osoba	číslo jednotné		číslo množné</a:t>
            </a:r>
          </a:p>
          <a:p>
            <a:pPr marL="0" indent="0">
              <a:buNone/>
            </a:pPr>
            <a:r>
              <a:rPr lang="cs-CZ" dirty="0"/>
              <a:t>1. 		četl bych			četli </a:t>
            </a:r>
            <a:r>
              <a:rPr lang="cs-CZ" dirty="0">
                <a:solidFill>
                  <a:srgbClr val="FF0000"/>
                </a:solidFill>
              </a:rPr>
              <a:t>bychom</a:t>
            </a:r>
          </a:p>
          <a:p>
            <a:pPr marL="0" indent="0">
              <a:buNone/>
            </a:pPr>
            <a:r>
              <a:rPr lang="cs-CZ" dirty="0"/>
              <a:t>2. 		četl bys			četli </a:t>
            </a:r>
            <a:r>
              <a:rPr lang="cs-CZ" dirty="0">
                <a:solidFill>
                  <a:srgbClr val="FF0000"/>
                </a:solidFill>
              </a:rPr>
              <a:t>byste</a:t>
            </a:r>
          </a:p>
          <a:p>
            <a:pPr marL="0" indent="0">
              <a:buNone/>
            </a:pPr>
            <a:r>
              <a:rPr lang="cs-CZ" dirty="0"/>
              <a:t>3. 		četl by			četli 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Utvoř od slovesa slyšet 2. os. č. mn.</a:t>
            </a:r>
          </a:p>
          <a:p>
            <a:pPr marL="0" indent="0">
              <a:buNone/>
            </a:pPr>
            <a:r>
              <a:rPr lang="cs-CZ" dirty="0"/>
              <a:t>			vrátit se 1. os č. mn.</a:t>
            </a:r>
          </a:p>
          <a:p>
            <a:pPr marL="0" indent="0">
              <a:buNone/>
            </a:pPr>
            <a:r>
              <a:rPr lang="cs-CZ" dirty="0"/>
              <a:t>			plavat 3. os. č. jed.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6516216" y="4221088"/>
            <a:ext cx="252028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slyšeli byste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6588224" y="5013176"/>
            <a:ext cx="252028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vrátili byste se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6444208" y="5805264"/>
            <a:ext cx="252028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plaval by</a:t>
            </a:r>
          </a:p>
        </p:txBody>
      </p:sp>
    </p:spTree>
    <p:extLst>
      <p:ext uri="{BB962C8B-B14F-4D97-AF65-F5344CB8AC3E}">
        <p14:creationId xmlns:p14="http://schemas.microsoft.com/office/powerpoint/2010/main" val="41325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Podmiňovací způsob minulý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Osoba	číslo jednotné		číslo množné</a:t>
            </a:r>
          </a:p>
          <a:p>
            <a:pPr marL="0" indent="0">
              <a:buNone/>
            </a:pPr>
            <a:r>
              <a:rPr lang="cs-CZ" dirty="0"/>
              <a:t>1.		byl bych četl		byli </a:t>
            </a:r>
            <a:r>
              <a:rPr lang="cs-CZ" dirty="0">
                <a:solidFill>
                  <a:srgbClr val="FF0000"/>
                </a:solidFill>
              </a:rPr>
              <a:t>bychom</a:t>
            </a:r>
            <a:r>
              <a:rPr lang="cs-CZ" dirty="0"/>
              <a:t> četli</a:t>
            </a:r>
          </a:p>
          <a:p>
            <a:pPr marL="0" indent="0">
              <a:buNone/>
            </a:pPr>
            <a:r>
              <a:rPr lang="cs-CZ" dirty="0"/>
              <a:t>2.		byl bys četl			byli </a:t>
            </a:r>
            <a:r>
              <a:rPr lang="cs-CZ" dirty="0">
                <a:solidFill>
                  <a:srgbClr val="FF0000"/>
                </a:solidFill>
              </a:rPr>
              <a:t>byste</a:t>
            </a:r>
            <a:r>
              <a:rPr lang="cs-CZ" dirty="0"/>
              <a:t> četli</a:t>
            </a:r>
          </a:p>
          <a:p>
            <a:pPr marL="0" indent="0">
              <a:buNone/>
            </a:pPr>
            <a:r>
              <a:rPr lang="cs-CZ" dirty="0"/>
              <a:t>3. 		byl by četl			byli by četli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Lze užívat i tvary: </a:t>
            </a:r>
            <a:r>
              <a:rPr lang="cs-CZ" i="1" dirty="0"/>
              <a:t>byl bych býval četl</a:t>
            </a:r>
          </a:p>
          <a:p>
            <a:pPr marL="0" indent="0">
              <a:buNone/>
            </a:pPr>
            <a:r>
              <a:rPr lang="cs-CZ" dirty="0"/>
              <a:t>			 </a:t>
            </a:r>
            <a:r>
              <a:rPr lang="cs-CZ" i="1" dirty="0"/>
              <a:t>byl bys býval četl</a:t>
            </a:r>
          </a:p>
          <a:p>
            <a:pPr marL="0" indent="0">
              <a:buNone/>
            </a:pPr>
            <a:r>
              <a:rPr lang="cs-CZ" dirty="0"/>
              <a:t>			 </a:t>
            </a:r>
            <a:r>
              <a:rPr lang="cs-CZ" i="1" dirty="0"/>
              <a:t>byli bychom bývali četli</a:t>
            </a:r>
          </a:p>
        </p:txBody>
      </p:sp>
    </p:spTree>
    <p:extLst>
      <p:ext uri="{BB962C8B-B14F-4D97-AF65-F5344CB8AC3E}">
        <p14:creationId xmlns:p14="http://schemas.microsoft.com/office/powerpoint/2010/main" val="2146620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Ve 2. osobě čísla jednotného se u zvratných sloves k zvratnému zájmenu připojuje –s.</a:t>
            </a:r>
          </a:p>
          <a:p>
            <a:pPr marL="0" indent="0">
              <a:buNone/>
            </a:pPr>
            <a:r>
              <a:rPr lang="cs-CZ" dirty="0"/>
              <a:t>Př.: </a:t>
            </a:r>
            <a:r>
              <a:rPr lang="cs-CZ" i="1" dirty="0"/>
              <a:t>hrál by sis, učil by ses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Slovesné tvary bych, bys, bychom apod. bývají často spojeny se spojkou v jedno slovo.</a:t>
            </a:r>
          </a:p>
          <a:p>
            <a:pPr marL="0" indent="0">
              <a:buNone/>
            </a:pPr>
            <a:r>
              <a:rPr lang="cs-CZ" dirty="0"/>
              <a:t>Př.: </a:t>
            </a:r>
            <a:r>
              <a:rPr lang="cs-CZ" i="1" dirty="0"/>
              <a:t>kdybych přišel, abys nekřičel, kdybychom běželi…</a:t>
            </a:r>
            <a:r>
              <a:rPr lang="cs-CZ" dirty="0"/>
              <a:t>.</a:t>
            </a:r>
          </a:p>
        </p:txBody>
      </p:sp>
      <p:pic>
        <p:nvPicPr>
          <p:cNvPr id="2050" name="Picture 2" descr="C:\Users\Maruška\AppData\Local\Microsoft\Windows\Temporary Internet Files\Content.IE5\0HFAX8LC\MC9003791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244582"/>
            <a:ext cx="1609785" cy="161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506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Doplň souvětí a rozliš podmiňovací způsob přítomný a minulý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Kdybys tam nechodil, _____________________</a:t>
            </a:r>
          </a:p>
          <a:p>
            <a:pPr marL="0" indent="0">
              <a:buNone/>
            </a:pPr>
            <a:r>
              <a:rPr lang="cs-CZ" dirty="0"/>
              <a:t>Byli bychom ten výkres namalovali, __________</a:t>
            </a:r>
          </a:p>
          <a:p>
            <a:pPr marL="0" indent="0">
              <a:buNone/>
            </a:pPr>
            <a:r>
              <a:rPr lang="cs-CZ" dirty="0"/>
              <a:t>Zapiš si dnešní úkol do sešitu, abys ___________</a:t>
            </a:r>
          </a:p>
          <a:p>
            <a:pPr marL="0" indent="0">
              <a:buNone/>
            </a:pPr>
            <a:r>
              <a:rPr lang="cs-CZ" dirty="0"/>
              <a:t>Kdybyste jedli hodně zeleniny, ______________</a:t>
            </a:r>
          </a:p>
          <a:p>
            <a:pPr marL="0" indent="0">
              <a:buNone/>
            </a:pPr>
            <a:r>
              <a:rPr lang="cs-CZ" dirty="0"/>
              <a:t>Maminka by byla ušila sukni, _______________</a:t>
            </a:r>
          </a:p>
          <a:p>
            <a:pPr marL="0" indent="0">
              <a:buNone/>
            </a:pPr>
            <a:r>
              <a:rPr lang="cs-CZ" dirty="0"/>
              <a:t>Kdybyste přišli včas, _______________________</a:t>
            </a:r>
          </a:p>
        </p:txBody>
      </p:sp>
      <p:pic>
        <p:nvPicPr>
          <p:cNvPr id="3074" name="Picture 2" descr="C:\Users\Maruška\AppData\Local\Microsoft\Windows\Temporary Internet Files\Content.IE5\0HFAX8LC\MC9003791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229200"/>
            <a:ext cx="1248954" cy="125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207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 slovesné způsoby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Na nebi svítí měsíc. </a:t>
            </a:r>
          </a:p>
          <a:p>
            <a:pPr marL="0" indent="0">
              <a:buNone/>
            </a:pPr>
            <a:r>
              <a:rPr lang="cs-CZ" dirty="0"/>
              <a:t>Seď klidně. </a:t>
            </a:r>
          </a:p>
          <a:p>
            <a:pPr marL="0" indent="0">
              <a:buNone/>
            </a:pPr>
            <a:r>
              <a:rPr lang="cs-CZ" dirty="0"/>
              <a:t>Kdyby byli počkali, mohli se s tebou domluvit.</a:t>
            </a:r>
          </a:p>
          <a:p>
            <a:pPr marL="0" indent="0">
              <a:buNone/>
            </a:pPr>
            <a:r>
              <a:rPr lang="cs-CZ" dirty="0"/>
              <a:t>Na louce kvetly bílé sedmikrásky.</a:t>
            </a:r>
          </a:p>
          <a:p>
            <a:pPr marL="0" indent="0">
              <a:buNone/>
            </a:pPr>
            <a:r>
              <a:rPr lang="cs-CZ" dirty="0"/>
              <a:t>Nešel bys se mnou dnes večer do kina?</a:t>
            </a:r>
          </a:p>
          <a:p>
            <a:pPr marL="0" indent="0">
              <a:buNone/>
            </a:pPr>
            <a:r>
              <a:rPr lang="cs-CZ" dirty="0"/>
              <a:t>Neumaž si šaty.</a:t>
            </a:r>
          </a:p>
          <a:p>
            <a:pPr marL="0" indent="0">
              <a:buNone/>
            </a:pPr>
            <a:r>
              <a:rPr lang="cs-CZ" dirty="0"/>
              <a:t>Už ses to konečně naučila?</a:t>
            </a:r>
          </a:p>
          <a:p>
            <a:pPr marL="0" indent="0">
              <a:buNone/>
            </a:pPr>
            <a:r>
              <a:rPr lang="cs-CZ" dirty="0"/>
              <a:t>Jana by chtěla o prázdninách jet k moři.</a:t>
            </a:r>
          </a:p>
        </p:txBody>
      </p:sp>
    </p:spTree>
    <p:extLst>
      <p:ext uri="{BB962C8B-B14F-4D97-AF65-F5344CB8AC3E}">
        <p14:creationId xmlns:p14="http://schemas.microsoft.com/office/powerpoint/2010/main" val="3957647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 ti dnes šlo toto učivo? Pokud jsi neměl/a problém, klikni na veselého </a:t>
            </a:r>
            <a:r>
              <a:rPr lang="cs-CZ" dirty="0" err="1"/>
              <a:t>smajlíka</a:t>
            </a:r>
            <a:r>
              <a:rPr lang="cs-CZ" dirty="0"/>
              <a:t>. Pokud jsi něčemu nerozuměl, klikni na smutného </a:t>
            </a:r>
            <a:r>
              <a:rPr lang="cs-CZ" dirty="0" err="1"/>
              <a:t>smajlíka</a:t>
            </a:r>
            <a:r>
              <a:rPr lang="cs-CZ" dirty="0"/>
              <a:t>.</a:t>
            </a:r>
          </a:p>
        </p:txBody>
      </p:sp>
      <p:pic>
        <p:nvPicPr>
          <p:cNvPr id="5122" name="Picture 2" descr="C:\Users\Maruška\AppData\Local\Microsoft\Windows\Temporary Internet Files\Content.IE5\0HFAX8LC\MC900433822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491" y="3717032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Maruška\AppData\Local\Microsoft\Windows\Temporary Internet Files\Content.IE5\OF5S1J2O\MC900434407[1].wm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17032"/>
            <a:ext cx="1598268" cy="167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278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ym typeface="Wingdings" pitchFamily="2" charset="2"/>
              </a:rPr>
              <a:t>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mi líto, vezmi si znovu sešit, popř. učebnici a procvičuj si danou látku. </a:t>
            </a:r>
          </a:p>
          <a:p>
            <a:pPr marL="0" indent="0">
              <a:buNone/>
            </a:pPr>
            <a:r>
              <a:rPr lang="cs-CZ" dirty="0"/>
              <a:t>Příště učivo jistě zvládneš!</a:t>
            </a:r>
          </a:p>
        </p:txBody>
      </p:sp>
      <p:pic>
        <p:nvPicPr>
          <p:cNvPr id="6146" name="Picture 2" descr="C:\Users\Maruška\AppData\Local\Microsoft\Windows\Temporary Internet Files\Content.IE5\OF5S1J2O\MC900434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77072"/>
            <a:ext cx="187325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19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Výborně, učivo jsi zvládl/a. </a:t>
            </a:r>
          </a:p>
          <a:p>
            <a:pPr marL="0" indent="0">
              <a:buNone/>
            </a:pPr>
            <a:r>
              <a:rPr lang="cs-CZ" dirty="0"/>
              <a:t>Můžeš pomoci těm spolužákům, kteří klikli na smutného </a:t>
            </a:r>
            <a:r>
              <a:rPr lang="cs-CZ" dirty="0" err="1"/>
              <a:t>smajlíka</a:t>
            </a:r>
            <a:r>
              <a:rPr lang="cs-CZ" dirty="0"/>
              <a:t>.</a:t>
            </a:r>
          </a:p>
        </p:txBody>
      </p:sp>
      <p:pic>
        <p:nvPicPr>
          <p:cNvPr id="4" name="Picture 2" descr="C:\Users\Maruška\AppData\Local\Microsoft\Windows\Temporary Internet Files\Content.IE5\0HFAX8LC\MC90043382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491" y="3717032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16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Co jsou to slovesa?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Slovesa vyjadřují děj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195736" y="2060848"/>
            <a:ext cx="151216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707904" y="2060848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707904" y="2060848"/>
            <a:ext cx="20882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539552" y="3212976"/>
            <a:ext cx="2088232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činnost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2918092" y="3247770"/>
            <a:ext cx="2088232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stav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5508104" y="3212976"/>
            <a:ext cx="2088232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změna stavu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39552" y="4365104"/>
            <a:ext cx="208823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běhat</a:t>
            </a:r>
          </a:p>
          <a:p>
            <a:pPr algn="ctr"/>
            <a:r>
              <a:rPr lang="cs-CZ" sz="2400" dirty="0"/>
              <a:t>zpívat</a:t>
            </a:r>
          </a:p>
          <a:p>
            <a:pPr algn="ctr"/>
            <a:r>
              <a:rPr lang="cs-CZ" sz="2400" dirty="0"/>
              <a:t>tančit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480682" y="4365104"/>
            <a:ext cx="208823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zčervenat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změnit se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2951820" y="4365104"/>
            <a:ext cx="208823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sedět</a:t>
            </a:r>
          </a:p>
          <a:p>
            <a:pPr algn="ctr"/>
            <a:r>
              <a:rPr lang="cs-CZ" sz="2400" dirty="0"/>
              <a:t>čekat</a:t>
            </a:r>
          </a:p>
          <a:p>
            <a:pPr algn="ctr"/>
            <a:r>
              <a:rPr lang="cs-CZ" sz="2400" dirty="0"/>
              <a:t>těšit se</a:t>
            </a:r>
          </a:p>
        </p:txBody>
      </p:sp>
    </p:spTree>
    <p:extLst>
      <p:ext uri="{BB962C8B-B14F-4D97-AF65-F5344CB8AC3E}">
        <p14:creationId xmlns:p14="http://schemas.microsoft.com/office/powerpoint/2010/main" val="150314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Co určujeme u sloves?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osoba – 1., 2., 3.</a:t>
            </a:r>
          </a:p>
          <a:p>
            <a:pPr marL="0" indent="0">
              <a:buNone/>
            </a:pPr>
            <a:r>
              <a:rPr lang="cs-CZ" dirty="0"/>
              <a:t>číslo – jednotné, množné</a:t>
            </a:r>
          </a:p>
          <a:p>
            <a:pPr marL="0" indent="0">
              <a:buNone/>
            </a:pPr>
            <a:r>
              <a:rPr lang="cs-CZ" dirty="0"/>
              <a:t>způsob – oznamovací, podmiňovací, rozkazovací</a:t>
            </a:r>
          </a:p>
          <a:p>
            <a:pPr marL="0" indent="0">
              <a:buNone/>
            </a:pPr>
            <a:r>
              <a:rPr lang="cs-CZ" dirty="0"/>
              <a:t>čas – minulý, přítomný, budoucí</a:t>
            </a:r>
          </a:p>
          <a:p>
            <a:pPr marL="0" indent="0">
              <a:buNone/>
            </a:pPr>
            <a:r>
              <a:rPr lang="cs-CZ" dirty="0"/>
              <a:t>rod</a:t>
            </a:r>
          </a:p>
          <a:p>
            <a:pPr marL="0" indent="0">
              <a:buNone/>
            </a:pPr>
            <a:r>
              <a:rPr lang="cs-CZ" dirty="0"/>
              <a:t>vid</a:t>
            </a:r>
          </a:p>
          <a:p>
            <a:pPr marL="0" indent="0">
              <a:buNone/>
            </a:pPr>
            <a:r>
              <a:rPr lang="cs-CZ" dirty="0"/>
              <a:t>třída</a:t>
            </a:r>
          </a:p>
          <a:p>
            <a:pPr marL="0" indent="0">
              <a:buNone/>
            </a:pPr>
            <a:r>
              <a:rPr lang="cs-CZ" dirty="0"/>
              <a:t>vzor</a:t>
            </a:r>
          </a:p>
        </p:txBody>
      </p:sp>
      <p:sp>
        <p:nvSpPr>
          <p:cNvPr id="9" name="Popisek se šipkou doprava 8"/>
          <p:cNvSpPr/>
          <p:nvPr/>
        </p:nvSpPr>
        <p:spPr>
          <a:xfrm>
            <a:off x="1475656" y="4077072"/>
            <a:ext cx="1728192" cy="216024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203848" y="4077072"/>
            <a:ext cx="3168352" cy="18722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Toto se budete učit ve vyšším ročníku.</a:t>
            </a:r>
          </a:p>
        </p:txBody>
      </p:sp>
    </p:spTree>
    <p:extLst>
      <p:ext uri="{BB962C8B-B14F-4D97-AF65-F5344CB8AC3E}">
        <p14:creationId xmlns:p14="http://schemas.microsoft.com/office/powerpoint/2010/main" val="195598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Čas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Určujeme čas u všech způsobů?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NE! Čas určujeme pouze u způsobu___________</a:t>
            </a:r>
          </a:p>
          <a:p>
            <a:pPr marL="0" indent="0">
              <a:buNone/>
            </a:pPr>
            <a:r>
              <a:rPr lang="cs-CZ" dirty="0"/>
              <a:t>př.:</a:t>
            </a:r>
          </a:p>
          <a:p>
            <a:pPr marL="0" indent="0">
              <a:buNone/>
            </a:pPr>
            <a:r>
              <a:rPr lang="cs-CZ" i="1" dirty="0"/>
              <a:t>Spi! – způsob rozkazovací, čas 0</a:t>
            </a:r>
          </a:p>
          <a:p>
            <a:pPr marL="0" indent="0">
              <a:buNone/>
            </a:pPr>
            <a:r>
              <a:rPr lang="cs-CZ" i="1" dirty="0"/>
              <a:t>Viděli bychom – způsob podmiňovací přítomný,      čas 0</a:t>
            </a:r>
          </a:p>
          <a:p>
            <a:pPr marL="0" indent="0">
              <a:buNone/>
            </a:pPr>
            <a:r>
              <a:rPr lang="cs-CZ" i="1" dirty="0"/>
              <a:t>Zkouší – způsob oznamovací, čas přítomný</a:t>
            </a:r>
          </a:p>
        </p:txBody>
      </p:sp>
      <p:pic>
        <p:nvPicPr>
          <p:cNvPr id="1026" name="Picture 2" descr="C:\Users\Maruška\AppData\Local\Microsoft\Windows\Temporary Internet Files\Content.IE5\XKM73XPM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786" y="1268760"/>
            <a:ext cx="1452255" cy="143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120789" y="3114242"/>
            <a:ext cx="2232248" cy="5894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oznamovacího</a:t>
            </a:r>
          </a:p>
        </p:txBody>
      </p:sp>
    </p:spTree>
    <p:extLst>
      <p:ext uri="{BB962C8B-B14F-4D97-AF65-F5344CB8AC3E}">
        <p14:creationId xmlns:p14="http://schemas.microsoft.com/office/powerpoint/2010/main" val="189657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Slovesný čas</a:t>
            </a:r>
          </a:p>
        </p:txBody>
      </p:sp>
      <p:sp>
        <p:nvSpPr>
          <p:cNvPr id="8" name="Ovál 7"/>
          <p:cNvSpPr/>
          <p:nvPr/>
        </p:nvSpPr>
        <p:spPr>
          <a:xfrm>
            <a:off x="107504" y="2016669"/>
            <a:ext cx="2808312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přítomný</a:t>
            </a:r>
          </a:p>
        </p:txBody>
      </p:sp>
      <p:sp>
        <p:nvSpPr>
          <p:cNvPr id="9" name="Ovál 8"/>
          <p:cNvSpPr/>
          <p:nvPr/>
        </p:nvSpPr>
        <p:spPr>
          <a:xfrm>
            <a:off x="3148705" y="2016669"/>
            <a:ext cx="2808312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minulý</a:t>
            </a:r>
          </a:p>
        </p:txBody>
      </p:sp>
      <p:sp>
        <p:nvSpPr>
          <p:cNvPr id="10" name="Ovál 9"/>
          <p:cNvSpPr/>
          <p:nvPr/>
        </p:nvSpPr>
        <p:spPr>
          <a:xfrm>
            <a:off x="6274836" y="2024844"/>
            <a:ext cx="2808312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budoucí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0655" y="3095541"/>
            <a:ext cx="2304256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píšu, čtu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400733" y="4704964"/>
            <a:ext cx="2304256" cy="16154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Vyjadřuje se tvarem složeným: budu psát, budu číst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125973" y="3163491"/>
            <a:ext cx="2716286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psal jsem, četl jsem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215942" y="4172727"/>
            <a:ext cx="2622075" cy="23488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Vyjadřuje se tvarem jednoduchým – napíšu, přečtu – nemohou vyjádřit čas přítomný</a:t>
            </a:r>
          </a:p>
        </p:txBody>
      </p:sp>
      <p:cxnSp>
        <p:nvCxnSpPr>
          <p:cNvPr id="16" name="Přímá spojnice 15"/>
          <p:cNvCxnSpPr>
            <a:stCxn id="8" idx="0"/>
          </p:cNvCxnSpPr>
          <p:nvPr/>
        </p:nvCxnSpPr>
        <p:spPr>
          <a:xfrm flipV="1">
            <a:off x="1511660" y="1052736"/>
            <a:ext cx="2972456" cy="963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484116" y="1052736"/>
            <a:ext cx="0" cy="963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endCxn id="10" idx="0"/>
          </p:cNvCxnSpPr>
          <p:nvPr/>
        </p:nvCxnSpPr>
        <p:spPr>
          <a:xfrm>
            <a:off x="4484116" y="1052736"/>
            <a:ext cx="3194876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stCxn id="10" idx="4"/>
          </p:cNvCxnSpPr>
          <p:nvPr/>
        </p:nvCxnSpPr>
        <p:spPr>
          <a:xfrm flipH="1">
            <a:off x="5076056" y="2816932"/>
            <a:ext cx="2602936" cy="18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10" idx="4"/>
          </p:cNvCxnSpPr>
          <p:nvPr/>
        </p:nvCxnSpPr>
        <p:spPr>
          <a:xfrm>
            <a:off x="7678992" y="2816932"/>
            <a:ext cx="0" cy="1355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06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4608512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Najdi slovesa</a:t>
            </a:r>
          </a:p>
        </p:txBody>
      </p:sp>
      <p:sp>
        <p:nvSpPr>
          <p:cNvPr id="3" name="Výbuch 1 2"/>
          <p:cNvSpPr/>
          <p:nvPr/>
        </p:nvSpPr>
        <p:spPr>
          <a:xfrm>
            <a:off x="899592" y="1844824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4" name="Výbuch 1 3"/>
          <p:cNvSpPr/>
          <p:nvPr/>
        </p:nvSpPr>
        <p:spPr>
          <a:xfrm>
            <a:off x="6732240" y="5373216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Á</a:t>
            </a:r>
          </a:p>
        </p:txBody>
      </p:sp>
      <p:sp>
        <p:nvSpPr>
          <p:cNvPr id="5" name="Výbuch 1 4"/>
          <p:cNvSpPr/>
          <p:nvPr/>
        </p:nvSpPr>
        <p:spPr>
          <a:xfrm>
            <a:off x="5961438" y="2890835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6" name="Výbuch 1 5"/>
          <p:cNvSpPr/>
          <p:nvPr/>
        </p:nvSpPr>
        <p:spPr>
          <a:xfrm>
            <a:off x="2123728" y="3861048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" name="Ovál 6"/>
          <p:cNvSpPr/>
          <p:nvPr/>
        </p:nvSpPr>
        <p:spPr>
          <a:xfrm>
            <a:off x="7053192" y="2776505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9" name="Ovál 8"/>
          <p:cNvSpPr/>
          <p:nvPr/>
        </p:nvSpPr>
        <p:spPr>
          <a:xfrm>
            <a:off x="2699792" y="5427369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Ovál 9"/>
          <p:cNvSpPr/>
          <p:nvPr/>
        </p:nvSpPr>
        <p:spPr>
          <a:xfrm>
            <a:off x="4355976" y="1844824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Š</a:t>
            </a:r>
          </a:p>
        </p:txBody>
      </p:sp>
      <p:sp>
        <p:nvSpPr>
          <p:cNvPr id="11" name="Ovál 10"/>
          <p:cNvSpPr/>
          <p:nvPr/>
        </p:nvSpPr>
        <p:spPr>
          <a:xfrm>
            <a:off x="8351912" y="5580856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2" name="Ovál 11"/>
          <p:cNvSpPr/>
          <p:nvPr/>
        </p:nvSpPr>
        <p:spPr>
          <a:xfrm>
            <a:off x="5217750" y="4400443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3" name="Ovál 12"/>
          <p:cNvSpPr/>
          <p:nvPr/>
        </p:nvSpPr>
        <p:spPr>
          <a:xfrm>
            <a:off x="644871" y="3996680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" name="Čtyřiadvaceticípá hvězda 13"/>
          <p:cNvSpPr/>
          <p:nvPr/>
        </p:nvSpPr>
        <p:spPr>
          <a:xfrm>
            <a:off x="5580112" y="1556792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5" name="Čtyřiadvaceticípá hvězda 14"/>
          <p:cNvSpPr/>
          <p:nvPr/>
        </p:nvSpPr>
        <p:spPr>
          <a:xfrm>
            <a:off x="7631832" y="4365104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6" name="Čtyřiadvaceticípá hvězda 15"/>
          <p:cNvSpPr/>
          <p:nvPr/>
        </p:nvSpPr>
        <p:spPr>
          <a:xfrm>
            <a:off x="4497670" y="3165445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" name="Čtyřiadvaceticípá hvězda 16"/>
          <p:cNvSpPr/>
          <p:nvPr/>
        </p:nvSpPr>
        <p:spPr>
          <a:xfrm>
            <a:off x="878897" y="4996370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Čtyřiadvaceticípá hvězda 17"/>
          <p:cNvSpPr/>
          <p:nvPr/>
        </p:nvSpPr>
        <p:spPr>
          <a:xfrm>
            <a:off x="1907704" y="2547118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" name="Čtyřiadvaceticípá hvězda 18"/>
          <p:cNvSpPr/>
          <p:nvPr/>
        </p:nvSpPr>
        <p:spPr>
          <a:xfrm>
            <a:off x="7092280" y="1268760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Ř</a:t>
            </a:r>
          </a:p>
        </p:txBody>
      </p:sp>
      <p:sp>
        <p:nvSpPr>
          <p:cNvPr id="20" name="Čtyřiadvaceticípá hvězda 19"/>
          <p:cNvSpPr/>
          <p:nvPr/>
        </p:nvSpPr>
        <p:spPr>
          <a:xfrm>
            <a:off x="3527884" y="4584655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2834807" y="1678398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Ř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302833" y="2724409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8085674" y="2927593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4572000" y="5589240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6600509" y="4084064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8" name="Zaoblený obdélník 27"/>
          <p:cNvSpPr/>
          <p:nvPr/>
        </p:nvSpPr>
        <p:spPr>
          <a:xfrm>
            <a:off x="3438203" y="2958168"/>
            <a:ext cx="738082" cy="69422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9" name="Čtyřiadvaceticípá hvězda 28"/>
          <p:cNvSpPr/>
          <p:nvPr/>
        </p:nvSpPr>
        <p:spPr>
          <a:xfrm>
            <a:off x="971600" y="692696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30" name="Čtyřiadvaceticípá hvězda 29"/>
          <p:cNvSpPr/>
          <p:nvPr/>
        </p:nvSpPr>
        <p:spPr>
          <a:xfrm>
            <a:off x="5652120" y="5517232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34081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347048" cy="99412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cs-CZ" dirty="0"/>
              <a:t>U těchto sloves urči: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osobu	číslo		způsob		čas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539552" y="1556792"/>
            <a:ext cx="4752528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Našli jste správně?</a:t>
            </a:r>
          </a:p>
        </p:txBody>
      </p:sp>
      <p:sp>
        <p:nvSpPr>
          <p:cNvPr id="6" name="Ovál 5"/>
          <p:cNvSpPr/>
          <p:nvPr/>
        </p:nvSpPr>
        <p:spPr>
          <a:xfrm>
            <a:off x="5654904" y="1155287"/>
            <a:ext cx="3024336" cy="28083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hrát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slyšel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přinesou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otevře</a:t>
            </a:r>
          </a:p>
        </p:txBody>
      </p:sp>
      <p:pic>
        <p:nvPicPr>
          <p:cNvPr id="4098" name="Picture 2" descr="C:\Users\Maruška\AppData\Local\Microsoft\Windows\Temporary Internet Files\Content.IE5\XKM73XPM\MC90044149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764704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9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Doplňte tabulku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512" y="1556792"/>
          <a:ext cx="8712966" cy="46371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6964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Infinitiv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Čas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Způsob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Doplňované slovo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spát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množné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přítomný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oznamovací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házet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jednotné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rozkazovací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fotografuje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vstávat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množné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minulý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oznamovací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9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budeme kreslit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čtu 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mluvnické kategorie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Osobu, číslo, způsob a čas</a:t>
            </a:r>
          </a:p>
        </p:txBody>
      </p:sp>
      <p:sp>
        <p:nvSpPr>
          <p:cNvPr id="4" name="6cípá hvězda 3"/>
          <p:cNvSpPr/>
          <p:nvPr/>
        </p:nvSpPr>
        <p:spPr>
          <a:xfrm>
            <a:off x="539552" y="3068960"/>
            <a:ext cx="2088232" cy="2160240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spí</a:t>
            </a:r>
          </a:p>
        </p:txBody>
      </p:sp>
      <p:sp>
        <p:nvSpPr>
          <p:cNvPr id="5" name="Šipka doprava se zářezem 4"/>
          <p:cNvSpPr/>
          <p:nvPr/>
        </p:nvSpPr>
        <p:spPr>
          <a:xfrm>
            <a:off x="3131840" y="2492896"/>
            <a:ext cx="3456384" cy="1440160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pospíchal jsem</a:t>
            </a:r>
          </a:p>
        </p:txBody>
      </p:sp>
      <p:sp>
        <p:nvSpPr>
          <p:cNvPr id="6" name="Výbuch 1 5"/>
          <p:cNvSpPr/>
          <p:nvPr/>
        </p:nvSpPr>
        <p:spPr>
          <a:xfrm>
            <a:off x="3347864" y="4725144"/>
            <a:ext cx="3240360" cy="172819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trhají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6156176" y="1628800"/>
            <a:ext cx="2448272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utíkali byste</a:t>
            </a:r>
          </a:p>
        </p:txBody>
      </p:sp>
      <p:sp>
        <p:nvSpPr>
          <p:cNvPr id="8" name="Ovál 7"/>
          <p:cNvSpPr/>
          <p:nvPr/>
        </p:nvSpPr>
        <p:spPr>
          <a:xfrm>
            <a:off x="6588224" y="3933056"/>
            <a:ext cx="2016224" cy="16561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přines</a:t>
            </a:r>
          </a:p>
        </p:txBody>
      </p:sp>
      <p:sp>
        <p:nvSpPr>
          <p:cNvPr id="9" name="Vlna 8"/>
          <p:cNvSpPr/>
          <p:nvPr/>
        </p:nvSpPr>
        <p:spPr>
          <a:xfrm>
            <a:off x="539552" y="5589240"/>
            <a:ext cx="2592288" cy="1008112"/>
          </a:xfrm>
          <a:prstGeom prst="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lyžoval bych</a:t>
            </a:r>
          </a:p>
        </p:txBody>
      </p:sp>
    </p:spTree>
    <p:extLst>
      <p:ext uri="{BB962C8B-B14F-4D97-AF65-F5344CB8AC3E}">
        <p14:creationId xmlns:p14="http://schemas.microsoft.com/office/powerpoint/2010/main" val="28514183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304</TotalTime>
  <Words>738</Words>
  <Application>Microsoft Office PowerPoint</Application>
  <PresentationFormat>Předvádění na obrazovce (4:3)</PresentationFormat>
  <Paragraphs>177</Paragraphs>
  <Slides>19</Slides>
  <Notes>0</Notes>
  <HiddenSlides>2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Slovesa </vt:lpstr>
      <vt:lpstr>Co jsou to slovesa?</vt:lpstr>
      <vt:lpstr>Co určujeme u sloves?</vt:lpstr>
      <vt:lpstr>Čas</vt:lpstr>
      <vt:lpstr>Slovesný čas</vt:lpstr>
      <vt:lpstr>Najdi slovesa</vt:lpstr>
      <vt:lpstr>Řešení</vt:lpstr>
      <vt:lpstr>Doplňte tabulku</vt:lpstr>
      <vt:lpstr>Urči mluvnické kategorie</vt:lpstr>
      <vt:lpstr>Slovesný tvar</vt:lpstr>
      <vt:lpstr>Podmiňovací způsob</vt:lpstr>
      <vt:lpstr>Podmiňovací způsob přítomný</vt:lpstr>
      <vt:lpstr>Podmiňovací způsob minulý</vt:lpstr>
      <vt:lpstr>Prezentace aplikace PowerPoint</vt:lpstr>
      <vt:lpstr>Doplň souvětí a rozliš podmiňovací způsob přítomný a minulý</vt:lpstr>
      <vt:lpstr>Rozliš slovesné způsoby</vt:lpstr>
      <vt:lpstr>???</vt:lpstr>
      <vt:lpstr></vt:lpstr>
      <vt:lpstr>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</dc:title>
  <dc:creator>Maruška</dc:creator>
  <cp:lastModifiedBy>Milan Bednář</cp:lastModifiedBy>
  <cp:revision>26</cp:revision>
  <dcterms:created xsi:type="dcterms:W3CDTF">2013-04-14T18:39:43Z</dcterms:created>
  <dcterms:modified xsi:type="dcterms:W3CDTF">2023-04-03T17:21:49Z</dcterms:modified>
</cp:coreProperties>
</file>