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66" r:id="rId12"/>
    <p:sldId id="269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DBD3"/>
    <a:srgbClr val="FF0066"/>
    <a:srgbClr val="FFFF00"/>
    <a:srgbClr val="9900FF"/>
    <a:srgbClr val="663300"/>
    <a:srgbClr val="660066"/>
    <a:srgbClr val="09E30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66" autoAdjust="0"/>
    <p:restoredTop sz="90960" autoAdjust="0"/>
  </p:normalViewPr>
  <p:slideViewPr>
    <p:cSldViewPr>
      <p:cViewPr varScale="1">
        <p:scale>
          <a:sx n="112" d="100"/>
          <a:sy n="112" d="100"/>
        </p:scale>
        <p:origin x="11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E935454-4AB3-EA71-38D9-89B2634CEF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1AABE3A-DF00-5024-BB47-9CACAF6C8DB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7399F82D-A1E4-F62F-5FF7-D9FCEFDC71A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876B5FC-805F-9FE2-2ADB-6ED63B49D19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A786DA-9353-4331-A9DD-B8DBF4E110B0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7C27B6A-79CD-6CF0-300B-CEE9F01739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D5943BB-459D-328E-5102-7689906C0C4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94886C25-3368-44A9-A378-9A5C310B020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D5417E2E-0BE8-C937-EF76-0270D5BA65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86D115D7-E7BC-16E8-3391-E81672F392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CB170243-8025-02F7-30C0-FBEBFDC138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7FA38F-0982-4278-A3F9-50DD37F8A45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EDDFAA87-38D7-01B3-0728-FB0B27AB38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15E08F6A-FA48-8986-F095-0421470BF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851D8991-05A9-B2B0-D097-88CF0CE64F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031CBA6-D70C-44A9-A137-8F078AFB7835}" type="slidenum">
              <a:rPr lang="cs-CZ" altLang="cs-CZ" sz="1200"/>
              <a:pPr eaLnBrk="1" hangingPunct="1"/>
              <a:t>10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 descr="Canvas">
            <a:extLst>
              <a:ext uri="{FF2B5EF4-FFF2-40B4-BE49-F238E27FC236}">
                <a16:creationId xmlns:a16="http://schemas.microsoft.com/office/drawing/2014/main" id="{62BC0AE0-19F4-66D7-9EE3-BB6F8BE5DCF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cs-CZ" altLang="cs-CZ"/>
          </a:p>
        </p:txBody>
      </p:sp>
      <p:pic>
        <p:nvPicPr>
          <p:cNvPr id="3" name="Picture 3" descr="minispir">
            <a:extLst>
              <a:ext uri="{FF2B5EF4-FFF2-40B4-BE49-F238E27FC236}">
                <a16:creationId xmlns:a16="http://schemas.microsoft.com/office/drawing/2014/main" id="{58771862-13BB-E3D4-EB4B-D0E4C5188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 descr="Canvas">
            <a:extLst>
              <a:ext uri="{FF2B5EF4-FFF2-40B4-BE49-F238E27FC236}">
                <a16:creationId xmlns:a16="http://schemas.microsoft.com/office/drawing/2014/main" id="{9F81C44E-33BC-4A9C-EC11-F6C3EC6C7F2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cs-CZ" altLang="cs-CZ"/>
          </a:p>
        </p:txBody>
      </p:sp>
      <p:pic>
        <p:nvPicPr>
          <p:cNvPr id="5" name="Picture 5" descr="minispir">
            <a:extLst>
              <a:ext uri="{FF2B5EF4-FFF2-40B4-BE49-F238E27FC236}">
                <a16:creationId xmlns:a16="http://schemas.microsoft.com/office/drawing/2014/main" id="{339EE79D-5AD0-2509-F411-F625F3191F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F97DCDF-875E-620F-23DB-C8F3A82D584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AF0E829E-04B5-975B-6789-945543A645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7F0D4819-F101-5A0A-C373-C4DC955DB4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803E15A-7FF8-4B83-A3B9-AC13B14F87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036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CAC4C48B-DD71-2385-1FDC-2D70A7F28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566D31B5-3E27-16BD-4523-5122AF86E5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A81DC45F-A38C-5346-30A8-1C265D8FF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4C78F-9780-4155-9F29-700F1F11FAD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474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DB9F4541-1AD0-377E-A7B6-01B669594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913C2146-97D5-8849-D0E0-C336A60018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9C1A68F7-503B-C277-A4D5-7CA4B52062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03F3DE-E015-4FF8-A11D-32526C8C99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059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5CD76D9C-D5B9-F2C3-A590-53EB13C75D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7A273950-D103-4EC0-C911-D3BEA56638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8DC2FAD9-1F59-881A-0502-B446B5E7D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C7C8A0-03F4-4321-9360-F25C016E16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7327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7">
            <a:extLst>
              <a:ext uri="{FF2B5EF4-FFF2-40B4-BE49-F238E27FC236}">
                <a16:creationId xmlns:a16="http://schemas.microsoft.com/office/drawing/2014/main" id="{6D114979-F034-3B17-EB20-679BAF067C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8">
            <a:extLst>
              <a:ext uri="{FF2B5EF4-FFF2-40B4-BE49-F238E27FC236}">
                <a16:creationId xmlns:a16="http://schemas.microsoft.com/office/drawing/2014/main" id="{64AD091B-F4C4-C61D-C020-5827F5738F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9">
            <a:extLst>
              <a:ext uri="{FF2B5EF4-FFF2-40B4-BE49-F238E27FC236}">
                <a16:creationId xmlns:a16="http://schemas.microsoft.com/office/drawing/2014/main" id="{21D12320-F914-1620-F466-A031E2E9D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3F4D33-EC5A-4EE6-A990-49287A0287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442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66C8EC3B-DE21-CD96-111C-027D1DE5EC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084B0A72-93CB-8A43-9611-12FA5C8E8C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5A508C30-DDEA-C38F-3A6A-8A6619C0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8E7CA-D5FF-4485-A38A-2A22334592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718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7">
            <a:extLst>
              <a:ext uri="{FF2B5EF4-FFF2-40B4-BE49-F238E27FC236}">
                <a16:creationId xmlns:a16="http://schemas.microsoft.com/office/drawing/2014/main" id="{6A8C0C9B-196B-544E-7251-A35D729EE7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8">
            <a:extLst>
              <a:ext uri="{FF2B5EF4-FFF2-40B4-BE49-F238E27FC236}">
                <a16:creationId xmlns:a16="http://schemas.microsoft.com/office/drawing/2014/main" id="{5DC25C24-1C59-3B9D-F5CC-AA8E8A5785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9">
            <a:extLst>
              <a:ext uri="{FF2B5EF4-FFF2-40B4-BE49-F238E27FC236}">
                <a16:creationId xmlns:a16="http://schemas.microsoft.com/office/drawing/2014/main" id="{2C535BE3-94BB-01AA-5C57-D24087B4D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0E769-7C9A-4BD1-8E5A-67BB3D2909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95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7">
            <a:extLst>
              <a:ext uri="{FF2B5EF4-FFF2-40B4-BE49-F238E27FC236}">
                <a16:creationId xmlns:a16="http://schemas.microsoft.com/office/drawing/2014/main" id="{62875864-AA55-F536-1BF5-DD482DC44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8">
            <a:extLst>
              <a:ext uri="{FF2B5EF4-FFF2-40B4-BE49-F238E27FC236}">
                <a16:creationId xmlns:a16="http://schemas.microsoft.com/office/drawing/2014/main" id="{AF9C426F-D1F3-7A9E-A10A-DDD98840DB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99AFE11E-BD11-B2C7-D410-9E65FBF66F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698F6-B236-4D7B-B8DA-FD460EDBB9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019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>
            <a:extLst>
              <a:ext uri="{FF2B5EF4-FFF2-40B4-BE49-F238E27FC236}">
                <a16:creationId xmlns:a16="http://schemas.microsoft.com/office/drawing/2014/main" id="{67640F23-7393-3F7F-D1BB-29B7B9FA75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8">
            <a:extLst>
              <a:ext uri="{FF2B5EF4-FFF2-40B4-BE49-F238E27FC236}">
                <a16:creationId xmlns:a16="http://schemas.microsoft.com/office/drawing/2014/main" id="{59A8F116-76C4-FAA0-481D-E926D225B8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42002BF1-FA10-C84A-E9A1-C98212301E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15070-26BB-4481-92F0-13AD6E7F82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226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C3F8C1AD-E33B-6C89-63B5-11D2A0CC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DF4E65A2-B6DD-3C2B-51E0-E26AA2FF80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B46D647E-3AAF-23C1-41BA-4F3EC2B346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7DDCA0-5576-4249-9AEB-AFF37C3CAF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02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7">
            <a:extLst>
              <a:ext uri="{FF2B5EF4-FFF2-40B4-BE49-F238E27FC236}">
                <a16:creationId xmlns:a16="http://schemas.microsoft.com/office/drawing/2014/main" id="{6693F4D9-3CA3-C3B7-5783-43846F7BE8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8">
            <a:extLst>
              <a:ext uri="{FF2B5EF4-FFF2-40B4-BE49-F238E27FC236}">
                <a16:creationId xmlns:a16="http://schemas.microsoft.com/office/drawing/2014/main" id="{1BAA54D0-3774-A73D-2DB0-32D26BB273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9">
            <a:extLst>
              <a:ext uri="{FF2B5EF4-FFF2-40B4-BE49-F238E27FC236}">
                <a16:creationId xmlns:a16="http://schemas.microsoft.com/office/drawing/2014/main" id="{105A871A-1239-775C-1A65-B13CB68F44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413F9-4491-4E3F-9FA4-A6B97C512B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21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7">
            <a:extLst>
              <a:ext uri="{FF2B5EF4-FFF2-40B4-BE49-F238E27FC236}">
                <a16:creationId xmlns:a16="http://schemas.microsoft.com/office/drawing/2014/main" id="{099D8BFB-0576-2376-C5AB-6798136FDDB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cs-CZ" altLang="cs-CZ"/>
          </a:p>
        </p:txBody>
      </p:sp>
      <p:sp>
        <p:nvSpPr>
          <p:cNvPr id="1027" name="Line 39">
            <a:extLst>
              <a:ext uri="{FF2B5EF4-FFF2-40B4-BE49-F238E27FC236}">
                <a16:creationId xmlns:a16="http://schemas.microsoft.com/office/drawing/2014/main" id="{4BBEE346-8D55-3021-8F4F-68C2EED8AA8F}"/>
              </a:ext>
            </a:extLst>
          </p:cNvPr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28" name="Picture 42" descr="minispir">
            <a:extLst>
              <a:ext uri="{FF2B5EF4-FFF2-40B4-BE49-F238E27FC236}">
                <a16:creationId xmlns:a16="http://schemas.microsoft.com/office/drawing/2014/main" id="{9227ED55-75CD-FEF3-D9F4-6538C56A3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43" descr="minispir">
            <a:extLst>
              <a:ext uri="{FF2B5EF4-FFF2-40B4-BE49-F238E27FC236}">
                <a16:creationId xmlns:a16="http://schemas.microsoft.com/office/drawing/2014/main" id="{65904D68-2ED1-AC8E-1730-760EECEB6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5">
            <a:extLst>
              <a:ext uri="{FF2B5EF4-FFF2-40B4-BE49-F238E27FC236}">
                <a16:creationId xmlns:a16="http://schemas.microsoft.com/office/drawing/2014/main" id="{7757AEA2-4C6A-C206-E85E-4638E94F6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31" name="Rectangle 46">
            <a:extLst>
              <a:ext uri="{FF2B5EF4-FFF2-40B4-BE49-F238E27FC236}">
                <a16:creationId xmlns:a16="http://schemas.microsoft.com/office/drawing/2014/main" id="{5457B967-3B62-C19B-82A1-7B306B912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095" name="Rectangle 47">
            <a:extLst>
              <a:ext uri="{FF2B5EF4-FFF2-40B4-BE49-F238E27FC236}">
                <a16:creationId xmlns:a16="http://schemas.microsoft.com/office/drawing/2014/main" id="{1FDF7A76-F651-E274-9D1F-76E29F77F1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6" name="Rectangle 48">
            <a:extLst>
              <a:ext uri="{FF2B5EF4-FFF2-40B4-BE49-F238E27FC236}">
                <a16:creationId xmlns:a16="http://schemas.microsoft.com/office/drawing/2014/main" id="{1F7D2534-E6EF-0847-F9E4-9BF305BE83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97" name="Rectangle 49">
            <a:extLst>
              <a:ext uri="{FF2B5EF4-FFF2-40B4-BE49-F238E27FC236}">
                <a16:creationId xmlns:a16="http://schemas.microsoft.com/office/drawing/2014/main" id="{E9720806-A984-29B1-8EB4-36FD694263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F17BEB-DF43-4CFD-9DE1-615BD00D457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2E102A7-00B2-0229-B884-724BCA24A1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PSANÍ ÚŘEDNÍHO DOPISU</a:t>
            </a:r>
            <a:br>
              <a:rPr lang="cs-CZ" altLang="cs-CZ">
                <a:latin typeface="Arial Unicode MS" pitchFamily="34" charset="-128"/>
                <a:ea typeface="Arial Unicode MS" pitchFamily="34" charset="-128"/>
              </a:rPr>
            </a:br>
            <a:br>
              <a:rPr lang="cs-CZ" altLang="cs-CZ">
                <a:latin typeface="Arial Unicode MS" pitchFamily="34" charset="-128"/>
                <a:ea typeface="Arial Unicode MS" pitchFamily="34" charset="-128"/>
              </a:rPr>
            </a:br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KROK ZA KROKEM</a:t>
            </a:r>
            <a:br>
              <a:rPr lang="cs-CZ" altLang="cs-CZ">
                <a:latin typeface="Arial Unicode MS" pitchFamily="34" charset="-128"/>
                <a:ea typeface="Arial Unicode MS" pitchFamily="34" charset="-128"/>
              </a:rPr>
            </a:br>
            <a:endParaRPr lang="cs-CZ" altLang="cs-CZ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id="{7A1A9798-68E7-776F-2893-9FD4A26FB2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8A4BBE2-92A1-E1A0-4407-F56748024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Žádost krok za krokem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D275D7A-0B88-1B3F-0ABC-3631BCD8E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cs-CZ" altLang="cs-CZ" sz="2600">
              <a:latin typeface="Arial" panose="020B0604020202020204" pitchFamily="34" charset="0"/>
              <a:ea typeface="Arial Unicode MS" pitchFamily="34" charset="-128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Otevři si v textovém editoru nový soubor</a:t>
            </a:r>
            <a:br>
              <a:rPr lang="cs-CZ" altLang="cs-CZ" sz="2600">
                <a:latin typeface="Arial" panose="020B0604020202020204" pitchFamily="34" charset="0"/>
                <a:ea typeface="Arial Unicode MS" pitchFamily="34" charset="-128"/>
              </a:rPr>
            </a:b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a </a:t>
            </a:r>
            <a:r>
              <a:rPr lang="cs-CZ" altLang="cs-CZ" sz="2600" b="1">
                <a:latin typeface="Arial Unicode MS" pitchFamily="34" charset="-128"/>
                <a:ea typeface="Arial Unicode MS" pitchFamily="34" charset="-128"/>
              </a:rPr>
              <a:t>ulož</a:t>
            </a: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 si ho do své složky.</a:t>
            </a:r>
            <a:endParaRPr lang="en-US" altLang="cs-CZ" sz="2600">
              <a:latin typeface="Arial Unicode MS" pitchFamily="34" charset="-128"/>
              <a:ea typeface="Arial Unicode MS" pitchFamily="34" charset="-128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cs-CZ" altLang="cs-CZ" sz="2600">
              <a:latin typeface="Arial Unicode MS" pitchFamily="34" charset="-128"/>
              <a:ea typeface="Arial Unicode MS" pitchFamily="34" charset="-128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Na počátek dopisu napiš </a:t>
            </a:r>
            <a:r>
              <a:rPr lang="cs-CZ" altLang="cs-CZ" sz="2600" b="1">
                <a:latin typeface="Arial Unicode MS" pitchFamily="34" charset="-128"/>
                <a:ea typeface="Arial Unicode MS" pitchFamily="34" charset="-128"/>
              </a:rPr>
              <a:t>zleva</a:t>
            </a: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 vlastní adresu (adresu odesílatele) a po vynechání dvou až tří řádků adresu příjemce (adresáta).</a:t>
            </a:r>
            <a:endParaRPr lang="en-US" altLang="cs-CZ" sz="2600">
              <a:latin typeface="Arial Unicode MS" pitchFamily="34" charset="-128"/>
              <a:ea typeface="Arial Unicode MS" pitchFamily="34" charset="-128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cs-CZ" altLang="cs-CZ" sz="2600">
              <a:latin typeface="Arial Unicode MS" pitchFamily="34" charset="-128"/>
              <a:ea typeface="Arial Unicode MS" pitchFamily="34" charset="-128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Po vynechání dalších dvou až tří řádků napiš    k </a:t>
            </a:r>
            <a:r>
              <a:rPr lang="cs-CZ" altLang="cs-CZ" sz="2600" b="1">
                <a:latin typeface="Arial Unicode MS" pitchFamily="34" charset="-128"/>
                <a:ea typeface="Arial Unicode MS" pitchFamily="34" charset="-128"/>
              </a:rPr>
              <a:t>pravému okraji</a:t>
            </a: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 místo a datum.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600">
              <a:latin typeface="Arial Unicode MS" pitchFamily="34" charset="-128"/>
              <a:ea typeface="Arial Unicode MS" pitchFamily="34" charset="-128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cs-CZ" altLang="cs-CZ" sz="2600">
              <a:latin typeface="Arial Unicode MS" pitchFamily="34" charset="-128"/>
              <a:ea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E387FC6-B135-4D90-0C5D-4F23E9C1D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Žádost krok za krokem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80792F4-C7BB-9DD1-4482-357B873851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6"/>
            </a:pPr>
            <a:endParaRPr lang="cs-CZ" altLang="cs-CZ" sz="2800"/>
          </a:p>
          <a:p>
            <a:pPr marL="609600" indent="-609600" eaLnBrk="1" hangingPunct="1">
              <a:buFontTx/>
              <a:buAutoNum type="arabicPeriod" startAt="4"/>
            </a:pP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Vynechej tři řádky a napiš </a:t>
            </a:r>
            <a:r>
              <a:rPr lang="cs-CZ" altLang="cs-CZ" sz="2800" b="1">
                <a:latin typeface="Arial Unicode MS" pitchFamily="34" charset="-128"/>
                <a:ea typeface="Arial Unicode MS" pitchFamily="34" charset="-128"/>
              </a:rPr>
              <a:t>zleva</a:t>
            </a: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 heslovitý obsah.</a:t>
            </a:r>
          </a:p>
          <a:p>
            <a:pPr marL="609600" indent="-609600" eaLnBrk="1" hangingPunct="1">
              <a:buFontTx/>
              <a:buAutoNum type="arabicPeriod" startAt="4"/>
            </a:pP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O dva řádky níž můžeš napsat oslovení</a:t>
            </a:r>
            <a:br>
              <a:rPr lang="cs-CZ" altLang="cs-CZ" sz="2800">
                <a:latin typeface="Arial" panose="020B0604020202020204" pitchFamily="34" charset="0"/>
                <a:ea typeface="Arial Unicode MS" pitchFamily="34" charset="-128"/>
              </a:rPr>
            </a:b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a po vynechání jednoho volného řádku od oslovení následuje text.</a:t>
            </a:r>
          </a:p>
          <a:p>
            <a:pPr marL="609600" indent="-609600" eaLnBrk="1" hangingPunct="1">
              <a:buFontTx/>
              <a:buAutoNum type="arabicPeriod" startAt="4"/>
            </a:pP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Vlastní sdělení začíná </a:t>
            </a:r>
            <a:r>
              <a:rPr lang="cs-CZ" altLang="cs-CZ" sz="2800" b="1">
                <a:latin typeface="Arial Unicode MS" pitchFamily="34" charset="-128"/>
                <a:ea typeface="Arial Unicode MS" pitchFamily="34" charset="-128"/>
              </a:rPr>
              <a:t>dál</a:t>
            </a: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 od kraje. Text můžeš rozčlenit do odstavců.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F884612-C0CC-2B64-DDBF-2B759F992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620000" cy="114300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Žádost krok za krokem</a:t>
            </a:r>
            <a:endParaRPr lang="en-US" altLang="cs-CZ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9E71D73-F202-04BC-E3BF-4C7B1AF4EB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7"/>
            </a:pPr>
            <a:endParaRPr lang="cs-CZ" altLang="cs-CZ" sz="2800">
              <a:latin typeface="Arial" panose="020B0604020202020204" pitchFamily="34" charset="0"/>
              <a:ea typeface="Arial Unicode MS" pitchFamily="34" charset="-128"/>
            </a:endParaRPr>
          </a:p>
          <a:p>
            <a:pPr marL="609600" indent="-609600" eaLnBrk="1" hangingPunct="1">
              <a:buFontTx/>
              <a:buAutoNum type="arabicPeriod" startAt="7"/>
            </a:pP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Za textem následuje závěrečný pozdrav.</a:t>
            </a:r>
          </a:p>
          <a:p>
            <a:pPr marL="609600" indent="-609600" eaLnBrk="1" hangingPunct="1">
              <a:buFontTx/>
              <a:buAutoNum type="arabicPeriod" startAt="7"/>
            </a:pP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Mezi pozdravem a vlastnoručním podpisem (</a:t>
            </a:r>
            <a:r>
              <a:rPr lang="cs-CZ" altLang="cs-CZ" sz="2800" b="1">
                <a:latin typeface="Arial Unicode MS" pitchFamily="34" charset="-128"/>
                <a:ea typeface="Arial Unicode MS" pitchFamily="34" charset="-128"/>
              </a:rPr>
              <a:t>vpravo</a:t>
            </a: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) jsou tři řádky.</a:t>
            </a:r>
          </a:p>
          <a:p>
            <a:pPr marL="609600" indent="-609600" eaLnBrk="1" hangingPunct="1">
              <a:buFontTx/>
              <a:buAutoNum type="arabicPeriod" startAt="7"/>
            </a:pP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Přílohy se uvádějí </a:t>
            </a:r>
            <a:r>
              <a:rPr lang="cs-CZ" altLang="cs-CZ" sz="2800" b="1">
                <a:latin typeface="Arial Unicode MS" pitchFamily="34" charset="-128"/>
                <a:ea typeface="Arial Unicode MS" pitchFamily="34" charset="-128"/>
              </a:rPr>
              <a:t>zleva </a:t>
            </a:r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pět řádků pod pozdravem.</a:t>
            </a:r>
          </a:p>
          <a:p>
            <a:pPr marL="609600" indent="-609600" eaLnBrk="1" hangingPunct="1"/>
            <a:endParaRPr lang="en-US" altLang="cs-CZ" sz="2800">
              <a:latin typeface="Arial Unicode MS" pitchFamily="34" charset="-128"/>
              <a:ea typeface="Arial Unicode MS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E72CA80-2F56-BD9F-79E9-BBBB60DD3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620000" cy="114300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A co dál?</a:t>
            </a:r>
            <a:endParaRPr lang="en-US" altLang="cs-CZ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B3FDA43-E673-9D16-781F-003E82E78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žádost předáme na příslušný úřad</a:t>
            </a:r>
          </a:p>
          <a:p>
            <a:pPr eaLnBrk="1" hangingPunct="1"/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základní informace nalezneme na www obce</a:t>
            </a:r>
          </a:p>
          <a:p>
            <a:pPr eaLnBrk="1" hangingPunct="1"/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jak na to </a:t>
            </a:r>
            <a:r>
              <a:rPr lang="cs-CZ" altLang="cs-CZ" sz="2800">
                <a:latin typeface="Arial Unicode MS" pitchFamily="34" charset="-128"/>
                <a:ea typeface="Arial Unicode MS" pitchFamily="34" charset="-128"/>
                <a:sym typeface="Symbol" panose="05050102010706020507" pitchFamily="18" charset="2"/>
              </a:rPr>
              <a:t></a:t>
            </a:r>
          </a:p>
          <a:p>
            <a:pPr lvl="1" eaLnBrk="1" hangingPunct="1"/>
            <a:r>
              <a:rPr lang="cs-CZ" altLang="cs-CZ" sz="2400">
                <a:latin typeface="Arial Unicode MS" pitchFamily="34" charset="-128"/>
                <a:ea typeface="Arial Unicode MS" pitchFamily="34" charset="-128"/>
                <a:sym typeface="Symbol" panose="05050102010706020507" pitchFamily="18" charset="2"/>
              </a:rPr>
              <a:t>osobně na podatelnu úřadu</a:t>
            </a:r>
          </a:p>
          <a:p>
            <a:pPr lvl="1" eaLnBrk="1" hangingPunct="1"/>
            <a:r>
              <a:rPr lang="cs-CZ" altLang="cs-CZ" sz="2400">
                <a:latin typeface="Arial Unicode MS" pitchFamily="34" charset="-128"/>
                <a:ea typeface="Arial Unicode MS" pitchFamily="34" charset="-128"/>
                <a:sym typeface="Symbol" panose="05050102010706020507" pitchFamily="18" charset="2"/>
              </a:rPr>
              <a:t>poštou (doporučeně)</a:t>
            </a:r>
          </a:p>
          <a:p>
            <a:pPr lvl="1" eaLnBrk="1" hangingPunct="1"/>
            <a:r>
              <a:rPr lang="cs-CZ" altLang="cs-CZ" sz="2400">
                <a:latin typeface="Arial Unicode MS" pitchFamily="34" charset="-128"/>
                <a:ea typeface="Arial Unicode MS" pitchFamily="34" charset="-128"/>
                <a:sym typeface="Symbol" panose="05050102010706020507" pitchFamily="18" charset="2"/>
              </a:rPr>
              <a:t>e-mailem (jako přílohu)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C2033BFB-F3D0-E5F9-D15D-F06331CA5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620000" cy="114300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Zamyšlení</a:t>
            </a:r>
          </a:p>
        </p:txBody>
      </p:sp>
      <p:sp>
        <p:nvSpPr>
          <p:cNvPr id="28675" name="Rectangle 1027">
            <a:extLst>
              <a:ext uri="{FF2B5EF4-FFF2-40B4-BE49-F238E27FC236}">
                <a16:creationId xmlns:a16="http://schemas.microsoft.com/office/drawing/2014/main" id="{778A41F5-B3C0-B297-0CEB-FB07EB17B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Co si představíte pod pojmem úřední dopis?</a:t>
            </a:r>
          </a:p>
          <a:p>
            <a:pPr eaLnBrk="1" hangingPunct="1">
              <a:buFontTx/>
              <a:buNone/>
            </a:pPr>
            <a:endParaRPr lang="cs-CZ" altLang="cs-CZ" sz="28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K čemu úřední dopis slouží?</a:t>
            </a:r>
          </a:p>
          <a:p>
            <a:pPr eaLnBrk="1" hangingPunct="1">
              <a:buFontTx/>
              <a:buNone/>
            </a:pPr>
            <a:endParaRPr lang="cs-CZ" altLang="cs-CZ" sz="28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Už jste někdy psali úřední dopis?</a:t>
            </a:r>
          </a:p>
          <a:p>
            <a:pPr eaLnBrk="1" hangingPunct="1"/>
            <a:endParaRPr lang="cs-CZ" altLang="cs-CZ" sz="28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r>
              <a:rPr lang="cs-CZ" altLang="cs-CZ" sz="2800">
                <a:latin typeface="Arial Unicode MS" pitchFamily="34" charset="-128"/>
                <a:ea typeface="Arial Unicode MS" pitchFamily="34" charset="-128"/>
              </a:rPr>
              <a:t>Myslíte, že budete někdy úřední dopis psát?</a:t>
            </a:r>
          </a:p>
          <a:p>
            <a:pPr eaLnBrk="1" hangingPunct="1">
              <a:buFontTx/>
              <a:buNone/>
            </a:pPr>
            <a:endParaRPr lang="cs-CZ" altLang="cs-CZ" sz="2800">
              <a:latin typeface="Arial Unicode MS" pitchFamily="34" charset="-128"/>
              <a:ea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B1AC3B7-8CE6-4886-E85F-1CABEEFDC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620000" cy="114300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Úřední dopis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A7B4049-41D3-9C47-939B-514F654F554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3886200" cy="4648200"/>
          </a:xfrm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Tomáš Metelka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Bezručova 4434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669 02 Znojmo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Jazyková škola Bumerang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V Jámě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669 02   Znojmo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latin typeface="Arial Unicode MS" pitchFamily="34" charset="-128"/>
              <a:ea typeface="Arial Unicode MS" pitchFamily="34" charset="-128"/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			   Znojmo 1. 6. 2023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100" u="sng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u="sng" dirty="0">
                <a:latin typeface="Arial Unicode MS" pitchFamily="34" charset="-128"/>
                <a:ea typeface="Arial Unicode MS" pitchFamily="34" charset="-128"/>
              </a:rPr>
              <a:t>Přihláška do jazykového kurzu angličtiny pro začátečníky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u="sng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Na základě Vašeho nabídkového letáku se přihlašuji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do prázdninového jazykového kurzu pro začátečníky.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Žádám Vás o zaslání programu a podkladů k platbě.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S pozdravem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dirty="0"/>
              <a:t>			</a:t>
            </a:r>
            <a:r>
              <a:rPr lang="cs-CZ" altLang="cs-CZ" sz="1800" dirty="0">
                <a:latin typeface="Monotype Corsiva" panose="03010101010201010101" pitchFamily="66" charset="0"/>
              </a:rPr>
              <a:t>Tomáš Metelka</a:t>
            </a:r>
          </a:p>
          <a:p>
            <a:pPr eaLnBrk="1" hangingPunct="1">
              <a:lnSpc>
                <a:spcPct val="80000"/>
              </a:lnSpc>
            </a:pPr>
            <a:endParaRPr lang="cs-CZ" altLang="cs-CZ" sz="1200" dirty="0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07518B22-A0A5-0F02-35FC-D99D1D604BC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Úřední dopis má přesně stanovenou formu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</a:rPr>
              <a:t>.</a:t>
            </a:r>
          </a:p>
          <a:p>
            <a:pPr eaLnBrk="1" hangingPunct="1">
              <a:buFontTx/>
              <a:buNone/>
            </a:pPr>
            <a:endParaRPr lang="cs-CZ" altLang="cs-CZ" sz="24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častý druh úředního dopisu </a:t>
            </a:r>
            <a:r>
              <a:rPr lang="cs-CZ" altLang="cs-CZ" sz="2400">
                <a:latin typeface="Arial Unicode MS" pitchFamily="34" charset="-128"/>
                <a:ea typeface="Arial Unicode MS" pitchFamily="34" charset="-128"/>
                <a:sym typeface="Symbol" panose="05050102010706020507" pitchFamily="18" charset="2"/>
              </a:rPr>
              <a:t></a:t>
            </a: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 žádost</a:t>
            </a:r>
          </a:p>
          <a:p>
            <a:pPr eaLnBrk="1" hangingPunct="1">
              <a:buFontTx/>
              <a:buNone/>
            </a:pPr>
            <a:endParaRPr lang="cs-CZ" altLang="cs-CZ" sz="24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r>
              <a:rPr lang="cs-CZ" altLang="cs-CZ" sz="240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Úkol 1:</a:t>
            </a: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 </a:t>
            </a:r>
          </a:p>
          <a:p>
            <a:pPr eaLnBrk="1" hangingPunct="1"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	</a:t>
            </a:r>
            <a:r>
              <a:rPr lang="cs-CZ" altLang="cs-CZ" sz="2400">
                <a:latin typeface="Arial Unicode MS" pitchFamily="34" charset="-128"/>
                <a:ea typeface="Arial Unicode MS" pitchFamily="34" charset="-128"/>
                <a:sym typeface="Symbol" panose="05050102010706020507" pitchFamily="18" charset="2"/>
              </a:rPr>
              <a:t> </a:t>
            </a: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Rozlišuj jednotlivé části úředního dopisu</a:t>
            </a:r>
            <a:r>
              <a:rPr lang="en-US" altLang="cs-CZ" sz="2400">
                <a:latin typeface="Arial Unicode MS" pitchFamily="34" charset="-128"/>
                <a:ea typeface="Arial Unicode MS" pitchFamily="34" charset="-128"/>
              </a:rPr>
              <a:t>.</a:t>
            </a:r>
            <a:endParaRPr lang="cs-CZ" altLang="cs-CZ" sz="24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endParaRPr lang="cs-CZ" altLang="cs-CZ" sz="24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endParaRPr lang="cs-CZ" altLang="cs-CZ" sz="2400">
              <a:latin typeface="Arial Unicode MS" pitchFamily="34" charset="-128"/>
              <a:ea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76B7698-5B84-9CFE-0431-409364301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Části úředního dopisu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BAD142-DE77-009A-379C-4A865DE86EF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773238"/>
            <a:ext cx="3810000" cy="4572000"/>
          </a:xfrm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Tomáš Metelka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Bezručova 4434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669 02  ZNOJMO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solidFill>
                <a:srgbClr val="990000"/>
              </a:solidFill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</a:rPr>
              <a:t>Jazyková škola Bumerang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</a:rPr>
              <a:t>V Jámě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</a:rPr>
              <a:t>669 02 ZNOJMO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			   </a:t>
            </a:r>
            <a:r>
              <a:rPr lang="cs-CZ" altLang="cs-CZ" sz="1100" dirty="0">
                <a:solidFill>
                  <a:srgbClr val="09E309"/>
                </a:solidFill>
                <a:latin typeface="Arial Unicode MS" pitchFamily="34" charset="-128"/>
                <a:ea typeface="Arial Unicode MS" pitchFamily="34" charset="-128"/>
              </a:rPr>
              <a:t>Znojmo 1. 6. 2023</a:t>
            </a:r>
          </a:p>
          <a:p>
            <a:pPr algn="r" eaLnBrk="1" hangingPunct="1">
              <a:lnSpc>
                <a:spcPct val="80000"/>
              </a:lnSpc>
              <a:buFontTx/>
              <a:buNone/>
            </a:pPr>
            <a:endParaRPr lang="cs-CZ" altLang="cs-CZ" sz="1100" u="sng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u="sng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</a:rPr>
              <a:t>Přihláška do jazykového kurzu angličtiny pro začátečníky</a:t>
            </a:r>
            <a:r>
              <a:rPr lang="cs-CZ" altLang="cs-CZ" sz="1100" u="sng" dirty="0">
                <a:latin typeface="Arial Unicode MS" pitchFamily="34" charset="-128"/>
                <a:ea typeface="Arial Unicode MS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u="sng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rgbClr val="660066"/>
                </a:solidFill>
                <a:latin typeface="Arial Unicode MS" pitchFamily="34" charset="-128"/>
                <a:ea typeface="Arial Unicode MS" pitchFamily="34" charset="-128"/>
              </a:rPr>
              <a:t>Na základě Vašeho nabídkového letáku se přihlašuji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rgbClr val="660066"/>
                </a:solidFill>
                <a:latin typeface="Arial Unicode MS" pitchFamily="34" charset="-128"/>
                <a:ea typeface="Arial Unicode MS" pitchFamily="34" charset="-128"/>
              </a:rPr>
              <a:t>do prázdninového jazykového kurzu pro začátečníky.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rgbClr val="660066"/>
                </a:solidFill>
                <a:latin typeface="Arial Unicode MS" pitchFamily="34" charset="-128"/>
                <a:ea typeface="Arial Unicode MS" pitchFamily="34" charset="-128"/>
              </a:rPr>
              <a:t>Žádám Vás o zaslání programu a podkladů k platbě.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solidFill>
                <a:srgbClr val="660066"/>
              </a:solidFill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100" dirty="0">
                <a:solidFill>
                  <a:srgbClr val="663300"/>
                </a:solidFill>
                <a:latin typeface="Arial Unicode MS" pitchFamily="34" charset="-128"/>
                <a:ea typeface="Arial Unicode MS" pitchFamily="34" charset="-128"/>
              </a:rPr>
              <a:t>S pozdravem</a:t>
            </a:r>
            <a:r>
              <a:rPr lang="cs-CZ" altLang="cs-CZ" sz="1100" dirty="0">
                <a:latin typeface="Arial Unicode MS" pitchFamily="34" charset="-128"/>
                <a:ea typeface="Arial Unicode MS" pitchFamily="34" charset="-128"/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100" dirty="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rgbClr val="FFFF00"/>
                </a:solidFill>
              </a:rPr>
              <a:t>				</a:t>
            </a:r>
            <a:r>
              <a:rPr lang="cs-CZ" altLang="cs-CZ" sz="1200" dirty="0">
                <a:solidFill>
                  <a:srgbClr val="010000"/>
                </a:solidFill>
                <a:latin typeface="Monotype Corsiva" panose="03010101010201010101" pitchFamily="66" charset="0"/>
              </a:rPr>
              <a:t>Tomáš Metelka</a:t>
            </a:r>
          </a:p>
          <a:p>
            <a:pPr eaLnBrk="1" hangingPunct="1">
              <a:lnSpc>
                <a:spcPct val="80000"/>
              </a:lnSpc>
            </a:pPr>
            <a:endParaRPr lang="cs-CZ" altLang="cs-CZ" sz="1200" dirty="0">
              <a:solidFill>
                <a:srgbClr val="FFFF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50318A6-29BA-6178-880E-7EF27BB3AD0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773238"/>
            <a:ext cx="386715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600"/>
          </a:p>
          <a:p>
            <a:pPr eaLnBrk="1" hangingPunct="1">
              <a:buFontTx/>
              <a:buNone/>
            </a:pPr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adresa odesílatele</a:t>
            </a:r>
          </a:p>
          <a:p>
            <a:pPr eaLnBrk="1" hangingPunct="1">
              <a:buFontTx/>
              <a:buNone/>
            </a:pPr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adresa příjemce</a:t>
            </a:r>
          </a:p>
          <a:p>
            <a:pPr eaLnBrk="1" hangingPunct="1">
              <a:buFontTx/>
              <a:buNone/>
            </a:pPr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datum</a:t>
            </a:r>
          </a:p>
          <a:p>
            <a:pPr eaLnBrk="1" hangingPunct="1">
              <a:buFontTx/>
              <a:buNone/>
            </a:pPr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heslovité oznámení obsahu</a:t>
            </a:r>
          </a:p>
          <a:p>
            <a:pPr eaLnBrk="1" hangingPunct="1">
              <a:buFontTx/>
              <a:buNone/>
            </a:pPr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vlastní obsah dopisu</a:t>
            </a:r>
          </a:p>
          <a:p>
            <a:pPr eaLnBrk="1" hangingPunct="1">
              <a:buFontTx/>
              <a:buNone/>
            </a:pPr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pozdrav</a:t>
            </a:r>
          </a:p>
          <a:p>
            <a:pPr eaLnBrk="1" hangingPunct="1">
              <a:buFontTx/>
              <a:buNone/>
            </a:pPr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vlastnoruční podpis pisatele</a:t>
            </a:r>
          </a:p>
          <a:p>
            <a:pPr eaLnBrk="1" hangingPunct="1">
              <a:buFontTx/>
              <a:buNone/>
            </a:pPr>
            <a:endParaRPr lang="cs-CZ" altLang="cs-CZ" sz="2200"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31757" name="Line 13">
            <a:extLst>
              <a:ext uri="{FF2B5EF4-FFF2-40B4-BE49-F238E27FC236}">
                <a16:creationId xmlns:a16="http://schemas.microsoft.com/office/drawing/2014/main" id="{BC363D2D-6140-9951-9CF4-7ED6BFB176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4075" y="2276475"/>
            <a:ext cx="2819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58" name="Line 14">
            <a:extLst>
              <a:ext uri="{FF2B5EF4-FFF2-40B4-BE49-F238E27FC236}">
                <a16:creationId xmlns:a16="http://schemas.microsoft.com/office/drawing/2014/main" id="{38D19907-EB47-67B7-8028-4DC75FB80D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1775" y="2852738"/>
            <a:ext cx="216058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59" name="Line 15">
            <a:extLst>
              <a:ext uri="{FF2B5EF4-FFF2-40B4-BE49-F238E27FC236}">
                <a16:creationId xmlns:a16="http://schemas.microsoft.com/office/drawing/2014/main" id="{29B8B943-1776-FDBB-1D51-85CA25864F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6463" y="3284538"/>
            <a:ext cx="28733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60" name="Line 16">
            <a:extLst>
              <a:ext uri="{FF2B5EF4-FFF2-40B4-BE49-F238E27FC236}">
                <a16:creationId xmlns:a16="http://schemas.microsoft.com/office/drawing/2014/main" id="{9D52D9DF-449E-FAF3-CFE6-888494B38B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3438" y="3644900"/>
            <a:ext cx="3603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61" name="Line 17">
            <a:extLst>
              <a:ext uri="{FF2B5EF4-FFF2-40B4-BE49-F238E27FC236}">
                <a16:creationId xmlns:a16="http://schemas.microsoft.com/office/drawing/2014/main" id="{A76FFFA1-D285-1B21-7F95-C24526BB5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0563" y="4076700"/>
            <a:ext cx="4318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62" name="Line 18">
            <a:extLst>
              <a:ext uri="{FF2B5EF4-FFF2-40B4-BE49-F238E27FC236}">
                <a16:creationId xmlns:a16="http://schemas.microsoft.com/office/drawing/2014/main" id="{5C7756F3-08C3-F854-9A2D-6DDA61DC50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1050" y="4508500"/>
            <a:ext cx="2881313" cy="560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31763" name="Line 19">
            <a:extLst>
              <a:ext uri="{FF2B5EF4-FFF2-40B4-BE49-F238E27FC236}">
                <a16:creationId xmlns:a16="http://schemas.microsoft.com/office/drawing/2014/main" id="{E2F6C35E-A876-B495-822E-DF373DC64A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56100" y="4941888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7F52555-C2D4-1513-8993-C6DA11B3A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Adresa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15300DD-2A23-C1F4-046E-3F6D4DA50A7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3733800" cy="4724400"/>
          </a:xfrm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1400" dirty="0"/>
          </a:p>
          <a:p>
            <a:pPr eaLnBrk="1" hangingPunct="1">
              <a:buFontTx/>
              <a:buNone/>
            </a:pPr>
            <a:endParaRPr lang="cs-CZ" altLang="cs-CZ" sz="1400" dirty="0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</a:endParaRPr>
          </a:p>
          <a:p>
            <a:pPr algn="r" eaLnBrk="1" hangingPunct="1">
              <a:buFontTx/>
              <a:buNone/>
            </a:pPr>
            <a:r>
              <a:rPr lang="cs-CZ" altLang="cs-CZ" sz="1400" dirty="0"/>
              <a:t>			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920F3D91-425C-9DA3-7F8B-FDA677C5C16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/>
          </a:p>
          <a:p>
            <a:pPr algn="ctr" eaLnBrk="1" hangingPunct="1">
              <a:buFontTx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jméno a příjmení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cs-CZ" altLang="cs-CZ" sz="24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ulice, č. p., č. or.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cs-CZ" altLang="cs-CZ" sz="24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PSČ, město, popř. stát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1A56901-3E25-F85E-D131-25077A89C423}"/>
              </a:ext>
            </a:extLst>
          </p:cNvPr>
          <p:cNvSpPr txBox="1"/>
          <p:nvPr/>
        </p:nvSpPr>
        <p:spPr>
          <a:xfrm>
            <a:off x="1187624" y="2060848"/>
            <a:ext cx="3456384" cy="2448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Tomáš Metelka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Bezručova 4434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669 02  ZNOJMO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solidFill>
                <a:srgbClr val="990000"/>
              </a:solidFill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</a:rPr>
              <a:t>Jazyková škola Bumerang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</a:rPr>
              <a:t>V Jámě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</a:rPr>
              <a:t>669 02 ZNOJMO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8527D03-AD8B-DC8A-5281-B8BA149DA7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Datum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33B5D26-0285-B59E-1B05-6F491EB3871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3733800" cy="4572000"/>
          </a:xfrm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buFontTx/>
              <a:buNone/>
            </a:pPr>
            <a:endParaRPr lang="cs-CZ" altLang="cs-CZ" sz="1400" dirty="0"/>
          </a:p>
          <a:p>
            <a:pPr algn="r" eaLnBrk="1" hangingPunct="1">
              <a:buFontTx/>
              <a:buNone/>
            </a:pPr>
            <a:endParaRPr lang="cs-CZ" altLang="cs-CZ" sz="1400" dirty="0"/>
          </a:p>
          <a:p>
            <a:pPr algn="r" eaLnBrk="1" hangingPunct="1">
              <a:buFontTx/>
              <a:buNone/>
            </a:pPr>
            <a:endParaRPr lang="cs-CZ" altLang="cs-CZ" sz="1400" dirty="0"/>
          </a:p>
          <a:p>
            <a:pPr algn="r" eaLnBrk="1" hangingPunct="1">
              <a:buFontTx/>
              <a:buNone/>
            </a:pPr>
            <a:endParaRPr lang="cs-CZ" altLang="cs-CZ" sz="1400" dirty="0"/>
          </a:p>
          <a:p>
            <a:pPr algn="r" eaLnBrk="1" hangingPunct="1">
              <a:buFontTx/>
              <a:buNone/>
            </a:pPr>
            <a:endParaRPr lang="cs-CZ" altLang="cs-CZ" sz="1400" dirty="0"/>
          </a:p>
          <a:p>
            <a:pPr algn="r" eaLnBrk="1" hangingPunct="1">
              <a:buFontTx/>
              <a:buNone/>
            </a:pPr>
            <a:endParaRPr lang="cs-CZ" altLang="cs-CZ" sz="1400" dirty="0"/>
          </a:p>
          <a:p>
            <a:pPr algn="r" eaLnBrk="1" hangingPunct="1">
              <a:buFontTx/>
              <a:buNone/>
            </a:pPr>
            <a:r>
              <a:rPr lang="cs-CZ" altLang="cs-CZ" sz="1400" dirty="0">
                <a:latin typeface="Arial Unicode MS" pitchFamily="34" charset="-128"/>
                <a:ea typeface="Arial Unicode MS" pitchFamily="34" charset="-128"/>
              </a:rPr>
              <a:t> </a:t>
            </a:r>
            <a:r>
              <a:rPr lang="cs-CZ" altLang="cs-CZ" sz="1400" dirty="0">
                <a:solidFill>
                  <a:srgbClr val="09E309"/>
                </a:solidFill>
                <a:latin typeface="Arial Unicode MS" pitchFamily="34" charset="-128"/>
                <a:ea typeface="Arial Unicode MS" pitchFamily="34" charset="-128"/>
              </a:rPr>
              <a:t>Znojmo 1. 6. 2023</a:t>
            </a:r>
            <a:r>
              <a:rPr lang="cs-CZ" altLang="cs-CZ" sz="1400" dirty="0"/>
              <a:t>		</a:t>
            </a:r>
          </a:p>
          <a:p>
            <a:pPr algn="r" eaLnBrk="1" hangingPunct="1">
              <a:buFontTx/>
              <a:buNone/>
            </a:pPr>
            <a:endParaRPr lang="cs-CZ" altLang="cs-CZ" sz="1400" u="sng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endParaRPr lang="cs-CZ" altLang="cs-CZ" sz="1400" dirty="0">
              <a:solidFill>
                <a:srgbClr val="FFFF00"/>
              </a:solidFill>
              <a:latin typeface="Arial Unicode MS" pitchFamily="34" charset="-128"/>
              <a:ea typeface="Arial Unicode MS" pitchFamily="34" charset="-128"/>
            </a:endParaRPr>
          </a:p>
          <a:p>
            <a:pPr eaLnBrk="1" hangingPunct="1"/>
            <a:endParaRPr lang="cs-CZ" altLang="cs-CZ" dirty="0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BAC2D77C-B002-DAE5-A922-12DAE187764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/>
          </a:p>
          <a:p>
            <a:pPr eaLnBrk="1" hangingPunct="1">
              <a:buFontTx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název místa, kde byl dopis sepsán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datum, kdy byl dopis sepsán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3707B1D-2F25-89ED-AAD7-C9274CFEF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Vlastní žádost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96B538F-2249-CD93-27F5-D5B3A55E049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844675"/>
            <a:ext cx="3810000" cy="4114800"/>
          </a:xfrm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000">
              <a:solidFill>
                <a:srgbClr val="09E309"/>
              </a:solidFill>
            </a:endParaRPr>
          </a:p>
          <a:p>
            <a:pPr algn="r" eaLnBrk="1" hangingPunct="1">
              <a:buFontTx/>
              <a:buNone/>
            </a:pPr>
            <a:endParaRPr lang="cs-CZ" altLang="cs-CZ" sz="2000" u="sng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cs-CZ" altLang="cs-CZ" sz="2000" u="sng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cs-CZ" altLang="cs-CZ" sz="2000" u="sng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1400">
                <a:solidFill>
                  <a:schemeClr val="tx2"/>
                </a:solidFill>
                <a:latin typeface="Arial" panose="020B0604020202020204" pitchFamily="34" charset="0"/>
                <a:ea typeface="Arial Unicode MS" pitchFamily="34" charset="-128"/>
              </a:rPr>
              <a:t>	</a:t>
            </a:r>
            <a:r>
              <a:rPr lang="cs-CZ" altLang="cs-CZ" sz="1400" u="sng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</a:rPr>
              <a:t>Přihláška do jazykového kurzu angličtiny pro začátečníky</a:t>
            </a:r>
            <a:r>
              <a:rPr lang="cs-CZ" altLang="cs-CZ" sz="1400" u="sng">
                <a:latin typeface="Arial Unicode MS" pitchFamily="34" charset="-128"/>
                <a:ea typeface="Arial Unicode MS" pitchFamily="34" charset="-128"/>
              </a:rPr>
              <a:t> </a:t>
            </a:r>
          </a:p>
          <a:p>
            <a:pPr eaLnBrk="1" hangingPunct="1">
              <a:buFontTx/>
              <a:buNone/>
            </a:pPr>
            <a:endParaRPr lang="cs-CZ" altLang="cs-CZ" sz="1400" u="sng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buFontTx/>
              <a:buNone/>
            </a:pPr>
            <a:r>
              <a:rPr lang="cs-CZ" altLang="cs-CZ" sz="1400">
                <a:solidFill>
                  <a:srgbClr val="660066"/>
                </a:solidFill>
                <a:latin typeface="Arial Unicode MS" pitchFamily="34" charset="-128"/>
                <a:ea typeface="Arial Unicode MS" pitchFamily="34" charset="-128"/>
              </a:rPr>
              <a:t>	Na základě Vašeho nabídkového letáku se přihlašuji do prázdninového jazykového kurzu pro začátečníky.</a:t>
            </a:r>
          </a:p>
          <a:p>
            <a:pPr eaLnBrk="1" hangingPunct="1">
              <a:buFontTx/>
              <a:buNone/>
            </a:pPr>
            <a:r>
              <a:rPr lang="cs-CZ" altLang="cs-CZ" sz="1400">
                <a:solidFill>
                  <a:srgbClr val="660066"/>
                </a:solidFill>
                <a:latin typeface="Arial Unicode MS" pitchFamily="34" charset="-128"/>
                <a:ea typeface="Arial Unicode MS" pitchFamily="34" charset="-128"/>
              </a:rPr>
              <a:t>	Buďte tak laskav</a:t>
            </a:r>
            <a:r>
              <a:rPr lang="cs-CZ" altLang="cs-CZ" sz="1400">
                <a:solidFill>
                  <a:srgbClr val="660066"/>
                </a:solidFill>
                <a:latin typeface="Arial" panose="020B0604020202020204" pitchFamily="34" charset="0"/>
                <a:ea typeface="Arial Unicode MS" pitchFamily="34" charset="-128"/>
              </a:rPr>
              <a:t>í</a:t>
            </a:r>
            <a:r>
              <a:rPr lang="cs-CZ" altLang="cs-CZ" sz="1400">
                <a:solidFill>
                  <a:srgbClr val="660066"/>
                </a:solidFill>
                <a:latin typeface="Arial Unicode MS" pitchFamily="34" charset="-128"/>
                <a:ea typeface="Arial Unicode MS" pitchFamily="34" charset="-128"/>
              </a:rPr>
              <a:t> a zašlete mi podrobný program.</a:t>
            </a:r>
          </a:p>
          <a:p>
            <a:pPr eaLnBrk="1" hangingPunct="1">
              <a:buFontTx/>
              <a:buNone/>
            </a:pPr>
            <a:endParaRPr lang="cs-CZ" altLang="cs-CZ" sz="14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buFontTx/>
              <a:buNone/>
            </a:pPr>
            <a:endParaRPr lang="cs-CZ" altLang="cs-CZ" sz="1400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8FF977FB-C9DC-CF53-FF88-739E0DE958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773238"/>
            <a:ext cx="37338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endParaRPr lang="cs-CZ" altLang="cs-CZ" sz="2600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heslovitý obsah žádosti</a:t>
            </a:r>
          </a:p>
          <a:p>
            <a:pPr lvl="1" eaLnBrk="1" hangingPunct="1">
              <a:buFontTx/>
              <a:buChar char="-"/>
            </a:pPr>
            <a:r>
              <a:rPr lang="cs-CZ" altLang="cs-CZ" sz="2000">
                <a:latin typeface="Arial Unicode MS" pitchFamily="34" charset="-128"/>
                <a:ea typeface="Arial Unicode MS" pitchFamily="34" charset="-128"/>
              </a:rPr>
              <a:t>velké počáteční písmeno</a:t>
            </a:r>
          </a:p>
          <a:p>
            <a:pPr lvl="1" eaLnBrk="1" hangingPunct="1">
              <a:buFontTx/>
              <a:buChar char="-"/>
            </a:pPr>
            <a:r>
              <a:rPr lang="cs-CZ" altLang="cs-CZ" sz="2000">
                <a:latin typeface="Arial Unicode MS" pitchFamily="34" charset="-128"/>
                <a:ea typeface="Arial Unicode MS" pitchFamily="34" charset="-128"/>
              </a:rPr>
              <a:t>na konci bez tečky</a:t>
            </a:r>
          </a:p>
          <a:p>
            <a:pPr lvl="1" eaLnBrk="1" hangingPunct="1">
              <a:buFontTx/>
              <a:buChar char="-"/>
            </a:pPr>
            <a:r>
              <a:rPr lang="cs-CZ" altLang="cs-CZ" sz="2000">
                <a:latin typeface="Arial Unicode MS" pitchFamily="34" charset="-128"/>
                <a:ea typeface="Arial Unicode MS" pitchFamily="34" charset="-128"/>
              </a:rPr>
              <a:t>je podtržen</a:t>
            </a:r>
          </a:p>
          <a:p>
            <a:pPr eaLnBrk="1" hangingPunct="1">
              <a:buFontTx/>
              <a:buChar char="-"/>
            </a:pPr>
            <a:endParaRPr lang="cs-CZ" altLang="cs-CZ" sz="2600">
              <a:latin typeface="Arial Unicode MS" pitchFamily="34" charset="-128"/>
              <a:ea typeface="Arial Unicode MS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vlastní sdělení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75B20FD-E0CF-8D83-1E77-92669806A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Závěr dopisu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1EBCAF3-2443-61E4-064F-1C10C90377C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3276600" cy="4419600"/>
          </a:xfrm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1400">
              <a:solidFill>
                <a:srgbClr val="660066"/>
              </a:solidFill>
            </a:endParaRPr>
          </a:p>
          <a:p>
            <a:pPr eaLnBrk="1" hangingPunct="1">
              <a:buFontTx/>
              <a:buNone/>
            </a:pPr>
            <a:endParaRPr lang="cs-CZ" altLang="cs-CZ" sz="1400">
              <a:solidFill>
                <a:srgbClr val="660066"/>
              </a:solidFill>
            </a:endParaRPr>
          </a:p>
          <a:p>
            <a:pPr eaLnBrk="1" hangingPunct="1">
              <a:buFontTx/>
              <a:buNone/>
            </a:pPr>
            <a:endParaRPr lang="cs-CZ" altLang="cs-CZ" sz="1400">
              <a:solidFill>
                <a:srgbClr val="660066"/>
              </a:solidFill>
            </a:endParaRPr>
          </a:p>
          <a:p>
            <a:pPr eaLnBrk="1" hangingPunct="1">
              <a:buFontTx/>
              <a:buNone/>
            </a:pPr>
            <a:endParaRPr lang="cs-CZ" altLang="cs-CZ" sz="1400">
              <a:solidFill>
                <a:srgbClr val="660066"/>
              </a:solidFill>
            </a:endParaRPr>
          </a:p>
          <a:p>
            <a:pPr eaLnBrk="1" hangingPunct="1">
              <a:buFontTx/>
              <a:buNone/>
            </a:pPr>
            <a:endParaRPr lang="cs-CZ" altLang="cs-CZ" sz="1400">
              <a:solidFill>
                <a:srgbClr val="660066"/>
              </a:solidFill>
            </a:endParaRPr>
          </a:p>
          <a:p>
            <a:pPr eaLnBrk="1" hangingPunct="1">
              <a:buFontTx/>
              <a:buNone/>
            </a:pPr>
            <a:endParaRPr lang="cs-CZ" altLang="cs-CZ" sz="1400"/>
          </a:p>
          <a:p>
            <a:pPr eaLnBrk="1" hangingPunct="1">
              <a:buFontTx/>
              <a:buNone/>
            </a:pPr>
            <a:endParaRPr lang="cs-CZ" altLang="cs-CZ" sz="1400"/>
          </a:p>
          <a:p>
            <a:pPr eaLnBrk="1" hangingPunct="1">
              <a:buFontTx/>
              <a:buNone/>
            </a:pPr>
            <a:endParaRPr lang="cs-CZ" altLang="cs-CZ" sz="1400"/>
          </a:p>
          <a:p>
            <a:pPr eaLnBrk="1" hangingPunct="1">
              <a:buFontTx/>
              <a:buNone/>
            </a:pPr>
            <a:endParaRPr lang="cs-CZ" altLang="cs-CZ" sz="1400">
              <a:solidFill>
                <a:srgbClr val="663300"/>
              </a:solidFill>
            </a:endParaRPr>
          </a:p>
          <a:p>
            <a:pPr eaLnBrk="1" hangingPunct="1">
              <a:buFontTx/>
              <a:buNone/>
            </a:pPr>
            <a:endParaRPr lang="cs-CZ" altLang="cs-CZ" sz="1400">
              <a:solidFill>
                <a:srgbClr val="663300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1200">
                <a:solidFill>
                  <a:srgbClr val="663300"/>
                </a:solidFill>
                <a:latin typeface="Arial Unicode MS" pitchFamily="34" charset="-128"/>
                <a:ea typeface="Arial Unicode MS" pitchFamily="34" charset="-128"/>
              </a:rPr>
              <a:t>S pozdravem</a:t>
            </a:r>
            <a:r>
              <a:rPr lang="cs-CZ" altLang="cs-CZ" sz="1400"/>
              <a:t>		</a:t>
            </a:r>
          </a:p>
          <a:p>
            <a:pPr eaLnBrk="1" hangingPunct="1">
              <a:buFontTx/>
              <a:buNone/>
            </a:pPr>
            <a:endParaRPr lang="cs-CZ" altLang="cs-CZ" sz="1400"/>
          </a:p>
          <a:p>
            <a:pPr eaLnBrk="1" hangingPunct="1">
              <a:buFontTx/>
              <a:buNone/>
            </a:pPr>
            <a:r>
              <a:rPr lang="cs-CZ" altLang="cs-CZ" sz="1400">
                <a:solidFill>
                  <a:srgbClr val="FFFF00"/>
                </a:solidFill>
              </a:rPr>
              <a:t>			</a:t>
            </a:r>
            <a:r>
              <a:rPr lang="cs-CZ" altLang="cs-CZ" sz="1400">
                <a:solidFill>
                  <a:srgbClr val="010000"/>
                </a:solidFill>
                <a:latin typeface="Monotype Corsiva" panose="03010101010201010101" pitchFamily="66" charset="0"/>
              </a:rPr>
              <a:t>Tomáš Metelka</a:t>
            </a:r>
          </a:p>
          <a:p>
            <a:pPr eaLnBrk="1" hangingPunct="1"/>
            <a:endParaRPr lang="cs-CZ" altLang="cs-CZ" sz="1400">
              <a:solidFill>
                <a:srgbClr val="FFFF00"/>
              </a:solidFill>
              <a:latin typeface="Monotype Corsiva" panose="03010101010201010101" pitchFamily="66" charset="0"/>
            </a:endParaRPr>
          </a:p>
          <a:p>
            <a:pPr eaLnBrk="1" hangingPunct="1">
              <a:buFontTx/>
              <a:buNone/>
            </a:pPr>
            <a:endParaRPr lang="cs-CZ" altLang="cs-CZ" sz="1400">
              <a:solidFill>
                <a:srgbClr val="FF0066"/>
              </a:solidFill>
              <a:latin typeface="Monotype Corsiva" panose="03010101010201010101" pitchFamily="66" charset="0"/>
            </a:endParaRPr>
          </a:p>
          <a:p>
            <a:pPr eaLnBrk="1" hangingPunct="1">
              <a:buFontTx/>
              <a:buNone/>
            </a:pPr>
            <a:r>
              <a:rPr lang="cs-CZ" altLang="cs-CZ" sz="1200" u="sng">
                <a:solidFill>
                  <a:srgbClr val="FF0066"/>
                </a:solidFill>
                <a:latin typeface="Arial Unicode MS" pitchFamily="34" charset="-128"/>
                <a:ea typeface="Arial Unicode MS" pitchFamily="34" charset="-128"/>
              </a:rPr>
              <a:t>Příloha</a:t>
            </a:r>
          </a:p>
          <a:p>
            <a:pPr eaLnBrk="1" hangingPunct="1">
              <a:buFontTx/>
              <a:buNone/>
            </a:pPr>
            <a:r>
              <a:rPr lang="cs-CZ" altLang="cs-CZ" sz="1200">
                <a:solidFill>
                  <a:srgbClr val="FF0066"/>
                </a:solidFill>
                <a:latin typeface="Arial Unicode MS" pitchFamily="34" charset="-128"/>
                <a:ea typeface="Arial Unicode MS" pitchFamily="34" charset="-128"/>
              </a:rPr>
              <a:t>Kopie maturitního vysvědčení</a:t>
            </a:r>
          </a:p>
          <a:p>
            <a:pPr eaLnBrk="1" hangingPunct="1">
              <a:buFontTx/>
              <a:buNone/>
            </a:pPr>
            <a:endParaRPr lang="cs-CZ" altLang="cs-CZ" sz="1200">
              <a:solidFill>
                <a:srgbClr val="FF0066"/>
              </a:solidFill>
              <a:latin typeface="Arial Unicode MS" pitchFamily="34" charset="-128"/>
              <a:ea typeface="Arial Unicode MS" pitchFamily="34" charset="-128"/>
            </a:endParaRP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40DF8370-B11C-460E-ECF0-267A195DD5D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závěrečný pozdrav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vlastnoruční podpis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2600">
                <a:latin typeface="Arial Unicode MS" pitchFamily="34" charset="-128"/>
                <a:ea typeface="Arial Unicode MS" pitchFamily="34" charset="-128"/>
              </a:rPr>
              <a:t>přílohy</a:t>
            </a:r>
          </a:p>
          <a:p>
            <a:pPr lvl="1" eaLnBrk="1" hangingPunct="1"/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slovo Přílohy je podtrženo</a:t>
            </a:r>
          </a:p>
          <a:p>
            <a:pPr lvl="1" eaLnBrk="1" hangingPunct="1"/>
            <a:r>
              <a:rPr lang="cs-CZ" altLang="cs-CZ" sz="2200">
                <a:latin typeface="Arial Unicode MS" pitchFamily="34" charset="-128"/>
                <a:ea typeface="Arial Unicode MS" pitchFamily="34" charset="-128"/>
              </a:rPr>
              <a:t>nepíšeme za ním tečku ani dvojtečku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80ADD31-79F1-AD5C-99B3-6DF5D96EA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620000" cy="114300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 Unicode MS" pitchFamily="34" charset="-128"/>
                <a:ea typeface="Arial Unicode MS" pitchFamily="34" charset="-128"/>
              </a:rPr>
              <a:t>Umění formulovat žádost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F9F6849-EA65-64AD-251F-C708A5092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Žádat můžeme nejen písemně, ale i ústně.</a:t>
            </a:r>
          </a:p>
          <a:p>
            <a:pPr eaLnBrk="1" hangingPunct="1"/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Ústní žádost někdy formulujeme jako prosbu.</a:t>
            </a:r>
          </a:p>
          <a:p>
            <a:pPr eaLnBrk="1" hangingPunct="1"/>
            <a:r>
              <a:rPr lang="cs-CZ" altLang="cs-CZ" sz="240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Úkol 2:</a:t>
            </a:r>
          </a:p>
          <a:p>
            <a:pPr eaLnBrk="1" hangingPunct="1"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	Požádejte ústně o:</a:t>
            </a:r>
          </a:p>
          <a:p>
            <a:pPr lvl="1" eaLnBrk="1" hangingPunct="1"/>
            <a:r>
              <a:rPr lang="cs-CZ" altLang="cs-CZ" sz="2000">
                <a:latin typeface="Arial Unicode MS" pitchFamily="34" charset="-128"/>
                <a:ea typeface="Arial Unicode MS" pitchFamily="34" charset="-128"/>
              </a:rPr>
              <a:t>přihlášku na lyžařský kurz</a:t>
            </a:r>
          </a:p>
          <a:p>
            <a:pPr lvl="1" eaLnBrk="1" hangingPunct="1"/>
            <a:r>
              <a:rPr lang="cs-CZ" altLang="cs-CZ" sz="2000">
                <a:latin typeface="Arial Unicode MS" pitchFamily="34" charset="-128"/>
                <a:ea typeface="Arial Unicode MS" pitchFamily="34" charset="-128"/>
              </a:rPr>
              <a:t>tiskopis žádosti k přijetí na SŠ</a:t>
            </a:r>
          </a:p>
          <a:p>
            <a:pPr lvl="1" eaLnBrk="1" hangingPunct="1"/>
            <a:r>
              <a:rPr lang="cs-CZ" altLang="cs-CZ" sz="2000">
                <a:latin typeface="Arial Unicode MS" pitchFamily="34" charset="-128"/>
                <a:ea typeface="Arial Unicode MS" pitchFamily="34" charset="-128"/>
              </a:rPr>
              <a:t>půjčení mobilního telefonu</a:t>
            </a:r>
          </a:p>
          <a:p>
            <a:pPr eaLnBrk="1" hangingPunct="1"/>
            <a:r>
              <a:rPr lang="cs-CZ" altLang="cs-CZ" sz="2400">
                <a:solidFill>
                  <a:srgbClr val="990000"/>
                </a:solidFill>
                <a:latin typeface="Arial Unicode MS" pitchFamily="34" charset="-128"/>
                <a:ea typeface="Arial Unicode MS" pitchFamily="34" charset="-128"/>
              </a:rPr>
              <a:t>Úkol 3:</a:t>
            </a:r>
          </a:p>
          <a:p>
            <a:pPr eaLnBrk="1" hangingPunct="1">
              <a:buFontTx/>
              <a:buNone/>
            </a:pP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	Napiš vlastní žádost.</a:t>
            </a:r>
          </a:p>
          <a:p>
            <a:pPr eaLnBrk="1" hangingPunct="1"/>
            <a:endParaRPr lang="cs-CZ" altLang="cs-CZ" sz="2400">
              <a:latin typeface="Arial Unicode MS" pitchFamily="34" charset="-128"/>
              <a:ea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theme/theme1.xml><?xml version="1.0" encoding="utf-8"?>
<a:theme xmlns:a="http://schemas.openxmlformats.org/drawingml/2006/main" name="Zápisník">
  <a:themeElements>
    <a:clrScheme name="Zápisní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Zápisní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Zápisní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pisní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Designs\Zápisník.pot</Template>
  <TotalTime>738</TotalTime>
  <Words>574</Words>
  <Application>Microsoft Office PowerPoint</Application>
  <PresentationFormat>Předvádění na obrazovce (4:3)</PresentationFormat>
  <Paragraphs>174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Times New Roman</vt:lpstr>
      <vt:lpstr>Arial</vt:lpstr>
      <vt:lpstr>Arial Unicode MS</vt:lpstr>
      <vt:lpstr>Monotype Corsiva</vt:lpstr>
      <vt:lpstr>Symbol</vt:lpstr>
      <vt:lpstr>Wingdings</vt:lpstr>
      <vt:lpstr>Zápisník</vt:lpstr>
      <vt:lpstr>PSANÍ ÚŘEDNÍHO DOPISU  KROK ZA KROKEM </vt:lpstr>
      <vt:lpstr>Zamyšlení</vt:lpstr>
      <vt:lpstr>Úřední dopis</vt:lpstr>
      <vt:lpstr>Části úředního dopisu</vt:lpstr>
      <vt:lpstr>Adresa</vt:lpstr>
      <vt:lpstr>Datum</vt:lpstr>
      <vt:lpstr>Vlastní žádost</vt:lpstr>
      <vt:lpstr>Závěr dopisu</vt:lpstr>
      <vt:lpstr>Umění formulovat žádost</vt:lpstr>
      <vt:lpstr>Žádost krok za krokem</vt:lpstr>
      <vt:lpstr>Žádost krok za krokem</vt:lpstr>
      <vt:lpstr>Žádost krok za krokem</vt:lpstr>
      <vt:lpstr>A co dál?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ÚŘEDNÍCH DOPISŮ</dc:title>
  <dc:creator>Lucie Heclova</dc:creator>
  <dc:description>Autorem materiálu a všech jeho částí, není-li uvedeno jinak, je PhDr. Lucie Bušová._x000d_
Dostupné z Metodického portálu www.rvp.cz, ISSN: 1802-4785._x000d_
Provozuje Národní ústav pro vzdělávání, školské poradenské zařízení a zařízení pro další vzdělávání pedagogických pracovníků (NÚV).</dc:description>
  <cp:lastModifiedBy>Milan Bednář</cp:lastModifiedBy>
  <cp:revision>35</cp:revision>
  <cp:lastPrinted>1601-01-01T00:00:00Z</cp:lastPrinted>
  <dcterms:created xsi:type="dcterms:W3CDTF">2005-10-12T19:30:27Z</dcterms:created>
  <dcterms:modified xsi:type="dcterms:W3CDTF">2023-05-31T17:43:17Z</dcterms:modified>
</cp:coreProperties>
</file>