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0" r:id="rId13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3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se zakulaceným příčným rohem 7">
            <a:extLst>
              <a:ext uri="{FF2B5EF4-FFF2-40B4-BE49-F238E27FC236}">
                <a16:creationId xmlns:a16="http://schemas.microsoft.com/office/drawing/2014/main" id="{AEE82CCD-E3D2-2EA5-4628-E0B6014CD56E}"/>
              </a:ext>
            </a:extLst>
          </p:cNvPr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3" name="Zástupný symbol pro datum 9">
            <a:extLst>
              <a:ext uri="{FF2B5EF4-FFF2-40B4-BE49-F238E27FC236}">
                <a16:creationId xmlns:a16="http://schemas.microsoft.com/office/drawing/2014/main" id="{1F78F796-34D2-5C3A-25AE-9B97FDE419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4D9E552E-94C2-4B10-94DA-B32D96277C81}" type="datetimeFigureOut">
              <a:rPr lang="cs-CZ"/>
              <a:pPr>
                <a:defRPr/>
              </a:pPr>
              <a:t>17.05.2023</a:t>
            </a:fld>
            <a:endParaRPr lang="cs-CZ"/>
          </a:p>
        </p:txBody>
      </p:sp>
      <p:sp>
        <p:nvSpPr>
          <p:cNvPr id="4" name="Zástupný symbol pro číslo snímku 10">
            <a:extLst>
              <a:ext uri="{FF2B5EF4-FFF2-40B4-BE49-F238E27FC236}">
                <a16:creationId xmlns:a16="http://schemas.microsoft.com/office/drawing/2014/main" id="{66EAD8EB-7DA5-17B7-A40B-AD365889D0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0A3D6C-84F8-4812-A5C9-7BDF57710E8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5" name="Zástupný symbol pro zápatí 11">
            <a:extLst>
              <a:ext uri="{FF2B5EF4-FFF2-40B4-BE49-F238E27FC236}">
                <a16:creationId xmlns:a16="http://schemas.microsoft.com/office/drawing/2014/main" id="{5AB62405-90C5-932D-6E25-143981FD9BB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0064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zápatí 2">
            <a:extLst>
              <a:ext uri="{FF2B5EF4-FFF2-40B4-BE49-F238E27FC236}">
                <a16:creationId xmlns:a16="http://schemas.microsoft.com/office/drawing/2014/main" id="{899A7249-3F26-E22B-F038-7BC794B2FA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datum 13">
            <a:extLst>
              <a:ext uri="{FF2B5EF4-FFF2-40B4-BE49-F238E27FC236}">
                <a16:creationId xmlns:a16="http://schemas.microsoft.com/office/drawing/2014/main" id="{1D91E55B-8B77-92B8-8893-7CA8D721788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BD3FD-8424-4DFB-A0E0-BEC4BFCBFC65}" type="datetimeFigureOut">
              <a:rPr lang="cs-CZ"/>
              <a:pPr>
                <a:defRPr/>
              </a:pPr>
              <a:t>17.05.2023</a:t>
            </a:fld>
            <a:endParaRPr lang="cs-CZ"/>
          </a:p>
        </p:txBody>
      </p:sp>
      <p:sp>
        <p:nvSpPr>
          <p:cNvPr id="6" name="Zástupný symbol pro číslo snímku 22">
            <a:extLst>
              <a:ext uri="{FF2B5EF4-FFF2-40B4-BE49-F238E27FC236}">
                <a16:creationId xmlns:a16="http://schemas.microsoft.com/office/drawing/2014/main" id="{3687858D-86DD-5807-4C72-247F3451C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8D21F-8D56-4C22-994A-95F12B0D03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5165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zápatí 2">
            <a:extLst>
              <a:ext uri="{FF2B5EF4-FFF2-40B4-BE49-F238E27FC236}">
                <a16:creationId xmlns:a16="http://schemas.microsoft.com/office/drawing/2014/main" id="{F169E015-3855-FA8B-8E97-E48C32313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datum 13">
            <a:extLst>
              <a:ext uri="{FF2B5EF4-FFF2-40B4-BE49-F238E27FC236}">
                <a16:creationId xmlns:a16="http://schemas.microsoft.com/office/drawing/2014/main" id="{5EC3AD29-21AF-7C03-3DD0-3E010FD3A35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A94A5-5BC1-4816-B0AE-3F8B8C604913}" type="datetimeFigureOut">
              <a:rPr lang="cs-CZ"/>
              <a:pPr>
                <a:defRPr/>
              </a:pPr>
              <a:t>17.05.2023</a:t>
            </a:fld>
            <a:endParaRPr lang="cs-CZ"/>
          </a:p>
        </p:txBody>
      </p:sp>
      <p:sp>
        <p:nvSpPr>
          <p:cNvPr id="6" name="Zástupný symbol pro číslo snímku 22">
            <a:extLst>
              <a:ext uri="{FF2B5EF4-FFF2-40B4-BE49-F238E27FC236}">
                <a16:creationId xmlns:a16="http://schemas.microsoft.com/office/drawing/2014/main" id="{DBD6FF9A-2CBF-B129-76D0-7DF03083E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C2F77-711B-4BA2-85FE-DE4EDF83DA8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84251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0857D84C-444C-4A7C-7798-6AABDB80860E}"/>
              </a:ext>
            </a:extLst>
          </p:cNvPr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D719DCBD-DC47-4CAF-075F-F6493CB22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A0DA7B-7102-40DE-8BC0-595D211CD392}" type="datetimeFigureOut">
              <a:rPr lang="cs-CZ"/>
              <a:pPr>
                <a:defRPr/>
              </a:pPr>
              <a:t>17.05.2023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51FBC908-0211-EF9D-9942-39ABC669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75A207F2-BFE6-394C-98B6-1E3BE4375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7CDC8D-8AA7-4F12-B274-270F1747C95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331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83A40C5-1C18-AE10-3561-22A54190EF7C}"/>
              </a:ext>
            </a:extLst>
          </p:cNvPr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7">
            <a:extLst>
              <a:ext uri="{FF2B5EF4-FFF2-40B4-BE49-F238E27FC236}">
                <a16:creationId xmlns:a16="http://schemas.microsoft.com/office/drawing/2014/main" id="{8C2D6AEC-AA2F-43D2-33AC-7DC8F30EE6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8EE8BDD4-9F1F-428C-BAD8-3CE26A913668}" type="datetimeFigureOut">
              <a:rPr lang="cs-CZ"/>
              <a:pPr>
                <a:defRPr/>
              </a:pPr>
              <a:t>17.05.2023</a:t>
            </a:fld>
            <a:endParaRPr lang="cs-CZ"/>
          </a:p>
        </p:txBody>
      </p:sp>
      <p:sp>
        <p:nvSpPr>
          <p:cNvPr id="6" name="Zástupný symbol pro číslo snímku 8">
            <a:extLst>
              <a:ext uri="{FF2B5EF4-FFF2-40B4-BE49-F238E27FC236}">
                <a16:creationId xmlns:a16="http://schemas.microsoft.com/office/drawing/2014/main" id="{4411DB85-8DAC-4479-2B5A-FD0F8C2987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DEFCAE-2665-4D32-AD35-CDB24C7DF51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Zástupný symbol pro zápatí 9">
            <a:extLst>
              <a:ext uri="{FF2B5EF4-FFF2-40B4-BE49-F238E27FC236}">
                <a16:creationId xmlns:a16="http://schemas.microsoft.com/office/drawing/2014/main" id="{77917A6B-9875-9568-A3F1-7B0A38A9F42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5885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7FDE4A00-BFEE-2FBC-7A81-8EBEEEC7FD57}"/>
              </a:ext>
            </a:extLst>
          </p:cNvPr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6D5B95B0-45B8-3F87-FBFF-CF6D4B954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97FF7E-3E40-480B-B1FD-7B71AD6472B5}" type="datetimeFigureOut">
              <a:rPr lang="cs-CZ"/>
              <a:pPr>
                <a:defRPr/>
              </a:pPr>
              <a:t>17.05.2023</a:t>
            </a:fld>
            <a:endParaRPr lang="cs-CZ"/>
          </a:p>
        </p:txBody>
      </p:sp>
      <p:sp>
        <p:nvSpPr>
          <p:cNvPr id="7" name="Zástupný symbol pro zápatí 5">
            <a:extLst>
              <a:ext uri="{FF2B5EF4-FFF2-40B4-BE49-F238E27FC236}">
                <a16:creationId xmlns:a16="http://schemas.microsoft.com/office/drawing/2014/main" id="{0CEF9B60-5753-EA77-6708-F94CC0359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>
            <a:extLst>
              <a:ext uri="{FF2B5EF4-FFF2-40B4-BE49-F238E27FC236}">
                <a16:creationId xmlns:a16="http://schemas.microsoft.com/office/drawing/2014/main" id="{361089FA-C861-5875-88F9-3DCCF99F5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7B9301-667E-41CF-B751-89F42E2895F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43208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421E07E3-446D-C83D-D57F-B1EBADA4F649}"/>
              </a:ext>
            </a:extLst>
          </p:cNvPr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F9BFB6B-5181-78E0-76BC-1589567443AD}"/>
              </a:ext>
            </a:extLst>
          </p:cNvPr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9" name="Zástupný symbol pro datum 6">
            <a:extLst>
              <a:ext uri="{FF2B5EF4-FFF2-40B4-BE49-F238E27FC236}">
                <a16:creationId xmlns:a16="http://schemas.microsoft.com/office/drawing/2014/main" id="{83D92952-526A-9015-7052-5FF228490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2F0E2D-204C-4EAA-BD5D-8407CDBDBAF8}" type="datetimeFigureOut">
              <a:rPr lang="cs-CZ"/>
              <a:pPr>
                <a:defRPr/>
              </a:pPr>
              <a:t>17.05.2023</a:t>
            </a:fld>
            <a:endParaRPr lang="cs-CZ"/>
          </a:p>
        </p:txBody>
      </p:sp>
      <p:sp>
        <p:nvSpPr>
          <p:cNvPr id="10" name="Zástupný symbol pro zápatí 7">
            <a:extLst>
              <a:ext uri="{FF2B5EF4-FFF2-40B4-BE49-F238E27FC236}">
                <a16:creationId xmlns:a16="http://schemas.microsoft.com/office/drawing/2014/main" id="{AA69FCF6-BEAF-7ADB-1E31-3694A98EA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8">
            <a:extLst>
              <a:ext uri="{FF2B5EF4-FFF2-40B4-BE49-F238E27FC236}">
                <a16:creationId xmlns:a16="http://schemas.microsoft.com/office/drawing/2014/main" id="{E4F6C979-5149-9D0D-0B7A-15EF1B5CA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DE1D36-47A1-4502-86FD-4E59AA168D9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092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52763FF-2E30-C25C-E4AB-6590CE95790C}"/>
              </a:ext>
            </a:extLst>
          </p:cNvPr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Zástupný symbol pro datum 2">
            <a:extLst>
              <a:ext uri="{FF2B5EF4-FFF2-40B4-BE49-F238E27FC236}">
                <a16:creationId xmlns:a16="http://schemas.microsoft.com/office/drawing/2014/main" id="{2CE9E394-A7B0-CEB2-FFB4-7386C17B7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49619A-E806-4C3F-87F3-4F1DD4075A60}" type="datetimeFigureOut">
              <a:rPr lang="cs-CZ"/>
              <a:pPr>
                <a:defRPr/>
              </a:pPr>
              <a:t>17.05.2023</a:t>
            </a:fld>
            <a:endParaRPr lang="cs-CZ"/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1582A235-6D88-2506-EA68-2A63EA9A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>
            <a:extLst>
              <a:ext uri="{FF2B5EF4-FFF2-40B4-BE49-F238E27FC236}">
                <a16:creationId xmlns:a16="http://schemas.microsoft.com/office/drawing/2014/main" id="{53CA7898-5732-745A-6E6B-AB330480B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F57F0C-BAF4-47F4-A2E4-1CF728DF14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5943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2">
            <a:extLst>
              <a:ext uri="{FF2B5EF4-FFF2-40B4-BE49-F238E27FC236}">
                <a16:creationId xmlns:a16="http://schemas.microsoft.com/office/drawing/2014/main" id="{3BDC6347-C5F6-183F-5B4A-4DC073C0DB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13">
            <a:extLst>
              <a:ext uri="{FF2B5EF4-FFF2-40B4-BE49-F238E27FC236}">
                <a16:creationId xmlns:a16="http://schemas.microsoft.com/office/drawing/2014/main" id="{82056626-6C14-F67F-3B5F-C0C4268832B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29BE9-163D-42E3-95A3-55F3D7965163}" type="datetimeFigureOut">
              <a:rPr lang="cs-CZ"/>
              <a:pPr>
                <a:defRPr/>
              </a:pPr>
              <a:t>17.05.2023</a:t>
            </a:fld>
            <a:endParaRPr lang="cs-CZ"/>
          </a:p>
        </p:txBody>
      </p:sp>
      <p:sp>
        <p:nvSpPr>
          <p:cNvPr id="4" name="Zástupný symbol pro číslo snímku 22">
            <a:extLst>
              <a:ext uri="{FF2B5EF4-FFF2-40B4-BE49-F238E27FC236}">
                <a16:creationId xmlns:a16="http://schemas.microsoft.com/office/drawing/2014/main" id="{F6564CCD-8759-37C1-9E8D-A1D3CCBA6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84828-D1DF-4336-8282-DB1F0D4EFBA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77423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CE25C2DA-2591-8C5D-FF8E-B765206E1BDF}"/>
              </a:ext>
            </a:extLst>
          </p:cNvPr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datum 8">
            <a:extLst>
              <a:ext uri="{FF2B5EF4-FFF2-40B4-BE49-F238E27FC236}">
                <a16:creationId xmlns:a16="http://schemas.microsoft.com/office/drawing/2014/main" id="{79932F8F-68EA-70C5-892D-8F67812C45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E6046C22-5B6C-4276-9175-B03D231420A2}" type="datetimeFigureOut">
              <a:rPr lang="cs-CZ"/>
              <a:pPr>
                <a:defRPr/>
              </a:pPr>
              <a:t>17.05.2023</a:t>
            </a:fld>
            <a:endParaRPr lang="cs-CZ"/>
          </a:p>
        </p:txBody>
      </p:sp>
      <p:sp>
        <p:nvSpPr>
          <p:cNvPr id="7" name="Zástupný symbol pro číslo snímku 9">
            <a:extLst>
              <a:ext uri="{FF2B5EF4-FFF2-40B4-BE49-F238E27FC236}">
                <a16:creationId xmlns:a16="http://schemas.microsoft.com/office/drawing/2014/main" id="{349EC013-2E52-842E-9E05-0602A2E495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D569A9-9763-46DB-AF3F-BA405323A9F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8" name="Zástupný symbol pro zápatí 10">
            <a:extLst>
              <a:ext uri="{FF2B5EF4-FFF2-40B4-BE49-F238E27FC236}">
                <a16:creationId xmlns:a16="http://schemas.microsoft.com/office/drawing/2014/main" id="{B248C8D7-4754-7B84-7104-D4ACAE50AC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5680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3" name="Zástupný symbol pro datum 7">
            <a:extLst>
              <a:ext uri="{FF2B5EF4-FFF2-40B4-BE49-F238E27FC236}">
                <a16:creationId xmlns:a16="http://schemas.microsoft.com/office/drawing/2014/main" id="{D581A29B-A125-B647-DEBA-6B730A6767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B3422EEB-7E6A-4796-94AA-79DBE1A5A0C1}" type="datetimeFigureOut">
              <a:rPr lang="cs-CZ"/>
              <a:pPr>
                <a:defRPr/>
              </a:pPr>
              <a:t>17.05.2023</a:t>
            </a:fld>
            <a:endParaRPr lang="cs-CZ"/>
          </a:p>
        </p:txBody>
      </p:sp>
      <p:sp>
        <p:nvSpPr>
          <p:cNvPr id="5" name="Zástupný symbol pro číslo snímku 8">
            <a:extLst>
              <a:ext uri="{FF2B5EF4-FFF2-40B4-BE49-F238E27FC236}">
                <a16:creationId xmlns:a16="http://schemas.microsoft.com/office/drawing/2014/main" id="{63BFD945-C94D-2CBE-487B-D8F775398E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773EBB-A424-444D-9BFB-3BDF16C27E4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Zástupný symbol pro zápatí 9">
            <a:extLst>
              <a:ext uri="{FF2B5EF4-FFF2-40B4-BE49-F238E27FC236}">
                <a16:creationId xmlns:a16="http://schemas.microsoft.com/office/drawing/2014/main" id="{752D2068-1BC7-E044-EFDB-4DA21646E8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70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>
            <a:extLst>
              <a:ext uri="{FF2B5EF4-FFF2-40B4-BE49-F238E27FC236}">
                <a16:creationId xmlns:a16="http://schemas.microsoft.com/office/drawing/2014/main" id="{6F9D7C04-980A-A9F7-3077-9FEFAFA40D5D}"/>
              </a:ext>
            </a:extLst>
          </p:cNvPr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39AF12A-FDE1-DAC6-9035-66024DF2CD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4" name="Zástupný symbol pro datum 13">
            <a:extLst>
              <a:ext uri="{FF2B5EF4-FFF2-40B4-BE49-F238E27FC236}">
                <a16:creationId xmlns:a16="http://schemas.microsoft.com/office/drawing/2014/main" id="{FC91E9B4-B30C-C7A0-3E37-4CA10FACB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AB55D53-4583-4F53-AF2D-7196C75FB79B}" type="datetimeFigureOut">
              <a:rPr lang="cs-CZ"/>
              <a:pPr>
                <a:defRPr/>
              </a:pPr>
              <a:t>17.05.2023</a:t>
            </a:fld>
            <a:endParaRPr lang="cs-CZ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5175D2CD-21FD-33ED-99CF-A2B0226C3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E3E1D7"/>
                </a:solidFill>
              </a:defRPr>
            </a:lvl1pPr>
          </a:lstStyle>
          <a:p>
            <a:pPr>
              <a:defRPr/>
            </a:pPr>
            <a:fld id="{3F635307-A414-4861-A6EC-1BA7C9CE899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22" name="Zástupný symbol pro nadpis 21">
            <a:extLst>
              <a:ext uri="{FF2B5EF4-FFF2-40B4-BE49-F238E27FC236}">
                <a16:creationId xmlns:a16="http://schemas.microsoft.com/office/drawing/2014/main" id="{1C202AF4-E442-EEA5-CACC-A1AEA8BB6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33" name="Zástupný symbol pro text 12">
            <a:extLst>
              <a:ext uri="{FF2B5EF4-FFF2-40B4-BE49-F238E27FC236}">
                <a16:creationId xmlns:a16="http://schemas.microsoft.com/office/drawing/2014/main" id="{B11EA1CF-AB44-A7AF-2D95-D6576BDB68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73" r:id="rId7"/>
    <p:sldLayoutId id="2147483782" r:id="rId8"/>
    <p:sldLayoutId id="2147483783" r:id="rId9"/>
    <p:sldLayoutId id="2147483774" r:id="rId10"/>
    <p:sldLayoutId id="2147483775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DE8CD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9BBB59"/>
        </a:buClr>
        <a:buSzPct val="100000"/>
        <a:buFont typeface="Wingdings 2" panose="05020102010507070707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9BBB59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9BBB59"/>
        </a:buClr>
        <a:buSzPct val="100000"/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imedia.cz/fotografie/barevny-tisk-od-gravirovani-zobrazeni-rimsky-cenzor/0014558421/" TargetMode="External"/><Relationship Id="rId2" Type="http://schemas.openxmlformats.org/officeDocument/2006/relationships/hyperlink" Target="http://www.ucebnice-dejepisu.ic.cz/0302-staroveky-rim-obdobi-rimske-republiky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tllanka.net/index.php?text=240-rimske-pravo-ne-bible" TargetMode="External"/><Relationship Id="rId5" Type="http://schemas.openxmlformats.org/officeDocument/2006/relationships/hyperlink" Target="http://www.kidsland.cz/poradna_detail.php?id=9430" TargetMode="External"/><Relationship Id="rId4" Type="http://schemas.openxmlformats.org/officeDocument/2006/relationships/hyperlink" Target="http://tabularomana.blog.cz/1101/zapis-iii-od-dob-kralu-az-po-zakony-xii-dese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EA013C-6EE5-547E-4AB6-EC4C168D44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cs-CZ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Římská republika</a:t>
            </a:r>
          </a:p>
        </p:txBody>
      </p:sp>
      <p:sp>
        <p:nvSpPr>
          <p:cNvPr id="10243" name="Podnadpis 2">
            <a:extLst>
              <a:ext uri="{FF2B5EF4-FFF2-40B4-BE49-F238E27FC236}">
                <a16:creationId xmlns:a16="http://schemas.microsoft.com/office/drawing/2014/main" id="{DB34149B-400D-BEDD-9A07-3BE883BBB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5955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altLang="cs-CZ">
                <a:latin typeface="Calibri" panose="020F0502020204030204" pitchFamily="34" charset="0"/>
                <a:cs typeface="Calibri" panose="020F0502020204030204" pitchFamily="34" charset="0"/>
              </a:rPr>
              <a:t>510 – 31 př. n. l.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00D0F8-A905-41B1-EB3D-DD63E41B5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Římské  zákony</a:t>
            </a:r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441EDDE3-11C2-30A4-3DC5-785D0C88B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sepsány na nátlak plebejů 449 př. n. l.</a:t>
            </a:r>
          </a:p>
          <a:p>
            <a:pPr eaLnBrk="1" hangingPunct="1"/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platily stejné zákony pro všechny občany</a:t>
            </a:r>
          </a:p>
          <a:p>
            <a:pPr eaLnBrk="1" hangingPunct="1"/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do poloviny 3. st. př. n. l. získali plebejové přístup do všech úřadů a kněžských hodností</a:t>
            </a:r>
          </a:p>
          <a:p>
            <a:pPr eaLnBrk="1" hangingPunct="1"/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Zákon 12 desek</a:t>
            </a:r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id="{76929F14-5BF9-4728-76F2-D6D70DC87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814763"/>
            <a:ext cx="3987800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F5107E-01D1-AAE5-6E10-2F0F464B8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Římská republika</a:t>
            </a: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50911F62-3EA7-FF40-9AFC-CEFE1C876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v čele 2 na jeden rok volení konzulové</a:t>
            </a:r>
          </a:p>
          <a:p>
            <a:pPr eaLnBrk="1" hangingPunct="1"/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plnoprávnými občany pouze patricijové</a:t>
            </a:r>
          </a:p>
          <a:p>
            <a:pPr eaLnBrk="1" hangingPunct="1"/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494 př. n. l. plebejové odešli z Říma</a:t>
            </a:r>
          </a:p>
          <a:p>
            <a:pPr eaLnBrk="1" hangingPunct="1"/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vynutili si funkci tribuna lidu s právem veto</a:t>
            </a:r>
          </a:p>
          <a:p>
            <a:pPr eaLnBrk="1" hangingPunct="1"/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449 př. n. l. poprvé sepsány římské zákony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BA008C-6A36-6456-225A-63EC63719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endParaRPr lang="cs-CZ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1507" name="Zástupný symbol pro obsah 2">
            <a:extLst>
              <a:ext uri="{FF2B5EF4-FFF2-40B4-BE49-F238E27FC236}">
                <a16:creationId xmlns:a16="http://schemas.microsoft.com/office/drawing/2014/main" id="{897F9ADD-3959-FC0D-E582-1005074D2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400">
                <a:hlinkClick r:id="rId2"/>
              </a:rPr>
              <a:t>http://www.ucebnice-dejepisu.ic.cz/0302-staroveky-rim-obdobi-rimske-republiky.php</a:t>
            </a:r>
            <a:endParaRPr lang="cs-CZ" altLang="cs-CZ" sz="2400"/>
          </a:p>
          <a:p>
            <a:pPr eaLnBrk="1" hangingPunct="1"/>
            <a:r>
              <a:rPr lang="cs-CZ" altLang="cs-CZ" sz="2400">
                <a:hlinkClick r:id="rId3"/>
              </a:rPr>
              <a:t>http://www.profimedia.cz/fotografie/barevny-tisk-od-gravirovani-zobrazeni-rimsky-cenzor/0014558421/</a:t>
            </a:r>
            <a:endParaRPr lang="cs-CZ" altLang="cs-CZ" sz="2400"/>
          </a:p>
          <a:p>
            <a:pPr eaLnBrk="1" hangingPunct="1"/>
            <a:r>
              <a:rPr lang="cs-CZ" altLang="cs-CZ" sz="2400">
                <a:hlinkClick r:id="rId4"/>
              </a:rPr>
              <a:t>http://tabularomana.blog.cz/1101/zapis-iii-od-dob-kralu-az-po-zakony-xii-desek</a:t>
            </a:r>
            <a:endParaRPr lang="cs-CZ" altLang="cs-CZ" sz="2400"/>
          </a:p>
          <a:p>
            <a:pPr eaLnBrk="1" hangingPunct="1"/>
            <a:r>
              <a:rPr lang="cs-CZ" altLang="cs-CZ" sz="2400">
                <a:hlinkClick r:id="rId5"/>
              </a:rPr>
              <a:t>http://www.kidsland.cz/poradna_detail.php?id=9430</a:t>
            </a:r>
            <a:endParaRPr lang="cs-CZ" altLang="cs-CZ" sz="2400"/>
          </a:p>
          <a:p>
            <a:pPr eaLnBrk="1" hangingPunct="1"/>
            <a:r>
              <a:rPr lang="cs-CZ" altLang="cs-CZ" sz="2400">
                <a:hlinkClick r:id="rId6"/>
              </a:rPr>
              <a:t>http://www.atllanka.net/index.php?text=240-rimske-pravo-ne-bible</a:t>
            </a:r>
            <a:endParaRPr lang="cs-CZ" altLang="cs-CZ" sz="2400"/>
          </a:p>
          <a:p>
            <a:pPr eaLnBrk="1" hangingPunct="1"/>
            <a:r>
              <a:rPr lang="cs-CZ" altLang="cs-CZ" sz="2400"/>
              <a:t>V. Válková: Dějepis 6, Pravěk a starověk, SPN Praha 2006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331183-88BE-7D91-7B37-B7DA12985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Republika</a:t>
            </a:r>
            <a:r>
              <a:rPr lang="cs-CZ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EECE5738-4139-FF29-B7EF-17E9F5F15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„veřejná záležitost“</a:t>
            </a:r>
          </a:p>
          <a:p>
            <a:pPr eaLnBrk="1" hangingPunct="1"/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povinností každého římského občana starat se a zajímat o chod státu</a:t>
            </a:r>
          </a:p>
          <a:p>
            <a:pPr eaLnBrk="1" hangingPunct="1"/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vzniká roku 510 př. n. l. po vyhnání posledního krále</a:t>
            </a:r>
          </a:p>
          <a:p>
            <a:pPr eaLnBrk="1" hangingPunct="1"/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v čele republiky 2 konzulové</a:t>
            </a:r>
          </a:p>
          <a:p>
            <a:pPr eaLnBrk="1" hangingPunct="1"/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voleni na jeden rok</a:t>
            </a:r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986F19-80B3-3A58-72FE-9268A512C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cs-CZ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Konzulové</a:t>
            </a:r>
          </a:p>
        </p:txBody>
      </p:sp>
      <p:sp>
        <p:nvSpPr>
          <p:cNvPr id="12291" name="Zástupný symbol pro obsah 2">
            <a:extLst>
              <a:ext uri="{FF2B5EF4-FFF2-40B4-BE49-F238E27FC236}">
                <a16:creationId xmlns:a16="http://schemas.microsoft.com/office/drawing/2014/main" id="{2539A9E4-18AA-37C0-71B9-93BA47546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vrchní velitelé armády</a:t>
            </a:r>
          </a:p>
          <a:p>
            <a:pPr eaLnBrk="1" hangingPunct="1"/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zodpovídají se senátu – senát tvoří 300 starších, zkušených mužů</a:t>
            </a:r>
          </a:p>
          <a:p>
            <a:pPr eaLnBrk="1" hangingPunct="1"/>
            <a:endParaRPr lang="cs-CZ" altLang="cs-CZ"/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FF072A00-EC52-C587-7458-C53AE7D7A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3219450"/>
            <a:ext cx="5187950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768564-C3A1-3905-CFEE-BC35C6451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cs-CZ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Senát</a:t>
            </a:r>
          </a:p>
        </p:txBody>
      </p:sp>
      <p:sp>
        <p:nvSpPr>
          <p:cNvPr id="13315" name="Zástupný symbol pro obsah 2">
            <a:extLst>
              <a:ext uri="{FF2B5EF4-FFF2-40B4-BE49-F238E27FC236}">
                <a16:creationId xmlns:a16="http://schemas.microsoft.com/office/drawing/2014/main" id="{7187C225-40A3-C174-1DEC-0A9BDAAD9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doživotní členství</a:t>
            </a:r>
          </a:p>
          <a:p>
            <a:pPr eaLnBrk="1" hangingPunct="1"/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vrchní dozor nad úředníky</a:t>
            </a:r>
          </a:p>
          <a:p>
            <a:pPr eaLnBrk="1" hangingPunct="1"/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financemi</a:t>
            </a:r>
          </a:p>
          <a:p>
            <a:pPr eaLnBrk="1" hangingPunct="1"/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správou</a:t>
            </a:r>
          </a:p>
          <a:p>
            <a:pPr eaLnBrk="1" hangingPunct="1"/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bezpečností</a:t>
            </a:r>
          </a:p>
          <a:p>
            <a:pPr eaLnBrk="1" hangingPunct="1"/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soudní pravomoci</a:t>
            </a:r>
          </a:p>
          <a:p>
            <a:pPr eaLnBrk="1" hangingPunct="1"/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náboženské pravomoci</a:t>
            </a:r>
          </a:p>
          <a:p>
            <a:pPr eaLnBrk="1" hangingPunct="1"/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členové senátu jsou vybíráni cenzory, kteří je mohli za určitých okolností vyloučit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5C8B2B-AFDC-C34E-C301-84127CA11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cs-CZ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Cenzoři</a:t>
            </a:r>
          </a:p>
        </p:txBody>
      </p:sp>
      <p:sp>
        <p:nvSpPr>
          <p:cNvPr id="14339" name="Zástupný symbol pro obsah 2">
            <a:extLst>
              <a:ext uri="{FF2B5EF4-FFF2-40B4-BE49-F238E27FC236}">
                <a16:creationId xmlns:a16="http://schemas.microsoft.com/office/drawing/2014/main" id="{4CEC96F8-F7E6-17D1-1731-B9B745AA4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dohlíželi na senát</a:t>
            </a:r>
          </a:p>
          <a:p>
            <a:pPr eaLnBrk="1" hangingPunct="1"/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sestavovali seznam senátorů</a:t>
            </a:r>
          </a:p>
          <a:p>
            <a:pPr eaLnBrk="1" hangingPunct="1"/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jednou za 5 let prováděli sčítání majetku</a:t>
            </a: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7DB931D1-D9AD-FE00-16C4-94136669E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284538"/>
            <a:ext cx="2462212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ECD26F-5DAA-5F76-AB05-44B7AFCA1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Úředníci</a:t>
            </a: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884D7A00-0568-073B-8D5A-6273BD3E6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úředníkem se mohl stát jakýkoli plnoprávný občan</a:t>
            </a:r>
          </a:p>
          <a:p>
            <a:pPr eaLnBrk="1" hangingPunct="1"/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neplacená funkce – mohou ji tedy zastávat pouze bohatí</a:t>
            </a:r>
          </a:p>
          <a:p>
            <a:pPr eaLnBrk="1" hangingPunct="1"/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mohli být voleni od 27 let</a:t>
            </a:r>
          </a:p>
          <a:p>
            <a:pPr eaLnBrk="1" hangingPunct="1"/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funkce: zásobování města</a:t>
            </a:r>
          </a:p>
          <a:p>
            <a:pPr eaLnBrk="1" hangingPunct="1"/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              policejní dozor</a:t>
            </a:r>
          </a:p>
          <a:p>
            <a:pPr eaLnBrk="1" hangingPunct="1"/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              finance</a:t>
            </a:r>
          </a:p>
          <a:p>
            <a:pPr eaLnBrk="1" hangingPunct="1"/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              soudní pravomoc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52E4B8-4B12-6C43-3EA7-BB8F12771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cs-CZ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Shromáždění (sněm)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2F97CDCA-7FA0-27E5-E0B9-A54D16CA3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zúčastnit se mohl a měl každý plnoprávný občan</a:t>
            </a:r>
          </a:p>
          <a:p>
            <a:pPr eaLnBrk="1" hangingPunct="1"/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volí cenzory a úředníky</a:t>
            </a:r>
          </a:p>
          <a:p>
            <a:pPr eaLnBrk="1" hangingPunct="1"/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rozhoduje se zde o zákonech</a:t>
            </a:r>
          </a:p>
          <a:p>
            <a:pPr eaLnBrk="1" hangingPunct="1"/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vypovězení války</a:t>
            </a:r>
          </a:p>
          <a:p>
            <a:pPr eaLnBrk="1" hangingPunct="1"/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stíhají se tu lehčí i těžší zločiny</a:t>
            </a:r>
          </a:p>
          <a:p>
            <a:pPr eaLnBrk="1" hangingPunct="1"/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                    i přečiny proti státním zájmům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8E997B-88F9-FA34-5A91-6707EF17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cs-CZ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Občané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F43BB9-F4D1-BFFA-5693-BFB536170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patricijové i plebejové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plebejové –neplnoprávní - nemohli být voleni do vyšších úřadů, ale usilují o to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494 př. n. l. vrcholí spory mezi patriciji a plebeji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odchod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plebejů z Říma</a:t>
            </a:r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6C581C64-47D9-618E-83F9-8C658BB65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89363"/>
            <a:ext cx="5656263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2EE606-6314-6D49-62DE-9D5E82202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Odchod plebejů</a:t>
            </a: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58AEFF20-FDD4-8F61-1FAE-67710DB27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odešli na blízký pahorek</a:t>
            </a:r>
          </a:p>
          <a:p>
            <a:pPr eaLnBrk="1" hangingPunct="1"/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oslabení pro Římany – ztráta vojáků</a:t>
            </a:r>
          </a:p>
          <a:p>
            <a:pPr eaLnBrk="1" hangingPunct="1"/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obchodní konkurence</a:t>
            </a:r>
          </a:p>
          <a:p>
            <a:pPr eaLnBrk="1" hangingPunct="1"/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zavedení úředníka, který by hájil zájmy plebejů</a:t>
            </a:r>
          </a:p>
          <a:p>
            <a:pPr eaLnBrk="1" hangingPunct="1"/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Tribun lidu s funkcí „veto“ (zakazuji)</a:t>
            </a:r>
          </a:p>
          <a:p>
            <a:pPr eaLnBrk="1" hangingPunct="1"/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přítomen zasedání senátu</a:t>
            </a:r>
          </a:p>
          <a:p>
            <a:pPr eaLnBrk="1" hangingPunct="1"/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mohl ho přerušit </a:t>
            </a:r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38E13D45-E529-4126-59C4-D13244E27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076700"/>
            <a:ext cx="990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131</TotalTime>
  <Words>426</Words>
  <Application>Microsoft Office PowerPoint</Application>
  <PresentationFormat>Předvádění na obrazovce (4:3)</PresentationFormat>
  <Paragraphs>70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Rockwell</vt:lpstr>
      <vt:lpstr>Arial</vt:lpstr>
      <vt:lpstr>Wingdings 2</vt:lpstr>
      <vt:lpstr>Calibri</vt:lpstr>
      <vt:lpstr>Lití písma</vt:lpstr>
      <vt:lpstr>Římská republika</vt:lpstr>
      <vt:lpstr>Republika </vt:lpstr>
      <vt:lpstr>Konzulové</vt:lpstr>
      <vt:lpstr>Senát</vt:lpstr>
      <vt:lpstr>Cenzoři</vt:lpstr>
      <vt:lpstr>Úředníci</vt:lpstr>
      <vt:lpstr>Shromáždění (sněm)</vt:lpstr>
      <vt:lpstr> Občané</vt:lpstr>
      <vt:lpstr>Odchod plebejů</vt:lpstr>
      <vt:lpstr>Římské  zákony</vt:lpstr>
      <vt:lpstr>Římská republika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Římská republika</dc:title>
  <dc:creator>Martin</dc:creator>
  <cp:lastModifiedBy>Milan Bednář</cp:lastModifiedBy>
  <cp:revision>15</cp:revision>
  <dcterms:created xsi:type="dcterms:W3CDTF">2013-03-26T17:33:09Z</dcterms:created>
  <dcterms:modified xsi:type="dcterms:W3CDTF">2023-05-17T14:59:56Z</dcterms:modified>
</cp:coreProperties>
</file>