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1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A7E84D-A9A0-495C-89B1-E7C79592EB75}" type="doc">
      <dgm:prSet loTypeId="urn:microsoft.com/office/officeart/2005/8/layout/rings+Icon" loCatId="relationship" qsTypeId="urn:microsoft.com/office/officeart/2005/8/quickstyle/3d2#1" qsCatId="3D" csTypeId="urn:microsoft.com/office/officeart/2005/8/colors/colorful4" csCatId="colorful" phldr="1"/>
      <dgm:spPr/>
    </dgm:pt>
    <dgm:pt modelId="{EB6ABA29-3D9B-4058-9AE2-2458E5C81A78}">
      <dgm:prSet phldrT="[Text]" custT="1"/>
      <dgm:spPr/>
      <dgm:t>
        <a:bodyPr/>
        <a:lstStyle/>
        <a:p>
          <a:r>
            <a:rPr lang="cs-CZ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rPr>
            <a:t>Mluvnické</a:t>
          </a:r>
        </a:p>
      </dgm:t>
    </dgm:pt>
    <dgm:pt modelId="{6589E965-61E6-478D-839D-3671A4A73489}" type="parTrans" cxnId="{FD8A4623-E607-4A7F-8172-67A09400878D}">
      <dgm:prSet/>
      <dgm:spPr/>
      <dgm:t>
        <a:bodyPr/>
        <a:lstStyle/>
        <a:p>
          <a:endParaRPr lang="cs-CZ"/>
        </a:p>
      </dgm:t>
    </dgm:pt>
    <dgm:pt modelId="{82FF4787-B40E-4DAE-8D5B-9107A9F3263C}" type="sibTrans" cxnId="{FD8A4623-E607-4A7F-8172-67A09400878D}">
      <dgm:prSet/>
      <dgm:spPr/>
      <dgm:t>
        <a:bodyPr/>
        <a:lstStyle/>
        <a:p>
          <a:endParaRPr lang="cs-CZ"/>
        </a:p>
      </dgm:t>
    </dgm:pt>
    <dgm:pt modelId="{4317FC2E-AC07-49E4-BCCD-25CC6B298F38}">
      <dgm:prSet phldrT="[Text]"/>
      <dgm:spPr/>
      <dgm:t>
        <a:bodyPr/>
        <a:lstStyle/>
        <a:p>
          <a:r>
            <a: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sloves</a:t>
          </a:r>
        </a:p>
      </dgm:t>
    </dgm:pt>
    <dgm:pt modelId="{B09B7042-C07C-42B3-8812-07D7CB3DEFE3}" type="parTrans" cxnId="{9C5EE865-2CFA-4C13-ABF7-07C000B67423}">
      <dgm:prSet/>
      <dgm:spPr/>
      <dgm:t>
        <a:bodyPr/>
        <a:lstStyle/>
        <a:p>
          <a:endParaRPr lang="cs-CZ"/>
        </a:p>
      </dgm:t>
    </dgm:pt>
    <dgm:pt modelId="{C1028DAC-C395-4A78-90A0-FD5F382DC14D}" type="sibTrans" cxnId="{9C5EE865-2CFA-4C13-ABF7-07C000B67423}">
      <dgm:prSet/>
      <dgm:spPr/>
      <dgm:t>
        <a:bodyPr/>
        <a:lstStyle/>
        <a:p>
          <a:endParaRPr lang="cs-CZ"/>
        </a:p>
      </dgm:t>
    </dgm:pt>
    <dgm:pt modelId="{DE82A94C-0192-4242-B749-D03E7F64E105}">
      <dgm:prSet phldrT="[Text]"/>
      <dgm:spPr/>
      <dgm:t>
        <a:bodyPr/>
        <a:lstStyle/>
        <a:p>
          <a:r>
            <a: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kategorie</a:t>
          </a:r>
        </a:p>
      </dgm:t>
    </dgm:pt>
    <dgm:pt modelId="{D621917B-1B16-469D-87E1-37A2B168A193}" type="parTrans" cxnId="{3B847603-1A16-4AD9-B42D-473E5F60E3AB}">
      <dgm:prSet/>
      <dgm:spPr/>
      <dgm:t>
        <a:bodyPr/>
        <a:lstStyle/>
        <a:p>
          <a:endParaRPr lang="cs-CZ"/>
        </a:p>
      </dgm:t>
    </dgm:pt>
    <dgm:pt modelId="{B2EBED71-4028-4085-8AE4-856B4A85475E}" type="sibTrans" cxnId="{3B847603-1A16-4AD9-B42D-473E5F60E3AB}">
      <dgm:prSet/>
      <dgm:spPr/>
      <dgm:t>
        <a:bodyPr/>
        <a:lstStyle/>
        <a:p>
          <a:endParaRPr lang="cs-CZ"/>
        </a:p>
      </dgm:t>
    </dgm:pt>
    <dgm:pt modelId="{FB9D20B3-567D-4FA7-B7D1-66F03D4D3CB6}" type="pres">
      <dgm:prSet presAssocID="{CDA7E84D-A9A0-495C-89B1-E7C79592EB75}" presName="Name0" presStyleCnt="0">
        <dgm:presLayoutVars>
          <dgm:chMax val="7"/>
          <dgm:dir/>
          <dgm:resizeHandles val="exact"/>
        </dgm:presLayoutVars>
      </dgm:prSet>
      <dgm:spPr/>
    </dgm:pt>
    <dgm:pt modelId="{3E0AEBB8-17FE-4001-A0BB-A06CB8345153}" type="pres">
      <dgm:prSet presAssocID="{CDA7E84D-A9A0-495C-89B1-E7C79592EB75}" presName="ellipse1" presStyleLbl="vennNode1" presStyleIdx="0" presStyleCnt="3">
        <dgm:presLayoutVars>
          <dgm:bulletEnabled val="1"/>
        </dgm:presLayoutVars>
      </dgm:prSet>
      <dgm:spPr/>
    </dgm:pt>
    <dgm:pt modelId="{6968F70D-FFDE-4B34-8A02-B939D3A5B4A2}" type="pres">
      <dgm:prSet presAssocID="{CDA7E84D-A9A0-495C-89B1-E7C79592EB75}" presName="ellipse2" presStyleLbl="vennNode1" presStyleIdx="1" presStyleCnt="3">
        <dgm:presLayoutVars>
          <dgm:bulletEnabled val="1"/>
        </dgm:presLayoutVars>
      </dgm:prSet>
      <dgm:spPr/>
    </dgm:pt>
    <dgm:pt modelId="{833F4997-A627-49B2-9FBE-21CDF11493D6}" type="pres">
      <dgm:prSet presAssocID="{CDA7E84D-A9A0-495C-89B1-E7C79592EB75}" presName="ellipse3" presStyleLbl="vennNode1" presStyleIdx="2" presStyleCnt="3">
        <dgm:presLayoutVars>
          <dgm:bulletEnabled val="1"/>
        </dgm:presLayoutVars>
      </dgm:prSet>
      <dgm:spPr/>
    </dgm:pt>
  </dgm:ptLst>
  <dgm:cxnLst>
    <dgm:cxn modelId="{3B847603-1A16-4AD9-B42D-473E5F60E3AB}" srcId="{CDA7E84D-A9A0-495C-89B1-E7C79592EB75}" destId="{DE82A94C-0192-4242-B749-D03E7F64E105}" srcOrd="2" destOrd="0" parTransId="{D621917B-1B16-469D-87E1-37A2B168A193}" sibTransId="{B2EBED71-4028-4085-8AE4-856B4A85475E}"/>
    <dgm:cxn modelId="{FD8A4623-E607-4A7F-8172-67A09400878D}" srcId="{CDA7E84D-A9A0-495C-89B1-E7C79592EB75}" destId="{EB6ABA29-3D9B-4058-9AE2-2458E5C81A78}" srcOrd="0" destOrd="0" parTransId="{6589E965-61E6-478D-839D-3671A4A73489}" sibTransId="{82FF4787-B40E-4DAE-8D5B-9107A9F3263C}"/>
    <dgm:cxn modelId="{D9343728-251D-4736-83C7-B2955C056600}" type="presOf" srcId="{EB6ABA29-3D9B-4058-9AE2-2458E5C81A78}" destId="{3E0AEBB8-17FE-4001-A0BB-A06CB8345153}" srcOrd="0" destOrd="0" presId="urn:microsoft.com/office/officeart/2005/8/layout/rings+Icon"/>
    <dgm:cxn modelId="{9C5EE865-2CFA-4C13-ABF7-07C000B67423}" srcId="{CDA7E84D-A9A0-495C-89B1-E7C79592EB75}" destId="{4317FC2E-AC07-49E4-BCCD-25CC6B298F38}" srcOrd="1" destOrd="0" parTransId="{B09B7042-C07C-42B3-8812-07D7CB3DEFE3}" sibTransId="{C1028DAC-C395-4A78-90A0-FD5F382DC14D}"/>
    <dgm:cxn modelId="{D244334B-967A-4233-8394-3D80FB9DB2FB}" type="presOf" srcId="{CDA7E84D-A9A0-495C-89B1-E7C79592EB75}" destId="{FB9D20B3-567D-4FA7-B7D1-66F03D4D3CB6}" srcOrd="0" destOrd="0" presId="urn:microsoft.com/office/officeart/2005/8/layout/rings+Icon"/>
    <dgm:cxn modelId="{7ABFA892-06C4-4429-B619-0B200F798C3F}" type="presOf" srcId="{DE82A94C-0192-4242-B749-D03E7F64E105}" destId="{833F4997-A627-49B2-9FBE-21CDF11493D6}" srcOrd="0" destOrd="0" presId="urn:microsoft.com/office/officeart/2005/8/layout/rings+Icon"/>
    <dgm:cxn modelId="{E17FACB0-1D16-4A87-9449-346B013FE6BE}" type="presOf" srcId="{4317FC2E-AC07-49E4-BCCD-25CC6B298F38}" destId="{6968F70D-FFDE-4B34-8A02-B939D3A5B4A2}" srcOrd="0" destOrd="0" presId="urn:microsoft.com/office/officeart/2005/8/layout/rings+Icon"/>
    <dgm:cxn modelId="{884603B3-E9E5-4961-B3DD-E7E5C46C6E3D}" type="presParOf" srcId="{FB9D20B3-567D-4FA7-B7D1-66F03D4D3CB6}" destId="{3E0AEBB8-17FE-4001-A0BB-A06CB8345153}" srcOrd="0" destOrd="0" presId="urn:microsoft.com/office/officeart/2005/8/layout/rings+Icon"/>
    <dgm:cxn modelId="{79B72188-8F88-484D-8AD3-8E092EEA1C0A}" type="presParOf" srcId="{FB9D20B3-567D-4FA7-B7D1-66F03D4D3CB6}" destId="{6968F70D-FFDE-4B34-8A02-B939D3A5B4A2}" srcOrd="1" destOrd="0" presId="urn:microsoft.com/office/officeart/2005/8/layout/rings+Icon"/>
    <dgm:cxn modelId="{2659D3D7-755D-4805-8A86-8E0EBFFEF87B}" type="presParOf" srcId="{FB9D20B3-567D-4FA7-B7D1-66F03D4D3CB6}" destId="{833F4997-A627-49B2-9FBE-21CDF11493D6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AEBB8-17FE-4001-A0BB-A06CB8345153}">
      <dsp:nvSpPr>
        <dsp:cNvPr id="0" name=""/>
        <dsp:cNvSpPr/>
      </dsp:nvSpPr>
      <dsp:spPr>
        <a:xfrm>
          <a:off x="414060" y="0"/>
          <a:ext cx="3283064" cy="328301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rPr>
            <a:t>Mluvnické</a:t>
          </a:r>
        </a:p>
      </dsp:txBody>
      <dsp:txXfrm>
        <a:off x="894854" y="480787"/>
        <a:ext cx="2321476" cy="2321443"/>
      </dsp:txXfrm>
    </dsp:sp>
    <dsp:sp modelId="{6968F70D-FFDE-4B34-8A02-B939D3A5B4A2}">
      <dsp:nvSpPr>
        <dsp:cNvPr id="0" name=""/>
        <dsp:cNvSpPr/>
      </dsp:nvSpPr>
      <dsp:spPr>
        <a:xfrm>
          <a:off x="2103882" y="2189590"/>
          <a:ext cx="3283064" cy="328301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092513"/>
                <a:satOff val="-9519"/>
                <a:lumOff val="12940"/>
                <a:alphaOff val="0"/>
                <a:lumMod val="95000"/>
              </a:schemeClr>
            </a:gs>
            <a:gs pos="100000">
              <a:schemeClr val="accent4">
                <a:alpha val="50000"/>
                <a:hueOff val="-2092513"/>
                <a:satOff val="-9519"/>
                <a:lumOff val="1294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sloves</a:t>
          </a:r>
        </a:p>
      </dsp:txBody>
      <dsp:txXfrm>
        <a:off x="2584676" y="2670377"/>
        <a:ext cx="2321476" cy="2321443"/>
      </dsp:txXfrm>
    </dsp:sp>
    <dsp:sp modelId="{833F4997-A627-49B2-9FBE-21CDF11493D6}">
      <dsp:nvSpPr>
        <dsp:cNvPr id="0" name=""/>
        <dsp:cNvSpPr/>
      </dsp:nvSpPr>
      <dsp:spPr>
        <a:xfrm>
          <a:off x="3791707" y="0"/>
          <a:ext cx="3283064" cy="328301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185026"/>
                <a:satOff val="-19038"/>
                <a:lumOff val="25880"/>
                <a:alphaOff val="0"/>
                <a:lumMod val="95000"/>
              </a:schemeClr>
            </a:gs>
            <a:gs pos="100000">
              <a:schemeClr val="accent4">
                <a:alpha val="50000"/>
                <a:hueOff val="-4185026"/>
                <a:satOff val="-19038"/>
                <a:lumOff val="2588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kategorie</a:t>
          </a:r>
        </a:p>
      </dsp:txBody>
      <dsp:txXfrm>
        <a:off x="4272501" y="480787"/>
        <a:ext cx="2321476" cy="2321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Propojené kruhy"/>
  <dgm:desc val="Používejte k zobrazení překrývajících se nebo propojených myšlenek nebo konceptů. Prvních sedm řádků textu úrovně 1 odpovídá kruhu. Nepoužitý text se nezobrazuje, zůstává však k dispozici, pokud rozložení přepnete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E7163-F580-408D-AFF1-1310FB9D8FE1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F101E-6DF2-4509-9642-954E8E2B333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99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0A40-8CAB-463B-BA81-3E6E6CEEA181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5099-EB7A-46B7-8FED-774AB17300BE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24F62-8364-42CA-9AFD-3421540FD88D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EF26-E92F-4F79-ABAE-E0BB7D4FC87D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F472-FF52-4FD7-B294-F0341CE94DF5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1C77-618B-498C-8F89-4831095E39F8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84D7-C965-42F0-9600-E2EBFB21807C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03E-327F-4D43-B2C7-33FCCCA2F6EB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35C7-C4C3-4E23-914B-FBE0D4918665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690A-9632-468A-85F3-8C66C20646BF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FEA0-3BB1-43A2-8DD7-4D88E730FCBA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2A01F6-9291-4011-89D4-9B084A46B274}" type="datetime1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AE2008-4744-41E7-AF8C-C09E649691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5037580"/>
              </p:ext>
            </p:extLst>
          </p:nvPr>
        </p:nvGraphicFramePr>
        <p:xfrm>
          <a:off x="755576" y="548680"/>
          <a:ext cx="748883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70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80920" cy="1152128"/>
          </a:xfrm>
        </p:spPr>
        <p:txBody>
          <a:bodyPr/>
          <a:lstStyle/>
          <a:p>
            <a:pPr algn="l"/>
            <a:r>
              <a:rPr lang="cs-CZ" sz="3200" dirty="0">
                <a:solidFill>
                  <a:schemeClr val="accent4">
                    <a:lumMod val="50000"/>
                  </a:schemeClr>
                </a:solidFill>
              </a:rPr>
              <a:t>Vyhledejte slovesa, určete slovesné kategorie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>
          <a:xfrm>
            <a:off x="251520" y="1700808"/>
            <a:ext cx="8064896" cy="4824536"/>
          </a:xfrm>
        </p:spPr>
        <p:txBody>
          <a:bodyPr>
            <a:normAutofit/>
          </a:bodyPr>
          <a:lstStyle/>
          <a:p>
            <a:r>
              <a:rPr lang="cs-CZ" sz="3200" b="1" dirty="0"/>
              <a:t>Otci vadí, když mu odporuji. Kdy si konečně uklidíš v pokojíčku? Kéž by sis už konečně uklidil v pokoji! „ Dojdi na zahradu pro petržel,“ řekla mi maminka.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7" cy="1440160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Vyhledejte v následujících větách </a:t>
            </a:r>
            <a:r>
              <a:rPr lang="cs-CZ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slovesa</a:t>
            </a:r>
            <a:r>
              <a:rPr lang="cs-CZ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Určete </a:t>
            </a:r>
            <a:r>
              <a:rPr lang="cs-CZ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mluvnické kategorie</a:t>
            </a:r>
            <a:r>
              <a:rPr lang="cs-CZ" sz="2800" dirty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179512" y="1484784"/>
            <a:ext cx="8712968" cy="537321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cs-CZ" sz="2800" dirty="0"/>
              <a:t>Žáci běhali na hřišti. Na louce se pasou srnky a jeleni. Na jaře rozkvetou sněženky a bledule. Teta a strýček k nám přijali na návštěvu. Odneseš se mnou papír do sběru? Jednou jsme našli košík plný hub. Davy lidí se valily z náměstí domů. Hlásím se k službě. Jak to víte? Každý večer se pod lesem objevili tři divočáci. Jirka zalepil všechny dopisy do obálek.</a:t>
            </a:r>
          </a:p>
          <a:p>
            <a:pPr marL="45720" indent="0" algn="just">
              <a:buNone/>
            </a:pPr>
            <a:endParaRPr lang="cs-CZ" sz="2800" dirty="0"/>
          </a:p>
          <a:p>
            <a:pPr marL="45720" indent="0" algn="just">
              <a:buNone/>
            </a:pPr>
            <a:endParaRPr lang="cs-CZ" sz="2800" dirty="0"/>
          </a:p>
          <a:p>
            <a:pPr marL="45720" indent="0" algn="just">
              <a:buNone/>
            </a:pPr>
            <a:endParaRPr lang="cs-CZ" sz="2800" dirty="0"/>
          </a:p>
          <a:p>
            <a:pPr marL="45720" indent="0" algn="just">
              <a:buNone/>
            </a:pPr>
            <a:endParaRPr lang="cs-CZ" sz="2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7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43609" y="332656"/>
            <a:ext cx="7262192" cy="50405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cs-CZ" sz="6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Obsah: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1043608" y="1412776"/>
            <a:ext cx="7389440" cy="4608512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" indent="0" algn="ctr">
              <a:buNone/>
            </a:pPr>
            <a:endParaRPr lang="cs-CZ" dirty="0"/>
          </a:p>
          <a:p>
            <a:pPr algn="ctr"/>
            <a:r>
              <a:rPr lang="cs-CZ" sz="3200" b="1" dirty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sloves</a:t>
            </a:r>
          </a:p>
          <a:p>
            <a:pPr algn="ctr"/>
            <a:r>
              <a:rPr lang="cs-CZ" sz="3200" b="1" dirty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Mluvnické kategorie sloves</a:t>
            </a:r>
          </a:p>
          <a:p>
            <a:pPr algn="ctr"/>
            <a:r>
              <a:rPr lang="cs-CZ" sz="3200" b="1" dirty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 mluvnické kategorie u sloves</a:t>
            </a:r>
          </a:p>
          <a:p>
            <a:pPr algn="ctr"/>
            <a:endParaRPr lang="cs-CZ" sz="3200" dirty="0">
              <a:blipFill>
                <a:blip r:embed="rId2"/>
                <a:tile tx="0" ty="0" sx="100000" sy="100000" flip="none" algn="tl"/>
              </a:blipFill>
            </a:endParaRPr>
          </a:p>
          <a:p>
            <a:pPr algn="ctr"/>
            <a:endParaRPr lang="cs-CZ" dirty="0">
              <a:blipFill>
                <a:blip r:embed="rId2"/>
                <a:tile tx="0" ty="0" sx="100000" sy="100000" flip="none" algn="tl"/>
              </a:blipFill>
            </a:endParaRPr>
          </a:p>
          <a:p>
            <a:pPr algn="ctr"/>
            <a:endParaRPr lang="cs-CZ" dirty="0">
              <a:blipFill>
                <a:blip r:embed="rId2"/>
                <a:tile tx="0" ty="0" sx="100000" sy="100000" flip="none" algn="tl"/>
              </a:blipFill>
            </a:endParaRPr>
          </a:p>
          <a:p>
            <a:pPr algn="ctr"/>
            <a:endParaRPr lang="cs-CZ" dirty="0">
              <a:blipFill>
                <a:blip r:embed="rId2"/>
                <a:tile tx="0" ty="0" sx="100000" sy="100000" flip="none" algn="tl"/>
              </a:blipFill>
            </a:endParaRPr>
          </a:p>
          <a:p>
            <a:pPr algn="ctr"/>
            <a:endParaRPr lang="cs-CZ" dirty="0">
              <a:blipFill>
                <a:blip r:embed="rId2"/>
                <a:tile tx="0" ty="0" sx="100000" sy="100000" flip="none" algn="tl"/>
              </a:blipFill>
            </a:endParaRPr>
          </a:p>
          <a:p>
            <a:pPr marL="45720" indent="0" algn="ctr">
              <a:buNone/>
            </a:pPr>
            <a:endParaRPr lang="cs-CZ" dirty="0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06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118177" cy="792088"/>
          </a:xfrm>
        </p:spPr>
        <p:txBody>
          <a:bodyPr/>
          <a:lstStyle/>
          <a:p>
            <a:pPr marL="0" indent="0" algn="ctr">
              <a:buNone/>
            </a:pPr>
            <a:r>
              <a:rPr lang="cs-CZ" sz="5400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Co jsou SLOVESA?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7776864" cy="5328592"/>
          </a:xfrm>
        </p:spPr>
        <p:txBody>
          <a:bodyPr>
            <a:normAutofit/>
          </a:bodyPr>
          <a:lstStyle/>
          <a:p>
            <a:r>
              <a:rPr lang="cs-CZ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slovesa</a:t>
            </a:r>
            <a:r>
              <a:rPr lang="cs-CZ" dirty="0"/>
              <a:t> = slova, která vyjadřují </a:t>
            </a:r>
            <a:r>
              <a:rPr lang="cs-CZ" sz="2400" b="1" i="1" u="sng" dirty="0">
                <a:ln w="1905"/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děj</a:t>
            </a:r>
            <a:r>
              <a:rPr lang="cs-CZ" dirty="0"/>
              <a:t>, a to buď </a:t>
            </a:r>
            <a:r>
              <a:rPr lang="cs-CZ" u="sng" dirty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</a:t>
            </a:r>
            <a:r>
              <a:rPr lang="cs-CZ" dirty="0"/>
              <a:t>,   nebo </a:t>
            </a:r>
            <a:r>
              <a:rPr lang="cs-CZ" u="sng" dirty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</a:t>
            </a:r>
            <a:r>
              <a:rPr lang="cs-CZ" dirty="0"/>
              <a:t> či </a:t>
            </a:r>
            <a:r>
              <a:rPr lang="cs-CZ" u="sng" dirty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změnu stavu</a:t>
            </a:r>
          </a:p>
          <a:p>
            <a:pPr marL="45720" indent="0">
              <a:buNone/>
            </a:pPr>
            <a:r>
              <a:rPr lang="cs-CZ" dirty="0"/>
              <a:t>                          činnost -  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pracovat, tancovat, plavat</a:t>
            </a:r>
          </a:p>
          <a:p>
            <a:r>
              <a:rPr lang="cs-CZ" dirty="0"/>
              <a:t>děj                   stav -  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ležet, vyčkávat, smutnit</a:t>
            </a:r>
          </a:p>
          <a:p>
            <a:pPr marL="45720" indent="0">
              <a:buNone/>
            </a:pPr>
            <a:r>
              <a:rPr lang="cs-CZ" dirty="0"/>
              <a:t>                          změna stavu -  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zčervenat, změnit se </a:t>
            </a:r>
          </a:p>
          <a:p>
            <a:pPr>
              <a:lnSpc>
                <a:spcPct val="150000"/>
              </a:lnSpc>
            </a:pPr>
            <a:r>
              <a:rPr lang="cs-CZ" dirty="0"/>
              <a:t>plnovýznamová slova </a:t>
            </a:r>
          </a:p>
          <a:p>
            <a:pPr>
              <a:lnSpc>
                <a:spcPct val="150000"/>
              </a:lnSpc>
            </a:pPr>
            <a:r>
              <a:rPr lang="cs-CZ" dirty="0"/>
              <a:t>slovesa se </a:t>
            </a:r>
            <a:r>
              <a:rPr lang="cs-CZ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časují</a:t>
            </a:r>
            <a:r>
              <a:rPr lang="cs-CZ" dirty="0"/>
              <a:t> = pomocí osobních koncovek vyjadřují mluvnické kategorie</a:t>
            </a:r>
          </a:p>
          <a:p>
            <a:pPr>
              <a:lnSpc>
                <a:spcPct val="150000"/>
              </a:lnSpc>
            </a:pPr>
            <a:r>
              <a:rPr lang="cs-CZ" dirty="0"/>
              <a:t>u sloves určujeme </a:t>
            </a:r>
            <a:r>
              <a:rPr lang="cs-CZ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osobu, číslo, způsob, čas   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 algn="ctr">
              <a:lnSpc>
                <a:spcPct val="150000"/>
              </a:lnSpc>
              <a:buNone/>
            </a:pPr>
            <a:endParaRPr lang="cs-CZ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45720" indent="0">
              <a:lnSpc>
                <a:spcPct val="150000"/>
              </a:lnSpc>
              <a:buNone/>
            </a:pP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1835696" y="2420888"/>
            <a:ext cx="91440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1835696" y="2780928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1835696" y="2780928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34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1296242"/>
          </a:xfrm>
        </p:spPr>
        <p:txBody>
          <a:bodyPr/>
          <a:lstStyle/>
          <a:p>
            <a:pPr marL="0" indent="0" algn="ctr">
              <a:buNone/>
            </a:pPr>
            <a:r>
              <a:rPr lang="cs-CZ" sz="16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VY_32_INOVACE_13 – Mluvnické kategorie sloves</a:t>
            </a:r>
            <a:br>
              <a:rPr lang="cs-CZ" sz="16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br>
              <a:rPr lang="cs-CZ" sz="16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</a:t>
            </a:r>
            <a:r>
              <a:rPr lang="cs-CZ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luvnické kategorie sloves</a:t>
            </a:r>
          </a:p>
        </p:txBody>
      </p:sp>
      <p:sp>
        <p:nvSpPr>
          <p:cNvPr id="10" name="Volný tvar 9"/>
          <p:cNvSpPr/>
          <p:nvPr/>
        </p:nvSpPr>
        <p:spPr>
          <a:xfrm>
            <a:off x="2112778" y="1412875"/>
            <a:ext cx="4824412" cy="4824412"/>
          </a:xfrm>
          <a:custGeom>
            <a:avLst/>
            <a:gdLst>
              <a:gd name="connsiteX0" fmla="*/ 0 w 4824412"/>
              <a:gd name="connsiteY0" fmla="*/ 2412206 h 4824412"/>
              <a:gd name="connsiteX1" fmla="*/ 2412206 w 4824412"/>
              <a:gd name="connsiteY1" fmla="*/ 0 h 4824412"/>
              <a:gd name="connsiteX2" fmla="*/ 4824412 w 4824412"/>
              <a:gd name="connsiteY2" fmla="*/ 2412206 h 4824412"/>
              <a:gd name="connsiteX3" fmla="*/ 2412206 w 4824412"/>
              <a:gd name="connsiteY3" fmla="*/ 4824412 h 4824412"/>
              <a:gd name="connsiteX4" fmla="*/ 0 w 4824412"/>
              <a:gd name="connsiteY4" fmla="*/ 2412206 h 4824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4412" h="4824412">
                <a:moveTo>
                  <a:pt x="0" y="2412206"/>
                </a:moveTo>
                <a:cubicBezTo>
                  <a:pt x="0" y="1079981"/>
                  <a:pt x="1079981" y="0"/>
                  <a:pt x="2412206" y="0"/>
                </a:cubicBezTo>
                <a:cubicBezTo>
                  <a:pt x="3744431" y="0"/>
                  <a:pt x="4824412" y="1079981"/>
                  <a:pt x="4824412" y="2412206"/>
                </a:cubicBezTo>
                <a:cubicBezTo>
                  <a:pt x="4824412" y="3744431"/>
                  <a:pt x="3744431" y="4824412"/>
                  <a:pt x="2412206" y="4824412"/>
                </a:cubicBezTo>
                <a:cubicBezTo>
                  <a:pt x="1079981" y="4824412"/>
                  <a:pt x="0" y="3744431"/>
                  <a:pt x="0" y="2412206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1329" tIns="404796" rIns="1901330" bIns="402310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800" b="1" kern="12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</a:t>
            </a:r>
          </a:p>
        </p:txBody>
      </p:sp>
      <p:sp>
        <p:nvSpPr>
          <p:cNvPr id="11" name="Volný tvar 10"/>
          <p:cNvSpPr/>
          <p:nvPr/>
        </p:nvSpPr>
        <p:spPr>
          <a:xfrm>
            <a:off x="2606516" y="2377757"/>
            <a:ext cx="3859530" cy="3859530"/>
          </a:xfrm>
          <a:custGeom>
            <a:avLst/>
            <a:gdLst>
              <a:gd name="connsiteX0" fmla="*/ 0 w 3859530"/>
              <a:gd name="connsiteY0" fmla="*/ 1929765 h 3859530"/>
              <a:gd name="connsiteX1" fmla="*/ 1929765 w 3859530"/>
              <a:gd name="connsiteY1" fmla="*/ 0 h 3859530"/>
              <a:gd name="connsiteX2" fmla="*/ 3859530 w 3859530"/>
              <a:gd name="connsiteY2" fmla="*/ 1929765 h 3859530"/>
              <a:gd name="connsiteX3" fmla="*/ 1929765 w 3859530"/>
              <a:gd name="connsiteY3" fmla="*/ 3859530 h 3859530"/>
              <a:gd name="connsiteX4" fmla="*/ 0 w 3859530"/>
              <a:gd name="connsiteY4" fmla="*/ 1929765 h 3859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9530" h="3859530">
                <a:moveTo>
                  <a:pt x="0" y="1929765"/>
                </a:moveTo>
                <a:cubicBezTo>
                  <a:pt x="0" y="863985"/>
                  <a:pt x="863985" y="0"/>
                  <a:pt x="1929765" y="0"/>
                </a:cubicBezTo>
                <a:cubicBezTo>
                  <a:pt x="2995545" y="0"/>
                  <a:pt x="3859530" y="863985"/>
                  <a:pt x="3859530" y="1929765"/>
                </a:cubicBezTo>
                <a:cubicBezTo>
                  <a:pt x="3859530" y="2995545"/>
                  <a:pt x="2995545" y="3859530"/>
                  <a:pt x="1929765" y="3859530"/>
                </a:cubicBezTo>
                <a:cubicBezTo>
                  <a:pt x="863985" y="3859530"/>
                  <a:pt x="0" y="2995545"/>
                  <a:pt x="0" y="192976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-408241"/>
              <a:satOff val="-20403"/>
              <a:lumOff val="26689"/>
              <a:alphaOff val="0"/>
            </a:schemeClr>
          </a:fillRef>
          <a:effectRef idx="0">
            <a:schemeClr val="accent2">
              <a:shade val="50000"/>
              <a:hueOff val="-408241"/>
              <a:satOff val="-20403"/>
              <a:lumOff val="266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18888" tIns="395148" rIns="1418889" bIns="309681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800" b="1" kern="1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</a:t>
            </a:r>
          </a:p>
        </p:txBody>
      </p:sp>
      <p:sp>
        <p:nvSpPr>
          <p:cNvPr id="12" name="Volný tvar 11"/>
          <p:cNvSpPr/>
          <p:nvPr/>
        </p:nvSpPr>
        <p:spPr>
          <a:xfrm>
            <a:off x="3088957" y="3342640"/>
            <a:ext cx="2894647" cy="2894647"/>
          </a:xfrm>
          <a:custGeom>
            <a:avLst/>
            <a:gdLst>
              <a:gd name="connsiteX0" fmla="*/ 0 w 2894647"/>
              <a:gd name="connsiteY0" fmla="*/ 1447324 h 2894647"/>
              <a:gd name="connsiteX1" fmla="*/ 1447324 w 2894647"/>
              <a:gd name="connsiteY1" fmla="*/ 0 h 2894647"/>
              <a:gd name="connsiteX2" fmla="*/ 2894648 w 2894647"/>
              <a:gd name="connsiteY2" fmla="*/ 1447324 h 2894647"/>
              <a:gd name="connsiteX3" fmla="*/ 1447324 w 2894647"/>
              <a:gd name="connsiteY3" fmla="*/ 2894648 h 2894647"/>
              <a:gd name="connsiteX4" fmla="*/ 0 w 2894647"/>
              <a:gd name="connsiteY4" fmla="*/ 1447324 h 2894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4647" h="2894647">
                <a:moveTo>
                  <a:pt x="0" y="1447324"/>
                </a:moveTo>
                <a:cubicBezTo>
                  <a:pt x="0" y="647989"/>
                  <a:pt x="647989" y="0"/>
                  <a:pt x="1447324" y="0"/>
                </a:cubicBezTo>
                <a:cubicBezTo>
                  <a:pt x="2246659" y="0"/>
                  <a:pt x="2894648" y="647989"/>
                  <a:pt x="2894648" y="1447324"/>
                </a:cubicBezTo>
                <a:cubicBezTo>
                  <a:pt x="2894648" y="2246659"/>
                  <a:pt x="2246659" y="2894648"/>
                  <a:pt x="1447324" y="2894648"/>
                </a:cubicBezTo>
                <a:cubicBezTo>
                  <a:pt x="647989" y="2894648"/>
                  <a:pt x="0" y="2246659"/>
                  <a:pt x="0" y="1447324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-816481"/>
              <a:satOff val="-40805"/>
              <a:lumOff val="53379"/>
              <a:alphaOff val="0"/>
            </a:schemeClr>
          </a:fillRef>
          <a:effectRef idx="0">
            <a:schemeClr val="accent2">
              <a:shade val="50000"/>
              <a:hueOff val="-816481"/>
              <a:satOff val="-40805"/>
              <a:lumOff val="5337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6447" tIns="380674" rIns="936447" bIns="218983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400" b="1" kern="1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</a:t>
            </a:r>
          </a:p>
        </p:txBody>
      </p:sp>
      <p:sp>
        <p:nvSpPr>
          <p:cNvPr id="13" name="Volný tvar 12"/>
          <p:cNvSpPr/>
          <p:nvPr/>
        </p:nvSpPr>
        <p:spPr>
          <a:xfrm>
            <a:off x="3571398" y="4307522"/>
            <a:ext cx="1929765" cy="1929765"/>
          </a:xfrm>
          <a:custGeom>
            <a:avLst/>
            <a:gdLst>
              <a:gd name="connsiteX0" fmla="*/ 0 w 1929765"/>
              <a:gd name="connsiteY0" fmla="*/ 964883 h 1929765"/>
              <a:gd name="connsiteX1" fmla="*/ 964883 w 1929765"/>
              <a:gd name="connsiteY1" fmla="*/ 0 h 1929765"/>
              <a:gd name="connsiteX2" fmla="*/ 1929766 w 1929765"/>
              <a:gd name="connsiteY2" fmla="*/ 964883 h 1929765"/>
              <a:gd name="connsiteX3" fmla="*/ 964883 w 1929765"/>
              <a:gd name="connsiteY3" fmla="*/ 1929766 h 1929765"/>
              <a:gd name="connsiteX4" fmla="*/ 0 w 1929765"/>
              <a:gd name="connsiteY4" fmla="*/ 964883 h 1929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9765" h="1929765">
                <a:moveTo>
                  <a:pt x="0" y="964883"/>
                </a:moveTo>
                <a:cubicBezTo>
                  <a:pt x="0" y="431993"/>
                  <a:pt x="431993" y="0"/>
                  <a:pt x="964883" y="0"/>
                </a:cubicBezTo>
                <a:cubicBezTo>
                  <a:pt x="1497773" y="0"/>
                  <a:pt x="1929766" y="431993"/>
                  <a:pt x="1929766" y="964883"/>
                </a:cubicBezTo>
                <a:cubicBezTo>
                  <a:pt x="1929766" y="1497773"/>
                  <a:pt x="1497773" y="1929766"/>
                  <a:pt x="964883" y="1929766"/>
                </a:cubicBezTo>
                <a:cubicBezTo>
                  <a:pt x="431993" y="1929766"/>
                  <a:pt x="0" y="1497773"/>
                  <a:pt x="0" y="964883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50000"/>
              <a:hueOff val="-408241"/>
              <a:satOff val="-20403"/>
              <a:lumOff val="26689"/>
              <a:alphaOff val="0"/>
            </a:schemeClr>
          </a:fillRef>
          <a:effectRef idx="0">
            <a:schemeClr val="accent2">
              <a:shade val="50000"/>
              <a:hueOff val="-408241"/>
              <a:satOff val="-20403"/>
              <a:lumOff val="266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6184" tIns="646018" rIns="446183" bIns="64601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800" b="1" kern="1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02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683568" y="4437112"/>
            <a:ext cx="7622232" cy="193715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Kategorie osoby</a:t>
            </a:r>
            <a:br>
              <a:rPr lang="cs-CZ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dirty="0"/>
            </a:br>
            <a:endParaRPr lang="cs-CZ" sz="1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Volný tvar 13"/>
          <p:cNvSpPr/>
          <p:nvPr/>
        </p:nvSpPr>
        <p:spPr>
          <a:xfrm>
            <a:off x="1352078" y="733534"/>
            <a:ext cx="5982643" cy="1119884"/>
          </a:xfrm>
          <a:custGeom>
            <a:avLst/>
            <a:gdLst>
              <a:gd name="connsiteX0" fmla="*/ 0 w 5982643"/>
              <a:gd name="connsiteY0" fmla="*/ 0 h 1119884"/>
              <a:gd name="connsiteX1" fmla="*/ 5982643 w 5982643"/>
              <a:gd name="connsiteY1" fmla="*/ 0 h 1119884"/>
              <a:gd name="connsiteX2" fmla="*/ 5982643 w 5982643"/>
              <a:gd name="connsiteY2" fmla="*/ 1119884 h 1119884"/>
              <a:gd name="connsiteX3" fmla="*/ 0 w 5982643"/>
              <a:gd name="connsiteY3" fmla="*/ 1119884 h 1119884"/>
              <a:gd name="connsiteX4" fmla="*/ 0 w 5982643"/>
              <a:gd name="connsiteY4" fmla="*/ 0 h 1119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2643" h="1119884">
                <a:moveTo>
                  <a:pt x="0" y="0"/>
                </a:moveTo>
                <a:lnTo>
                  <a:pt x="5982643" y="0"/>
                </a:lnTo>
                <a:lnTo>
                  <a:pt x="5982643" y="1119884"/>
                </a:lnTo>
                <a:lnTo>
                  <a:pt x="0" y="111988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3000" kern="1200" dirty="0"/>
              <a:t>1. (já) </a:t>
            </a:r>
            <a:r>
              <a:rPr lang="cs-CZ" sz="3000" b="1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píš</a:t>
            </a:r>
            <a:r>
              <a:rPr lang="cs-CZ" sz="3000" b="1" u="sng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u</a:t>
            </a:r>
            <a:r>
              <a:rPr lang="cs-CZ" sz="3000" kern="1200" dirty="0"/>
              <a:t> </a:t>
            </a:r>
          </a:p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3000" kern="1200" dirty="0"/>
              <a:t>1. (my) </a:t>
            </a:r>
            <a:r>
              <a:rPr lang="cs-CZ" sz="3000" b="1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píš</a:t>
            </a:r>
            <a:r>
              <a:rPr lang="cs-CZ" sz="3000" b="1" u="sng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eme</a:t>
            </a:r>
          </a:p>
        </p:txBody>
      </p:sp>
      <p:sp>
        <p:nvSpPr>
          <p:cNvPr id="15" name="Volný tvar 14"/>
          <p:cNvSpPr/>
          <p:nvPr/>
        </p:nvSpPr>
        <p:spPr>
          <a:xfrm>
            <a:off x="1636965" y="1909414"/>
            <a:ext cx="5412868" cy="1119884"/>
          </a:xfrm>
          <a:custGeom>
            <a:avLst/>
            <a:gdLst>
              <a:gd name="connsiteX0" fmla="*/ 0 w 5412868"/>
              <a:gd name="connsiteY0" fmla="*/ 0 h 1119884"/>
              <a:gd name="connsiteX1" fmla="*/ 5412868 w 5412868"/>
              <a:gd name="connsiteY1" fmla="*/ 0 h 1119884"/>
              <a:gd name="connsiteX2" fmla="*/ 5412868 w 5412868"/>
              <a:gd name="connsiteY2" fmla="*/ 1119884 h 1119884"/>
              <a:gd name="connsiteX3" fmla="*/ 0 w 5412868"/>
              <a:gd name="connsiteY3" fmla="*/ 1119884 h 1119884"/>
              <a:gd name="connsiteX4" fmla="*/ 0 w 5412868"/>
              <a:gd name="connsiteY4" fmla="*/ 0 h 1119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2868" h="1119884">
                <a:moveTo>
                  <a:pt x="0" y="0"/>
                </a:moveTo>
                <a:lnTo>
                  <a:pt x="5412868" y="0"/>
                </a:lnTo>
                <a:lnTo>
                  <a:pt x="5412868" y="1119884"/>
                </a:lnTo>
                <a:lnTo>
                  <a:pt x="0" y="111988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3000" kern="1200" dirty="0"/>
              <a:t>2. (ty) </a:t>
            </a:r>
            <a:r>
              <a:rPr lang="cs-CZ" sz="3000" b="1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píš</a:t>
            </a:r>
            <a:r>
              <a:rPr lang="cs-CZ" sz="3000" b="1" u="sng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eš</a:t>
            </a:r>
          </a:p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3000" kern="1200" dirty="0"/>
              <a:t>2. (vy) </a:t>
            </a:r>
            <a:r>
              <a:rPr lang="cs-CZ" sz="3000" b="1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píš</a:t>
            </a:r>
            <a:r>
              <a:rPr lang="cs-CZ" sz="3000" b="1" u="sng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ete</a:t>
            </a:r>
          </a:p>
        </p:txBody>
      </p:sp>
      <p:sp>
        <p:nvSpPr>
          <p:cNvPr id="16" name="Volný tvar 15"/>
          <p:cNvSpPr/>
          <p:nvPr/>
        </p:nvSpPr>
        <p:spPr>
          <a:xfrm>
            <a:off x="1921853" y="3085293"/>
            <a:ext cx="4843092" cy="1119884"/>
          </a:xfrm>
          <a:custGeom>
            <a:avLst/>
            <a:gdLst>
              <a:gd name="connsiteX0" fmla="*/ 0 w 4843092"/>
              <a:gd name="connsiteY0" fmla="*/ 0 h 1119884"/>
              <a:gd name="connsiteX1" fmla="*/ 4843092 w 4843092"/>
              <a:gd name="connsiteY1" fmla="*/ 0 h 1119884"/>
              <a:gd name="connsiteX2" fmla="*/ 4843092 w 4843092"/>
              <a:gd name="connsiteY2" fmla="*/ 1119884 h 1119884"/>
              <a:gd name="connsiteX3" fmla="*/ 0 w 4843092"/>
              <a:gd name="connsiteY3" fmla="*/ 1119884 h 1119884"/>
              <a:gd name="connsiteX4" fmla="*/ 0 w 4843092"/>
              <a:gd name="connsiteY4" fmla="*/ 0 h 1119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43092" h="1119884">
                <a:moveTo>
                  <a:pt x="0" y="0"/>
                </a:moveTo>
                <a:lnTo>
                  <a:pt x="4843092" y="0"/>
                </a:lnTo>
                <a:lnTo>
                  <a:pt x="4843092" y="1119884"/>
                </a:lnTo>
                <a:lnTo>
                  <a:pt x="0" y="111988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3000" kern="1200" dirty="0"/>
              <a:t>3. (on, ona, ono) </a:t>
            </a:r>
            <a:r>
              <a:rPr lang="cs-CZ" sz="3000" b="1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píš</a:t>
            </a:r>
            <a:r>
              <a:rPr lang="cs-CZ" sz="3000" b="1" u="sng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e</a:t>
            </a:r>
          </a:p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3000" kern="1200" dirty="0"/>
              <a:t>3. (oni, ony, ona) </a:t>
            </a:r>
            <a:r>
              <a:rPr lang="cs-CZ" sz="3000" b="1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píš</a:t>
            </a:r>
            <a:r>
              <a:rPr lang="cs-CZ" sz="3000" b="1" u="sng" kern="1200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ou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26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22233" cy="1512168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VY_32_INOVACE_13 – Mluvnické kategorie sloves</a:t>
            </a:r>
            <a:br>
              <a:rPr lang="cs-CZ" sz="36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OSOBA</a:t>
            </a:r>
            <a:endParaRPr lang="cs-CZ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Volný tvar 4"/>
          <p:cNvSpPr/>
          <p:nvPr/>
        </p:nvSpPr>
        <p:spPr>
          <a:xfrm>
            <a:off x="611560" y="2586331"/>
            <a:ext cx="7992888" cy="608400"/>
          </a:xfrm>
          <a:custGeom>
            <a:avLst/>
            <a:gdLst>
              <a:gd name="connsiteX0" fmla="*/ 0 w 7992888"/>
              <a:gd name="connsiteY0" fmla="*/ 101402 h 608400"/>
              <a:gd name="connsiteX1" fmla="*/ 101402 w 7992888"/>
              <a:gd name="connsiteY1" fmla="*/ 0 h 608400"/>
              <a:gd name="connsiteX2" fmla="*/ 7891486 w 7992888"/>
              <a:gd name="connsiteY2" fmla="*/ 0 h 608400"/>
              <a:gd name="connsiteX3" fmla="*/ 7992888 w 7992888"/>
              <a:gd name="connsiteY3" fmla="*/ 101402 h 608400"/>
              <a:gd name="connsiteX4" fmla="*/ 7992888 w 7992888"/>
              <a:gd name="connsiteY4" fmla="*/ 506998 h 608400"/>
              <a:gd name="connsiteX5" fmla="*/ 7891486 w 7992888"/>
              <a:gd name="connsiteY5" fmla="*/ 608400 h 608400"/>
              <a:gd name="connsiteX6" fmla="*/ 101402 w 7992888"/>
              <a:gd name="connsiteY6" fmla="*/ 608400 h 608400"/>
              <a:gd name="connsiteX7" fmla="*/ 0 w 7992888"/>
              <a:gd name="connsiteY7" fmla="*/ 506998 h 608400"/>
              <a:gd name="connsiteX8" fmla="*/ 0 w 7992888"/>
              <a:gd name="connsiteY8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92888" h="608400">
                <a:moveTo>
                  <a:pt x="0" y="101402"/>
                </a:moveTo>
                <a:cubicBezTo>
                  <a:pt x="0" y="45399"/>
                  <a:pt x="45399" y="0"/>
                  <a:pt x="101402" y="0"/>
                </a:cubicBezTo>
                <a:lnTo>
                  <a:pt x="7891486" y="0"/>
                </a:lnTo>
                <a:cubicBezTo>
                  <a:pt x="7947489" y="0"/>
                  <a:pt x="7992888" y="45399"/>
                  <a:pt x="7992888" y="101402"/>
                </a:cubicBezTo>
                <a:lnTo>
                  <a:pt x="7992888" y="506998"/>
                </a:lnTo>
                <a:cubicBezTo>
                  <a:pt x="7992888" y="563001"/>
                  <a:pt x="7947489" y="608400"/>
                  <a:pt x="7891486" y="608400"/>
                </a:cubicBezTo>
                <a:lnTo>
                  <a:pt x="101402" y="608400"/>
                </a:lnTo>
                <a:cubicBezTo>
                  <a:pt x="45399" y="608400"/>
                  <a:pt x="0" y="56300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600" b="1" kern="1200" dirty="0"/>
              <a:t>1. osoba</a:t>
            </a:r>
            <a:r>
              <a:rPr lang="cs-CZ" sz="2600" kern="1200" dirty="0"/>
              <a:t> = </a:t>
            </a:r>
            <a:r>
              <a:rPr lang="cs-CZ" sz="26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MLUVČÍ</a:t>
            </a:r>
          </a:p>
        </p:txBody>
      </p:sp>
      <p:sp>
        <p:nvSpPr>
          <p:cNvPr id="6" name="Volný tvar 5"/>
          <p:cNvSpPr/>
          <p:nvPr/>
        </p:nvSpPr>
        <p:spPr>
          <a:xfrm>
            <a:off x="611560" y="3269611"/>
            <a:ext cx="7992888" cy="608400"/>
          </a:xfrm>
          <a:custGeom>
            <a:avLst/>
            <a:gdLst>
              <a:gd name="connsiteX0" fmla="*/ 0 w 7992888"/>
              <a:gd name="connsiteY0" fmla="*/ 101402 h 608400"/>
              <a:gd name="connsiteX1" fmla="*/ 101402 w 7992888"/>
              <a:gd name="connsiteY1" fmla="*/ 0 h 608400"/>
              <a:gd name="connsiteX2" fmla="*/ 7891486 w 7992888"/>
              <a:gd name="connsiteY2" fmla="*/ 0 h 608400"/>
              <a:gd name="connsiteX3" fmla="*/ 7992888 w 7992888"/>
              <a:gd name="connsiteY3" fmla="*/ 101402 h 608400"/>
              <a:gd name="connsiteX4" fmla="*/ 7992888 w 7992888"/>
              <a:gd name="connsiteY4" fmla="*/ 506998 h 608400"/>
              <a:gd name="connsiteX5" fmla="*/ 7891486 w 7992888"/>
              <a:gd name="connsiteY5" fmla="*/ 608400 h 608400"/>
              <a:gd name="connsiteX6" fmla="*/ 101402 w 7992888"/>
              <a:gd name="connsiteY6" fmla="*/ 608400 h 608400"/>
              <a:gd name="connsiteX7" fmla="*/ 0 w 7992888"/>
              <a:gd name="connsiteY7" fmla="*/ 506998 h 608400"/>
              <a:gd name="connsiteX8" fmla="*/ 0 w 7992888"/>
              <a:gd name="connsiteY8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92888" h="608400">
                <a:moveTo>
                  <a:pt x="0" y="101402"/>
                </a:moveTo>
                <a:cubicBezTo>
                  <a:pt x="0" y="45399"/>
                  <a:pt x="45399" y="0"/>
                  <a:pt x="101402" y="0"/>
                </a:cubicBezTo>
                <a:lnTo>
                  <a:pt x="7891486" y="0"/>
                </a:lnTo>
                <a:cubicBezTo>
                  <a:pt x="7947489" y="0"/>
                  <a:pt x="7992888" y="45399"/>
                  <a:pt x="7992888" y="101402"/>
                </a:cubicBezTo>
                <a:lnTo>
                  <a:pt x="7992888" y="506998"/>
                </a:lnTo>
                <a:cubicBezTo>
                  <a:pt x="7992888" y="563001"/>
                  <a:pt x="7947489" y="608400"/>
                  <a:pt x="7891486" y="608400"/>
                </a:cubicBezTo>
                <a:lnTo>
                  <a:pt x="101402" y="608400"/>
                </a:lnTo>
                <a:cubicBezTo>
                  <a:pt x="45399" y="608400"/>
                  <a:pt x="0" y="56300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80000"/>
              <a:hueOff val="-183156"/>
              <a:satOff val="-8711"/>
              <a:lumOff val="8550"/>
              <a:alphaOff val="0"/>
            </a:schemeClr>
          </a:fillRef>
          <a:effectRef idx="2">
            <a:schemeClr val="accent2">
              <a:shade val="80000"/>
              <a:hueOff val="-183156"/>
              <a:satOff val="-8711"/>
              <a:lumOff val="855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600" b="1" kern="1200" dirty="0"/>
              <a:t>1. osoba </a:t>
            </a:r>
            <a:r>
              <a:rPr lang="cs-CZ" sz="2600" kern="1200" dirty="0"/>
              <a:t>= </a:t>
            </a:r>
            <a:r>
              <a:rPr lang="cs-CZ" sz="26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MLUVČÍ + SKUPINA</a:t>
            </a:r>
          </a:p>
        </p:txBody>
      </p:sp>
      <p:sp>
        <p:nvSpPr>
          <p:cNvPr id="7" name="Volný tvar 6"/>
          <p:cNvSpPr/>
          <p:nvPr/>
        </p:nvSpPr>
        <p:spPr>
          <a:xfrm>
            <a:off x="611560" y="3952892"/>
            <a:ext cx="7992888" cy="608400"/>
          </a:xfrm>
          <a:custGeom>
            <a:avLst/>
            <a:gdLst>
              <a:gd name="connsiteX0" fmla="*/ 0 w 7992888"/>
              <a:gd name="connsiteY0" fmla="*/ 101402 h 608400"/>
              <a:gd name="connsiteX1" fmla="*/ 101402 w 7992888"/>
              <a:gd name="connsiteY1" fmla="*/ 0 h 608400"/>
              <a:gd name="connsiteX2" fmla="*/ 7891486 w 7992888"/>
              <a:gd name="connsiteY2" fmla="*/ 0 h 608400"/>
              <a:gd name="connsiteX3" fmla="*/ 7992888 w 7992888"/>
              <a:gd name="connsiteY3" fmla="*/ 101402 h 608400"/>
              <a:gd name="connsiteX4" fmla="*/ 7992888 w 7992888"/>
              <a:gd name="connsiteY4" fmla="*/ 506998 h 608400"/>
              <a:gd name="connsiteX5" fmla="*/ 7891486 w 7992888"/>
              <a:gd name="connsiteY5" fmla="*/ 608400 h 608400"/>
              <a:gd name="connsiteX6" fmla="*/ 101402 w 7992888"/>
              <a:gd name="connsiteY6" fmla="*/ 608400 h 608400"/>
              <a:gd name="connsiteX7" fmla="*/ 0 w 7992888"/>
              <a:gd name="connsiteY7" fmla="*/ 506998 h 608400"/>
              <a:gd name="connsiteX8" fmla="*/ 0 w 7992888"/>
              <a:gd name="connsiteY8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92888" h="608400">
                <a:moveTo>
                  <a:pt x="0" y="101402"/>
                </a:moveTo>
                <a:cubicBezTo>
                  <a:pt x="0" y="45399"/>
                  <a:pt x="45399" y="0"/>
                  <a:pt x="101402" y="0"/>
                </a:cubicBezTo>
                <a:lnTo>
                  <a:pt x="7891486" y="0"/>
                </a:lnTo>
                <a:cubicBezTo>
                  <a:pt x="7947489" y="0"/>
                  <a:pt x="7992888" y="45399"/>
                  <a:pt x="7992888" y="101402"/>
                </a:cubicBezTo>
                <a:lnTo>
                  <a:pt x="7992888" y="506998"/>
                </a:lnTo>
                <a:cubicBezTo>
                  <a:pt x="7992888" y="563001"/>
                  <a:pt x="7947489" y="608400"/>
                  <a:pt x="7891486" y="608400"/>
                </a:cubicBezTo>
                <a:lnTo>
                  <a:pt x="101402" y="608400"/>
                </a:lnTo>
                <a:cubicBezTo>
                  <a:pt x="45399" y="608400"/>
                  <a:pt x="0" y="56300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80000"/>
              <a:hueOff val="-366313"/>
              <a:satOff val="-17423"/>
              <a:lumOff val="17101"/>
              <a:alphaOff val="0"/>
            </a:schemeClr>
          </a:fillRef>
          <a:effectRef idx="2">
            <a:schemeClr val="accent2">
              <a:shade val="80000"/>
              <a:hueOff val="-366313"/>
              <a:satOff val="-17423"/>
              <a:lumOff val="1710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600" b="1" kern="1200" dirty="0"/>
              <a:t>2. osoba </a:t>
            </a:r>
            <a:r>
              <a:rPr lang="cs-CZ" sz="2600" kern="1200" dirty="0"/>
              <a:t>= </a:t>
            </a:r>
            <a:r>
              <a:rPr lang="cs-CZ" sz="26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ADRESÁT</a:t>
            </a:r>
          </a:p>
        </p:txBody>
      </p:sp>
      <p:sp>
        <p:nvSpPr>
          <p:cNvPr id="8" name="Volný tvar 7"/>
          <p:cNvSpPr/>
          <p:nvPr/>
        </p:nvSpPr>
        <p:spPr>
          <a:xfrm>
            <a:off x="611560" y="4636172"/>
            <a:ext cx="7992888" cy="608400"/>
          </a:xfrm>
          <a:custGeom>
            <a:avLst/>
            <a:gdLst>
              <a:gd name="connsiteX0" fmla="*/ 0 w 7992888"/>
              <a:gd name="connsiteY0" fmla="*/ 101402 h 608400"/>
              <a:gd name="connsiteX1" fmla="*/ 101402 w 7992888"/>
              <a:gd name="connsiteY1" fmla="*/ 0 h 608400"/>
              <a:gd name="connsiteX2" fmla="*/ 7891486 w 7992888"/>
              <a:gd name="connsiteY2" fmla="*/ 0 h 608400"/>
              <a:gd name="connsiteX3" fmla="*/ 7992888 w 7992888"/>
              <a:gd name="connsiteY3" fmla="*/ 101402 h 608400"/>
              <a:gd name="connsiteX4" fmla="*/ 7992888 w 7992888"/>
              <a:gd name="connsiteY4" fmla="*/ 506998 h 608400"/>
              <a:gd name="connsiteX5" fmla="*/ 7891486 w 7992888"/>
              <a:gd name="connsiteY5" fmla="*/ 608400 h 608400"/>
              <a:gd name="connsiteX6" fmla="*/ 101402 w 7992888"/>
              <a:gd name="connsiteY6" fmla="*/ 608400 h 608400"/>
              <a:gd name="connsiteX7" fmla="*/ 0 w 7992888"/>
              <a:gd name="connsiteY7" fmla="*/ 506998 h 608400"/>
              <a:gd name="connsiteX8" fmla="*/ 0 w 7992888"/>
              <a:gd name="connsiteY8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92888" h="608400">
                <a:moveTo>
                  <a:pt x="0" y="101402"/>
                </a:moveTo>
                <a:cubicBezTo>
                  <a:pt x="0" y="45399"/>
                  <a:pt x="45399" y="0"/>
                  <a:pt x="101402" y="0"/>
                </a:cubicBezTo>
                <a:lnTo>
                  <a:pt x="7891486" y="0"/>
                </a:lnTo>
                <a:cubicBezTo>
                  <a:pt x="7947489" y="0"/>
                  <a:pt x="7992888" y="45399"/>
                  <a:pt x="7992888" y="101402"/>
                </a:cubicBezTo>
                <a:lnTo>
                  <a:pt x="7992888" y="506998"/>
                </a:lnTo>
                <a:cubicBezTo>
                  <a:pt x="7992888" y="563001"/>
                  <a:pt x="7947489" y="608400"/>
                  <a:pt x="7891486" y="608400"/>
                </a:cubicBezTo>
                <a:lnTo>
                  <a:pt x="101402" y="608400"/>
                </a:lnTo>
                <a:cubicBezTo>
                  <a:pt x="45399" y="608400"/>
                  <a:pt x="0" y="56300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80000"/>
              <a:hueOff val="-549469"/>
              <a:satOff val="-26134"/>
              <a:lumOff val="25651"/>
              <a:alphaOff val="0"/>
            </a:schemeClr>
          </a:fillRef>
          <a:effectRef idx="2">
            <a:schemeClr val="accent2">
              <a:shade val="80000"/>
              <a:hueOff val="-549469"/>
              <a:satOff val="-26134"/>
              <a:lumOff val="2565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600" b="1" kern="1200" dirty="0"/>
              <a:t>2. osoba </a:t>
            </a:r>
            <a:r>
              <a:rPr lang="cs-CZ" sz="2600" kern="1200" dirty="0"/>
              <a:t>= </a:t>
            </a:r>
            <a:r>
              <a:rPr lang="cs-CZ" sz="26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ADRESÁT + SKUPINA </a:t>
            </a:r>
            <a:endParaRPr lang="cs-CZ" sz="2600" kern="1200" dirty="0"/>
          </a:p>
        </p:txBody>
      </p:sp>
      <p:sp>
        <p:nvSpPr>
          <p:cNvPr id="9" name="Volný tvar 8"/>
          <p:cNvSpPr/>
          <p:nvPr/>
        </p:nvSpPr>
        <p:spPr>
          <a:xfrm>
            <a:off x="611560" y="5319452"/>
            <a:ext cx="7992888" cy="608400"/>
          </a:xfrm>
          <a:custGeom>
            <a:avLst/>
            <a:gdLst>
              <a:gd name="connsiteX0" fmla="*/ 0 w 7992888"/>
              <a:gd name="connsiteY0" fmla="*/ 101402 h 608400"/>
              <a:gd name="connsiteX1" fmla="*/ 101402 w 7992888"/>
              <a:gd name="connsiteY1" fmla="*/ 0 h 608400"/>
              <a:gd name="connsiteX2" fmla="*/ 7891486 w 7992888"/>
              <a:gd name="connsiteY2" fmla="*/ 0 h 608400"/>
              <a:gd name="connsiteX3" fmla="*/ 7992888 w 7992888"/>
              <a:gd name="connsiteY3" fmla="*/ 101402 h 608400"/>
              <a:gd name="connsiteX4" fmla="*/ 7992888 w 7992888"/>
              <a:gd name="connsiteY4" fmla="*/ 506998 h 608400"/>
              <a:gd name="connsiteX5" fmla="*/ 7891486 w 7992888"/>
              <a:gd name="connsiteY5" fmla="*/ 608400 h 608400"/>
              <a:gd name="connsiteX6" fmla="*/ 101402 w 7992888"/>
              <a:gd name="connsiteY6" fmla="*/ 608400 h 608400"/>
              <a:gd name="connsiteX7" fmla="*/ 0 w 7992888"/>
              <a:gd name="connsiteY7" fmla="*/ 506998 h 608400"/>
              <a:gd name="connsiteX8" fmla="*/ 0 w 7992888"/>
              <a:gd name="connsiteY8" fmla="*/ 101402 h 60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92888" h="608400">
                <a:moveTo>
                  <a:pt x="0" y="101402"/>
                </a:moveTo>
                <a:cubicBezTo>
                  <a:pt x="0" y="45399"/>
                  <a:pt x="45399" y="0"/>
                  <a:pt x="101402" y="0"/>
                </a:cubicBezTo>
                <a:lnTo>
                  <a:pt x="7891486" y="0"/>
                </a:lnTo>
                <a:cubicBezTo>
                  <a:pt x="7947489" y="0"/>
                  <a:pt x="7992888" y="45399"/>
                  <a:pt x="7992888" y="101402"/>
                </a:cubicBezTo>
                <a:lnTo>
                  <a:pt x="7992888" y="506998"/>
                </a:lnTo>
                <a:cubicBezTo>
                  <a:pt x="7992888" y="563001"/>
                  <a:pt x="7947489" y="608400"/>
                  <a:pt x="7891486" y="608400"/>
                </a:cubicBezTo>
                <a:lnTo>
                  <a:pt x="101402" y="608400"/>
                </a:lnTo>
                <a:cubicBezTo>
                  <a:pt x="45399" y="608400"/>
                  <a:pt x="0" y="563001"/>
                  <a:pt x="0" y="506998"/>
                </a:cubicBezTo>
                <a:lnTo>
                  <a:pt x="0" y="10140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80000"/>
              <a:hueOff val="-732625"/>
              <a:satOff val="-34845"/>
              <a:lumOff val="34201"/>
              <a:alphaOff val="0"/>
            </a:schemeClr>
          </a:fillRef>
          <a:effectRef idx="2">
            <a:schemeClr val="accent2">
              <a:shade val="80000"/>
              <a:hueOff val="-732625"/>
              <a:satOff val="-34845"/>
              <a:lumOff val="3420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760" tIns="128760" rIns="128760" bIns="128760" numCol="1" spcCol="1270" anchor="ctr" anchorCtr="0">
            <a:noAutofit/>
          </a:bodyPr>
          <a:lstStyle/>
          <a:p>
            <a:pPr lvl="0" algn="l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600" b="1" kern="1200" dirty="0"/>
              <a:t>3. osoba </a:t>
            </a:r>
            <a:r>
              <a:rPr lang="cs-CZ" sz="2600" kern="1200" dirty="0"/>
              <a:t>= </a:t>
            </a:r>
            <a:r>
              <a:rPr lang="cs-CZ" sz="2600" b="1" kern="1200" cap="none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jiná</a:t>
            </a:r>
            <a:r>
              <a:rPr lang="cs-CZ" sz="26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600" b="1" kern="1200" cap="none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osoba</a:t>
            </a:r>
            <a:r>
              <a:rPr lang="cs-CZ" sz="26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2600" b="1" kern="1200" cap="none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než</a:t>
            </a:r>
            <a:r>
              <a:rPr lang="cs-CZ" sz="26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MLUVČÍ </a:t>
            </a:r>
            <a:r>
              <a:rPr lang="cs-CZ" sz="2600" b="1" kern="1200" cap="none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nebo</a:t>
            </a:r>
            <a:r>
              <a:rPr lang="cs-CZ" sz="26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ADRESÁT </a:t>
            </a:r>
            <a:endParaRPr lang="cs-CZ" sz="2600" kern="12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43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Číslo jednotné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19919320"/>
              </p:ext>
            </p:extLst>
          </p:nvPr>
        </p:nvGraphicFramePr>
        <p:xfrm>
          <a:off x="1155700" y="1400175"/>
          <a:ext cx="3348038" cy="303008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674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22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tvar slovesa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22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(já)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čtu, učím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22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(ty)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čteš, učíš</a:t>
                      </a:r>
                      <a:r>
                        <a:rPr lang="cs-CZ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se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22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(on)</a:t>
                      </a:r>
                    </a:p>
                    <a:p>
                      <a:pPr algn="ctr"/>
                      <a:r>
                        <a:rPr lang="cs-CZ" dirty="0"/>
                        <a:t>(ona)</a:t>
                      </a:r>
                    </a:p>
                    <a:p>
                      <a:pPr algn="ctr"/>
                      <a:r>
                        <a:rPr lang="cs-CZ" dirty="0"/>
                        <a:t>(ono)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cs-CZ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čte, učí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4029154" cy="639762"/>
          </a:xfrm>
        </p:spPr>
        <p:txBody>
          <a:bodyPr/>
          <a:lstStyle/>
          <a:p>
            <a:r>
              <a:rPr lang="cs-CZ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Číslo množné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24720867"/>
              </p:ext>
            </p:extLst>
          </p:nvPr>
        </p:nvGraphicFramePr>
        <p:xfrm>
          <a:off x="4645021" y="1398588"/>
          <a:ext cx="4031434" cy="3031275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015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62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tvar slovesa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2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(my)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čteme, učíme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2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(vy)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čtete, učíte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2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(oni)</a:t>
                      </a:r>
                    </a:p>
                    <a:p>
                      <a:pPr algn="ctr"/>
                      <a:r>
                        <a:rPr lang="cs-CZ" dirty="0"/>
                        <a:t>(ony)</a:t>
                      </a:r>
                    </a:p>
                    <a:p>
                      <a:pPr algn="ctr"/>
                      <a:r>
                        <a:rPr lang="cs-CZ" dirty="0"/>
                        <a:t>(ona)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cs-CZ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čtou, učí 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59632" y="4293096"/>
            <a:ext cx="7344816" cy="2081168"/>
          </a:xfrm>
        </p:spPr>
        <p:txBody>
          <a:bodyPr/>
          <a:lstStyle/>
          <a:p>
            <a:pPr marL="0" indent="0" algn="ctr">
              <a:buNone/>
            </a:pPr>
            <a:br>
              <a:rPr lang="cs-CZ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</a:br>
            <a:r>
              <a:rPr lang="cs-CZ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Kategorie čísla</a:t>
            </a:r>
            <a:br>
              <a:rPr lang="cs-CZ" dirty="0"/>
            </a:br>
            <a:br>
              <a:rPr lang="cs-CZ" dirty="0"/>
            </a:br>
            <a:br>
              <a:rPr lang="cs-CZ" sz="12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cs-CZ" sz="1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01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4372168"/>
            <a:ext cx="7838257" cy="1937152"/>
          </a:xfrm>
        </p:spPr>
        <p:txBody>
          <a:bodyPr/>
          <a:lstStyle/>
          <a:p>
            <a:pPr marL="0" indent="0" algn="ctr">
              <a:buNone/>
            </a:pPr>
            <a:r>
              <a:rPr lang="cs-CZ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Kategorie času</a:t>
            </a:r>
            <a:br>
              <a:rPr lang="cs-CZ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</a:br>
            <a:br>
              <a:rPr lang="cs-CZ" dirty="0"/>
            </a:br>
            <a:r>
              <a:rPr lang="cs-CZ" sz="1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VY_32_INOVACE_13 – Mluvnické kategorie sloves</a:t>
            </a:r>
            <a:br>
              <a:rPr lang="cs-CZ" sz="4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br>
              <a:rPr lang="cs-CZ" dirty="0"/>
            </a:br>
            <a:endParaRPr lang="cs-CZ" dirty="0"/>
          </a:p>
        </p:txBody>
      </p:sp>
      <p:sp>
        <p:nvSpPr>
          <p:cNvPr id="12" name="Volný tvar 11"/>
          <p:cNvSpPr/>
          <p:nvPr/>
        </p:nvSpPr>
        <p:spPr>
          <a:xfrm>
            <a:off x="1146183" y="1533356"/>
            <a:ext cx="1447493" cy="691200"/>
          </a:xfrm>
          <a:custGeom>
            <a:avLst/>
            <a:gdLst>
              <a:gd name="connsiteX0" fmla="*/ 0 w 1447493"/>
              <a:gd name="connsiteY0" fmla="*/ 69120 h 691200"/>
              <a:gd name="connsiteX1" fmla="*/ 69120 w 1447493"/>
              <a:gd name="connsiteY1" fmla="*/ 0 h 691200"/>
              <a:gd name="connsiteX2" fmla="*/ 1378373 w 1447493"/>
              <a:gd name="connsiteY2" fmla="*/ 0 h 691200"/>
              <a:gd name="connsiteX3" fmla="*/ 1447493 w 1447493"/>
              <a:gd name="connsiteY3" fmla="*/ 69120 h 691200"/>
              <a:gd name="connsiteX4" fmla="*/ 1447493 w 1447493"/>
              <a:gd name="connsiteY4" fmla="*/ 622080 h 691200"/>
              <a:gd name="connsiteX5" fmla="*/ 1378373 w 1447493"/>
              <a:gd name="connsiteY5" fmla="*/ 691200 h 691200"/>
              <a:gd name="connsiteX6" fmla="*/ 69120 w 1447493"/>
              <a:gd name="connsiteY6" fmla="*/ 691200 h 691200"/>
              <a:gd name="connsiteX7" fmla="*/ 0 w 1447493"/>
              <a:gd name="connsiteY7" fmla="*/ 622080 h 691200"/>
              <a:gd name="connsiteX8" fmla="*/ 0 w 1447493"/>
              <a:gd name="connsiteY8" fmla="*/ 69120 h 6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7493" h="691200">
                <a:moveTo>
                  <a:pt x="0" y="69120"/>
                </a:moveTo>
                <a:cubicBezTo>
                  <a:pt x="0" y="30946"/>
                  <a:pt x="30946" y="0"/>
                  <a:pt x="69120" y="0"/>
                </a:cubicBezTo>
                <a:lnTo>
                  <a:pt x="1378373" y="0"/>
                </a:lnTo>
                <a:cubicBezTo>
                  <a:pt x="1416547" y="0"/>
                  <a:pt x="1447493" y="30946"/>
                  <a:pt x="1447493" y="69120"/>
                </a:cubicBezTo>
                <a:lnTo>
                  <a:pt x="1447493" y="622080"/>
                </a:lnTo>
                <a:cubicBezTo>
                  <a:pt x="1447493" y="660254"/>
                  <a:pt x="1416547" y="691200"/>
                  <a:pt x="1378373" y="691200"/>
                </a:cubicBezTo>
                <a:lnTo>
                  <a:pt x="69120" y="691200"/>
                </a:lnTo>
                <a:cubicBezTo>
                  <a:pt x="30946" y="691200"/>
                  <a:pt x="0" y="660254"/>
                  <a:pt x="0" y="622080"/>
                </a:cubicBezTo>
                <a:lnTo>
                  <a:pt x="0" y="6912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5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92" tIns="113792" rIns="113792" bIns="291360" numCol="1" spcCol="1270" anchor="t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Čas minulý</a:t>
            </a:r>
          </a:p>
        </p:txBody>
      </p:sp>
      <p:sp>
        <p:nvSpPr>
          <p:cNvPr id="13" name="Volný tvar 12"/>
          <p:cNvSpPr/>
          <p:nvPr/>
        </p:nvSpPr>
        <p:spPr>
          <a:xfrm>
            <a:off x="1442658" y="1994156"/>
            <a:ext cx="1447493" cy="1411200"/>
          </a:xfrm>
          <a:custGeom>
            <a:avLst/>
            <a:gdLst>
              <a:gd name="connsiteX0" fmla="*/ 0 w 1447493"/>
              <a:gd name="connsiteY0" fmla="*/ 141120 h 1411200"/>
              <a:gd name="connsiteX1" fmla="*/ 141120 w 1447493"/>
              <a:gd name="connsiteY1" fmla="*/ 0 h 1411200"/>
              <a:gd name="connsiteX2" fmla="*/ 1306373 w 1447493"/>
              <a:gd name="connsiteY2" fmla="*/ 0 h 1411200"/>
              <a:gd name="connsiteX3" fmla="*/ 1447493 w 1447493"/>
              <a:gd name="connsiteY3" fmla="*/ 141120 h 1411200"/>
              <a:gd name="connsiteX4" fmla="*/ 1447493 w 1447493"/>
              <a:gd name="connsiteY4" fmla="*/ 1270080 h 1411200"/>
              <a:gd name="connsiteX5" fmla="*/ 1306373 w 1447493"/>
              <a:gd name="connsiteY5" fmla="*/ 1411200 h 1411200"/>
              <a:gd name="connsiteX6" fmla="*/ 141120 w 1447493"/>
              <a:gd name="connsiteY6" fmla="*/ 1411200 h 1411200"/>
              <a:gd name="connsiteX7" fmla="*/ 0 w 1447493"/>
              <a:gd name="connsiteY7" fmla="*/ 1270080 h 1411200"/>
              <a:gd name="connsiteX8" fmla="*/ 0 w 1447493"/>
              <a:gd name="connsiteY8" fmla="*/ 141120 h 14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7493" h="1411200">
                <a:moveTo>
                  <a:pt x="0" y="141120"/>
                </a:moveTo>
                <a:cubicBezTo>
                  <a:pt x="0" y="63182"/>
                  <a:pt x="63182" y="0"/>
                  <a:pt x="141120" y="0"/>
                </a:cubicBezTo>
                <a:lnTo>
                  <a:pt x="1306373" y="0"/>
                </a:lnTo>
                <a:cubicBezTo>
                  <a:pt x="1384311" y="0"/>
                  <a:pt x="1447493" y="63182"/>
                  <a:pt x="1447493" y="141120"/>
                </a:cubicBezTo>
                <a:lnTo>
                  <a:pt x="1447493" y="1270080"/>
                </a:lnTo>
                <a:cubicBezTo>
                  <a:pt x="1447493" y="1348018"/>
                  <a:pt x="1384311" y="1411200"/>
                  <a:pt x="1306373" y="1411200"/>
                </a:cubicBezTo>
                <a:lnTo>
                  <a:pt x="141120" y="1411200"/>
                </a:lnTo>
                <a:cubicBezTo>
                  <a:pt x="63182" y="1411200"/>
                  <a:pt x="0" y="1348018"/>
                  <a:pt x="0" y="1270080"/>
                </a:cubicBezTo>
                <a:lnTo>
                  <a:pt x="0" y="14112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2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5125" tIns="155125" rIns="155125" bIns="155125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cs-CZ" sz="1600" i="1" kern="1200" dirty="0"/>
              <a:t>psal jsem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cs-CZ" sz="1600" i="1" kern="1200" dirty="0"/>
              <a:t>četli jsme</a:t>
            </a:r>
          </a:p>
        </p:txBody>
      </p:sp>
      <p:sp>
        <p:nvSpPr>
          <p:cNvPr id="14" name="Volný tvar 13"/>
          <p:cNvSpPr/>
          <p:nvPr/>
        </p:nvSpPr>
        <p:spPr>
          <a:xfrm>
            <a:off x="2813111" y="1583564"/>
            <a:ext cx="465201" cy="360384"/>
          </a:xfrm>
          <a:custGeom>
            <a:avLst/>
            <a:gdLst>
              <a:gd name="connsiteX0" fmla="*/ 0 w 465201"/>
              <a:gd name="connsiteY0" fmla="*/ 72077 h 360384"/>
              <a:gd name="connsiteX1" fmla="*/ 285009 w 465201"/>
              <a:gd name="connsiteY1" fmla="*/ 72077 h 360384"/>
              <a:gd name="connsiteX2" fmla="*/ 285009 w 465201"/>
              <a:gd name="connsiteY2" fmla="*/ 0 h 360384"/>
              <a:gd name="connsiteX3" fmla="*/ 465201 w 465201"/>
              <a:gd name="connsiteY3" fmla="*/ 180192 h 360384"/>
              <a:gd name="connsiteX4" fmla="*/ 285009 w 465201"/>
              <a:gd name="connsiteY4" fmla="*/ 360384 h 360384"/>
              <a:gd name="connsiteX5" fmla="*/ 285009 w 465201"/>
              <a:gd name="connsiteY5" fmla="*/ 288307 h 360384"/>
              <a:gd name="connsiteX6" fmla="*/ 0 w 465201"/>
              <a:gd name="connsiteY6" fmla="*/ 288307 h 360384"/>
              <a:gd name="connsiteX7" fmla="*/ 0 w 465201"/>
              <a:gd name="connsiteY7" fmla="*/ 72077 h 36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5201" h="360384">
                <a:moveTo>
                  <a:pt x="0" y="72077"/>
                </a:moveTo>
                <a:lnTo>
                  <a:pt x="285009" y="72077"/>
                </a:lnTo>
                <a:lnTo>
                  <a:pt x="285009" y="0"/>
                </a:lnTo>
                <a:lnTo>
                  <a:pt x="465201" y="180192"/>
                </a:lnTo>
                <a:lnTo>
                  <a:pt x="285009" y="360384"/>
                </a:lnTo>
                <a:lnTo>
                  <a:pt x="285009" y="288307"/>
                </a:lnTo>
                <a:lnTo>
                  <a:pt x="0" y="288307"/>
                </a:lnTo>
                <a:lnTo>
                  <a:pt x="0" y="72077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accent2">
              <a:shade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shade val="9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2077" rIns="108115" bIns="7207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1300" kern="1200"/>
          </a:p>
        </p:txBody>
      </p:sp>
      <p:sp>
        <p:nvSpPr>
          <p:cNvPr id="15" name="Volný tvar 14"/>
          <p:cNvSpPr/>
          <p:nvPr/>
        </p:nvSpPr>
        <p:spPr>
          <a:xfrm>
            <a:off x="3471416" y="1533356"/>
            <a:ext cx="1447493" cy="691200"/>
          </a:xfrm>
          <a:custGeom>
            <a:avLst/>
            <a:gdLst>
              <a:gd name="connsiteX0" fmla="*/ 0 w 1447493"/>
              <a:gd name="connsiteY0" fmla="*/ 69120 h 691200"/>
              <a:gd name="connsiteX1" fmla="*/ 69120 w 1447493"/>
              <a:gd name="connsiteY1" fmla="*/ 0 h 691200"/>
              <a:gd name="connsiteX2" fmla="*/ 1378373 w 1447493"/>
              <a:gd name="connsiteY2" fmla="*/ 0 h 691200"/>
              <a:gd name="connsiteX3" fmla="*/ 1447493 w 1447493"/>
              <a:gd name="connsiteY3" fmla="*/ 69120 h 691200"/>
              <a:gd name="connsiteX4" fmla="*/ 1447493 w 1447493"/>
              <a:gd name="connsiteY4" fmla="*/ 622080 h 691200"/>
              <a:gd name="connsiteX5" fmla="*/ 1378373 w 1447493"/>
              <a:gd name="connsiteY5" fmla="*/ 691200 h 691200"/>
              <a:gd name="connsiteX6" fmla="*/ 69120 w 1447493"/>
              <a:gd name="connsiteY6" fmla="*/ 691200 h 691200"/>
              <a:gd name="connsiteX7" fmla="*/ 0 w 1447493"/>
              <a:gd name="connsiteY7" fmla="*/ 622080 h 691200"/>
              <a:gd name="connsiteX8" fmla="*/ 0 w 1447493"/>
              <a:gd name="connsiteY8" fmla="*/ 69120 h 6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7493" h="691200">
                <a:moveTo>
                  <a:pt x="0" y="69120"/>
                </a:moveTo>
                <a:cubicBezTo>
                  <a:pt x="0" y="30946"/>
                  <a:pt x="30946" y="0"/>
                  <a:pt x="69120" y="0"/>
                </a:cubicBezTo>
                <a:lnTo>
                  <a:pt x="1378373" y="0"/>
                </a:lnTo>
                <a:cubicBezTo>
                  <a:pt x="1416547" y="0"/>
                  <a:pt x="1447493" y="30946"/>
                  <a:pt x="1447493" y="69120"/>
                </a:cubicBezTo>
                <a:lnTo>
                  <a:pt x="1447493" y="622080"/>
                </a:lnTo>
                <a:cubicBezTo>
                  <a:pt x="1447493" y="660254"/>
                  <a:pt x="1416547" y="691200"/>
                  <a:pt x="1378373" y="691200"/>
                </a:cubicBezTo>
                <a:lnTo>
                  <a:pt x="69120" y="691200"/>
                </a:lnTo>
                <a:cubicBezTo>
                  <a:pt x="30946" y="691200"/>
                  <a:pt x="0" y="660254"/>
                  <a:pt x="0" y="622080"/>
                </a:cubicBezTo>
                <a:lnTo>
                  <a:pt x="0" y="6912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50000"/>
              <a:hueOff val="-544321"/>
              <a:satOff val="-27203"/>
              <a:lumOff val="35586"/>
              <a:alphaOff val="0"/>
            </a:schemeClr>
          </a:fillRef>
          <a:effectRef idx="2">
            <a:schemeClr val="accent2">
              <a:shade val="50000"/>
              <a:hueOff val="-544321"/>
              <a:satOff val="-27203"/>
              <a:lumOff val="355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92" tIns="113792" rIns="113792" bIns="291360" numCol="1" spcCol="1270" anchor="t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Čas přítomný</a:t>
            </a:r>
          </a:p>
        </p:txBody>
      </p:sp>
      <p:sp>
        <p:nvSpPr>
          <p:cNvPr id="16" name="Volný tvar 15"/>
          <p:cNvSpPr/>
          <p:nvPr/>
        </p:nvSpPr>
        <p:spPr>
          <a:xfrm>
            <a:off x="3767890" y="1994156"/>
            <a:ext cx="1447493" cy="1411200"/>
          </a:xfrm>
          <a:custGeom>
            <a:avLst/>
            <a:gdLst>
              <a:gd name="connsiteX0" fmla="*/ 0 w 1447493"/>
              <a:gd name="connsiteY0" fmla="*/ 141120 h 1411200"/>
              <a:gd name="connsiteX1" fmla="*/ 141120 w 1447493"/>
              <a:gd name="connsiteY1" fmla="*/ 0 h 1411200"/>
              <a:gd name="connsiteX2" fmla="*/ 1306373 w 1447493"/>
              <a:gd name="connsiteY2" fmla="*/ 0 h 1411200"/>
              <a:gd name="connsiteX3" fmla="*/ 1447493 w 1447493"/>
              <a:gd name="connsiteY3" fmla="*/ 141120 h 1411200"/>
              <a:gd name="connsiteX4" fmla="*/ 1447493 w 1447493"/>
              <a:gd name="connsiteY4" fmla="*/ 1270080 h 1411200"/>
              <a:gd name="connsiteX5" fmla="*/ 1306373 w 1447493"/>
              <a:gd name="connsiteY5" fmla="*/ 1411200 h 1411200"/>
              <a:gd name="connsiteX6" fmla="*/ 141120 w 1447493"/>
              <a:gd name="connsiteY6" fmla="*/ 1411200 h 1411200"/>
              <a:gd name="connsiteX7" fmla="*/ 0 w 1447493"/>
              <a:gd name="connsiteY7" fmla="*/ 1270080 h 1411200"/>
              <a:gd name="connsiteX8" fmla="*/ 0 w 1447493"/>
              <a:gd name="connsiteY8" fmla="*/ 141120 h 14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7493" h="1411200">
                <a:moveTo>
                  <a:pt x="0" y="141120"/>
                </a:moveTo>
                <a:cubicBezTo>
                  <a:pt x="0" y="63182"/>
                  <a:pt x="63182" y="0"/>
                  <a:pt x="141120" y="0"/>
                </a:cubicBezTo>
                <a:lnTo>
                  <a:pt x="1306373" y="0"/>
                </a:lnTo>
                <a:cubicBezTo>
                  <a:pt x="1384311" y="0"/>
                  <a:pt x="1447493" y="63182"/>
                  <a:pt x="1447493" y="141120"/>
                </a:cubicBezTo>
                <a:lnTo>
                  <a:pt x="1447493" y="1270080"/>
                </a:lnTo>
                <a:cubicBezTo>
                  <a:pt x="1447493" y="1348018"/>
                  <a:pt x="1384311" y="1411200"/>
                  <a:pt x="1306373" y="1411200"/>
                </a:cubicBezTo>
                <a:lnTo>
                  <a:pt x="141120" y="1411200"/>
                </a:lnTo>
                <a:cubicBezTo>
                  <a:pt x="63182" y="1411200"/>
                  <a:pt x="0" y="1348018"/>
                  <a:pt x="0" y="1270080"/>
                </a:cubicBezTo>
                <a:lnTo>
                  <a:pt x="0" y="14112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2">
              <a:shade val="50000"/>
              <a:hueOff val="-525409"/>
              <a:satOff val="-26317"/>
              <a:lumOff val="3281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5125" tIns="155125" rIns="155125" bIns="155125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cs-CZ" sz="1600" i="1" kern="1200" dirty="0"/>
              <a:t>píšu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cs-CZ" sz="1600" i="1" kern="1200" dirty="0"/>
              <a:t>čteme</a:t>
            </a:r>
          </a:p>
        </p:txBody>
      </p:sp>
      <p:sp>
        <p:nvSpPr>
          <p:cNvPr id="17" name="Volný tvar 16"/>
          <p:cNvSpPr/>
          <p:nvPr/>
        </p:nvSpPr>
        <p:spPr>
          <a:xfrm>
            <a:off x="5138344" y="1583564"/>
            <a:ext cx="465201" cy="360384"/>
          </a:xfrm>
          <a:custGeom>
            <a:avLst/>
            <a:gdLst>
              <a:gd name="connsiteX0" fmla="*/ 0 w 465201"/>
              <a:gd name="connsiteY0" fmla="*/ 72077 h 360384"/>
              <a:gd name="connsiteX1" fmla="*/ 285009 w 465201"/>
              <a:gd name="connsiteY1" fmla="*/ 72077 h 360384"/>
              <a:gd name="connsiteX2" fmla="*/ 285009 w 465201"/>
              <a:gd name="connsiteY2" fmla="*/ 0 h 360384"/>
              <a:gd name="connsiteX3" fmla="*/ 465201 w 465201"/>
              <a:gd name="connsiteY3" fmla="*/ 180192 h 360384"/>
              <a:gd name="connsiteX4" fmla="*/ 285009 w 465201"/>
              <a:gd name="connsiteY4" fmla="*/ 360384 h 360384"/>
              <a:gd name="connsiteX5" fmla="*/ 285009 w 465201"/>
              <a:gd name="connsiteY5" fmla="*/ 288307 h 360384"/>
              <a:gd name="connsiteX6" fmla="*/ 0 w 465201"/>
              <a:gd name="connsiteY6" fmla="*/ 288307 h 360384"/>
              <a:gd name="connsiteX7" fmla="*/ 0 w 465201"/>
              <a:gd name="connsiteY7" fmla="*/ 72077 h 36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5201" h="360384">
                <a:moveTo>
                  <a:pt x="0" y="72077"/>
                </a:moveTo>
                <a:lnTo>
                  <a:pt x="285009" y="72077"/>
                </a:lnTo>
                <a:lnTo>
                  <a:pt x="285009" y="0"/>
                </a:lnTo>
                <a:lnTo>
                  <a:pt x="465201" y="180192"/>
                </a:lnTo>
                <a:lnTo>
                  <a:pt x="285009" y="360384"/>
                </a:lnTo>
                <a:lnTo>
                  <a:pt x="285009" y="288307"/>
                </a:lnTo>
                <a:lnTo>
                  <a:pt x="0" y="288307"/>
                </a:lnTo>
                <a:lnTo>
                  <a:pt x="0" y="72077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accent2">
              <a:shade val="90000"/>
              <a:hueOff val="-811492"/>
              <a:satOff val="-37446"/>
              <a:lumOff val="41273"/>
              <a:alphaOff val="0"/>
            </a:schemeClr>
          </a:lnRef>
          <a:fillRef idx="1">
            <a:schemeClr val="accent2">
              <a:shade val="90000"/>
              <a:hueOff val="-811492"/>
              <a:satOff val="-37446"/>
              <a:lumOff val="41273"/>
              <a:alphaOff val="0"/>
            </a:schemeClr>
          </a:fillRef>
          <a:effectRef idx="2">
            <a:schemeClr val="accent2">
              <a:shade val="90000"/>
              <a:hueOff val="-811492"/>
              <a:satOff val="-37446"/>
              <a:lumOff val="412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2077" rIns="108115" bIns="7207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1300" kern="1200"/>
          </a:p>
        </p:txBody>
      </p:sp>
      <p:sp>
        <p:nvSpPr>
          <p:cNvPr id="18" name="Volný tvar 17"/>
          <p:cNvSpPr/>
          <p:nvPr/>
        </p:nvSpPr>
        <p:spPr>
          <a:xfrm>
            <a:off x="5796648" y="1533356"/>
            <a:ext cx="1447493" cy="691200"/>
          </a:xfrm>
          <a:custGeom>
            <a:avLst/>
            <a:gdLst>
              <a:gd name="connsiteX0" fmla="*/ 0 w 1447493"/>
              <a:gd name="connsiteY0" fmla="*/ 69120 h 691200"/>
              <a:gd name="connsiteX1" fmla="*/ 69120 w 1447493"/>
              <a:gd name="connsiteY1" fmla="*/ 0 h 691200"/>
              <a:gd name="connsiteX2" fmla="*/ 1378373 w 1447493"/>
              <a:gd name="connsiteY2" fmla="*/ 0 h 691200"/>
              <a:gd name="connsiteX3" fmla="*/ 1447493 w 1447493"/>
              <a:gd name="connsiteY3" fmla="*/ 69120 h 691200"/>
              <a:gd name="connsiteX4" fmla="*/ 1447493 w 1447493"/>
              <a:gd name="connsiteY4" fmla="*/ 622080 h 691200"/>
              <a:gd name="connsiteX5" fmla="*/ 1378373 w 1447493"/>
              <a:gd name="connsiteY5" fmla="*/ 691200 h 691200"/>
              <a:gd name="connsiteX6" fmla="*/ 69120 w 1447493"/>
              <a:gd name="connsiteY6" fmla="*/ 691200 h 691200"/>
              <a:gd name="connsiteX7" fmla="*/ 0 w 1447493"/>
              <a:gd name="connsiteY7" fmla="*/ 622080 h 691200"/>
              <a:gd name="connsiteX8" fmla="*/ 0 w 1447493"/>
              <a:gd name="connsiteY8" fmla="*/ 69120 h 6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7493" h="691200">
                <a:moveTo>
                  <a:pt x="0" y="69120"/>
                </a:moveTo>
                <a:cubicBezTo>
                  <a:pt x="0" y="30946"/>
                  <a:pt x="30946" y="0"/>
                  <a:pt x="69120" y="0"/>
                </a:cubicBezTo>
                <a:lnTo>
                  <a:pt x="1378373" y="0"/>
                </a:lnTo>
                <a:cubicBezTo>
                  <a:pt x="1416547" y="0"/>
                  <a:pt x="1447493" y="30946"/>
                  <a:pt x="1447493" y="69120"/>
                </a:cubicBezTo>
                <a:lnTo>
                  <a:pt x="1447493" y="622080"/>
                </a:lnTo>
                <a:cubicBezTo>
                  <a:pt x="1447493" y="660254"/>
                  <a:pt x="1416547" y="691200"/>
                  <a:pt x="1378373" y="691200"/>
                </a:cubicBezTo>
                <a:lnTo>
                  <a:pt x="69120" y="691200"/>
                </a:lnTo>
                <a:cubicBezTo>
                  <a:pt x="30946" y="691200"/>
                  <a:pt x="0" y="660254"/>
                  <a:pt x="0" y="622080"/>
                </a:cubicBezTo>
                <a:lnTo>
                  <a:pt x="0" y="6912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50000"/>
              <a:hueOff val="-544321"/>
              <a:satOff val="-27203"/>
              <a:lumOff val="35586"/>
              <a:alphaOff val="0"/>
            </a:schemeClr>
          </a:fillRef>
          <a:effectRef idx="2">
            <a:schemeClr val="accent2">
              <a:shade val="50000"/>
              <a:hueOff val="-544321"/>
              <a:satOff val="-27203"/>
              <a:lumOff val="355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92" tIns="113792" rIns="113792" bIns="291360" numCol="1" spcCol="1270" anchor="t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kern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Čas budoucí</a:t>
            </a:r>
            <a:endParaRPr lang="cs-CZ" sz="1600" kern="1200" dirty="0"/>
          </a:p>
        </p:txBody>
      </p:sp>
      <p:sp>
        <p:nvSpPr>
          <p:cNvPr id="19" name="Volný tvar 18"/>
          <p:cNvSpPr/>
          <p:nvPr/>
        </p:nvSpPr>
        <p:spPr>
          <a:xfrm>
            <a:off x="6093123" y="1994156"/>
            <a:ext cx="1447493" cy="1411200"/>
          </a:xfrm>
          <a:custGeom>
            <a:avLst/>
            <a:gdLst>
              <a:gd name="connsiteX0" fmla="*/ 0 w 1447493"/>
              <a:gd name="connsiteY0" fmla="*/ 141120 h 1411200"/>
              <a:gd name="connsiteX1" fmla="*/ 141120 w 1447493"/>
              <a:gd name="connsiteY1" fmla="*/ 0 h 1411200"/>
              <a:gd name="connsiteX2" fmla="*/ 1306373 w 1447493"/>
              <a:gd name="connsiteY2" fmla="*/ 0 h 1411200"/>
              <a:gd name="connsiteX3" fmla="*/ 1447493 w 1447493"/>
              <a:gd name="connsiteY3" fmla="*/ 141120 h 1411200"/>
              <a:gd name="connsiteX4" fmla="*/ 1447493 w 1447493"/>
              <a:gd name="connsiteY4" fmla="*/ 1270080 h 1411200"/>
              <a:gd name="connsiteX5" fmla="*/ 1306373 w 1447493"/>
              <a:gd name="connsiteY5" fmla="*/ 1411200 h 1411200"/>
              <a:gd name="connsiteX6" fmla="*/ 141120 w 1447493"/>
              <a:gd name="connsiteY6" fmla="*/ 1411200 h 1411200"/>
              <a:gd name="connsiteX7" fmla="*/ 0 w 1447493"/>
              <a:gd name="connsiteY7" fmla="*/ 1270080 h 1411200"/>
              <a:gd name="connsiteX8" fmla="*/ 0 w 1447493"/>
              <a:gd name="connsiteY8" fmla="*/ 141120 h 14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7493" h="1411200">
                <a:moveTo>
                  <a:pt x="0" y="141120"/>
                </a:moveTo>
                <a:cubicBezTo>
                  <a:pt x="0" y="63182"/>
                  <a:pt x="63182" y="0"/>
                  <a:pt x="141120" y="0"/>
                </a:cubicBezTo>
                <a:lnTo>
                  <a:pt x="1306373" y="0"/>
                </a:lnTo>
                <a:cubicBezTo>
                  <a:pt x="1384311" y="0"/>
                  <a:pt x="1447493" y="63182"/>
                  <a:pt x="1447493" y="141120"/>
                </a:cubicBezTo>
                <a:lnTo>
                  <a:pt x="1447493" y="1270080"/>
                </a:lnTo>
                <a:cubicBezTo>
                  <a:pt x="1447493" y="1348018"/>
                  <a:pt x="1384311" y="1411200"/>
                  <a:pt x="1306373" y="1411200"/>
                </a:cubicBezTo>
                <a:lnTo>
                  <a:pt x="141120" y="1411200"/>
                </a:lnTo>
                <a:cubicBezTo>
                  <a:pt x="63182" y="1411200"/>
                  <a:pt x="0" y="1348018"/>
                  <a:pt x="0" y="1270080"/>
                </a:cubicBezTo>
                <a:lnTo>
                  <a:pt x="0" y="14112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2">
              <a:shade val="50000"/>
              <a:hueOff val="-525409"/>
              <a:satOff val="-26317"/>
              <a:lumOff val="3281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5125" tIns="155125" rIns="155125" bIns="155125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cs-CZ" sz="1600" i="1" kern="1200" dirty="0"/>
              <a:t>budu psát / napíšu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cs-CZ" sz="1600" i="1" kern="1200" dirty="0"/>
              <a:t>budeme </a:t>
            </a:r>
            <a:r>
              <a:rPr lang="cs-CZ" sz="1600" i="1" dirty="0"/>
              <a:t>číst</a:t>
            </a:r>
            <a:r>
              <a:rPr lang="cs-CZ" sz="1600" i="1" kern="1200" dirty="0"/>
              <a:t> / </a:t>
            </a:r>
            <a:r>
              <a:rPr lang="cs-CZ" sz="1600" i="1" dirty="0"/>
              <a:t>přečt</a:t>
            </a:r>
            <a:r>
              <a:rPr lang="cs-CZ" sz="1600" i="1" kern="1200" dirty="0"/>
              <a:t>eme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57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9095" y="764705"/>
            <a:ext cx="3636085" cy="3816423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čas minulý</a:t>
            </a:r>
            <a:br>
              <a:rPr lang="cs-CZ" sz="3200" dirty="0"/>
            </a:br>
            <a:r>
              <a:rPr lang="cs-CZ" sz="2400" dirty="0"/>
              <a:t>= </a:t>
            </a:r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děj se odehrál před okamžikem promluvy</a:t>
            </a:r>
            <a:b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cs-CZ" sz="2400" dirty="0"/>
              <a:t>- tvoří ho </a:t>
            </a:r>
            <a:r>
              <a:rPr lang="cs-CZ" sz="2400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příčestí minulé</a:t>
            </a:r>
            <a:r>
              <a:rPr lang="cs-CZ" sz="2400" dirty="0"/>
              <a:t> </a:t>
            </a:r>
            <a:r>
              <a:rPr lang="cs-CZ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(-l, -la, -</a:t>
            </a:r>
            <a:r>
              <a:rPr lang="cs-CZ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</a:t>
            </a:r>
            <a:r>
              <a:rPr lang="cs-CZ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-</a:t>
            </a:r>
            <a:r>
              <a:rPr lang="cs-CZ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</a:t>
            </a:r>
            <a:r>
              <a:rPr lang="cs-CZ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-</a:t>
            </a:r>
            <a:r>
              <a:rPr lang="cs-CZ" sz="240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ly</a:t>
            </a:r>
            <a:r>
              <a:rPr lang="cs-CZ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-la) </a:t>
            </a:r>
            <a:r>
              <a:rPr lang="cs-CZ" sz="2400" dirty="0"/>
              <a:t>a </a:t>
            </a:r>
            <a:r>
              <a:rPr lang="cs-CZ" sz="2400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přítomné tvary slovesa </a:t>
            </a:r>
            <a:r>
              <a:rPr lang="cs-CZ" sz="2400" i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být</a:t>
            </a:r>
            <a:r>
              <a:rPr lang="cs-CZ" sz="2400" dirty="0"/>
              <a:t> </a:t>
            </a:r>
            <a:r>
              <a:rPr lang="cs-CZ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(jsem, jsi, jsme, jste)</a:t>
            </a:r>
            <a:br>
              <a:rPr lang="cs-CZ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sz="2400" dirty="0"/>
              <a:t>př. </a:t>
            </a:r>
            <a:r>
              <a:rPr lang="cs-CZ" sz="2400" i="1" dirty="0"/>
              <a:t>pracova</a:t>
            </a:r>
            <a:r>
              <a:rPr lang="cs-CZ" sz="2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cs-CZ" sz="2400" i="1" dirty="0"/>
              <a:t> </a:t>
            </a:r>
            <a:r>
              <a:rPr lang="cs-CZ" sz="2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jsem</a:t>
            </a:r>
            <a:br>
              <a:rPr lang="cs-CZ" sz="2400" dirty="0"/>
            </a:br>
            <a:br>
              <a:rPr lang="cs-CZ" sz="2400" dirty="0"/>
            </a:b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93515" y="188640"/>
            <a:ext cx="4017085" cy="633670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Čas budoucí</a:t>
            </a:r>
          </a:p>
          <a:p>
            <a:pPr marL="45720" indent="0" algn="ctr">
              <a:buNone/>
            </a:pPr>
            <a:r>
              <a:rPr lang="cs-CZ" dirty="0"/>
              <a:t>= </a:t>
            </a:r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děj následující za okamžikem promluvy </a:t>
            </a:r>
          </a:p>
          <a:p>
            <a:pPr algn="ctr">
              <a:buFontTx/>
              <a:buChar char="-"/>
            </a:pPr>
            <a:r>
              <a:rPr lang="cs-CZ" dirty="0"/>
              <a:t>tvoří ho </a:t>
            </a:r>
            <a:r>
              <a:rPr lang="cs-CZ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budoucí tvary slovesa být</a:t>
            </a:r>
            <a:r>
              <a:rPr lang="cs-CZ" dirty="0"/>
              <a:t> a </a:t>
            </a:r>
            <a:r>
              <a:rPr lang="cs-CZ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infinitiv slovesa</a:t>
            </a:r>
          </a:p>
          <a:p>
            <a:pPr marL="45720" indent="0" algn="ctr">
              <a:buNone/>
            </a:pPr>
            <a:r>
              <a:rPr lang="cs-CZ" dirty="0"/>
              <a:t>př. </a:t>
            </a:r>
            <a:r>
              <a:rPr lang="cs-CZ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budu psát</a:t>
            </a:r>
            <a:endParaRPr lang="cs-CZ" i="1" dirty="0"/>
          </a:p>
          <a:p>
            <a:pPr marL="45720" indent="0" algn="ctr">
              <a:buNone/>
            </a:pPr>
            <a:r>
              <a:rPr lang="cs-CZ" dirty="0"/>
              <a:t>= </a:t>
            </a:r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ukončení děje po okamžiku promluvy  </a:t>
            </a:r>
          </a:p>
          <a:p>
            <a:pPr algn="ctr">
              <a:buFontTx/>
              <a:buChar char="-"/>
            </a:pPr>
            <a:r>
              <a:rPr lang="cs-CZ" dirty="0"/>
              <a:t>tvoří ho </a:t>
            </a:r>
            <a:r>
              <a:rPr lang="cs-CZ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tvary přítomného času s předponou</a:t>
            </a:r>
          </a:p>
          <a:p>
            <a:pPr marL="45720" indent="0" algn="ctr">
              <a:buNone/>
            </a:pPr>
            <a:r>
              <a:rPr lang="cs-CZ" dirty="0"/>
              <a:t>př. </a:t>
            </a:r>
            <a:r>
              <a:rPr lang="cs-CZ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</a:t>
            </a:r>
            <a:r>
              <a:rPr lang="cs-CZ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píš</a:t>
            </a:r>
            <a:r>
              <a:rPr lang="cs-CZ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cs-CZ" i="1" dirty="0"/>
              <a:t> / </a:t>
            </a:r>
            <a:r>
              <a:rPr lang="cs-CZ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</a:t>
            </a:r>
            <a:r>
              <a:rPr lang="cs-CZ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píš</a:t>
            </a:r>
            <a:r>
              <a:rPr lang="cs-CZ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cs-CZ" i="1" dirty="0"/>
              <a:t> / </a:t>
            </a:r>
            <a:r>
              <a:rPr lang="cs-CZ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pře</a:t>
            </a:r>
            <a:r>
              <a:rPr lang="cs-CZ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píš</a:t>
            </a:r>
            <a:r>
              <a:rPr lang="cs-CZ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cs-CZ" i="1" dirty="0"/>
              <a:t>  </a:t>
            </a:r>
          </a:p>
          <a:p>
            <a:pPr marL="45720" indent="0" algn="ctr">
              <a:buNone/>
            </a:pPr>
            <a:endParaRPr lang="cs-CZ" sz="1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827584" y="4077072"/>
            <a:ext cx="3636841" cy="2376264"/>
          </a:xfrm>
        </p:spPr>
        <p:txBody>
          <a:bodyPr>
            <a:normAutofit/>
          </a:bodyPr>
          <a:lstStyle/>
          <a:p>
            <a:pPr algn="ctr"/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čas přítomný </a:t>
            </a:r>
          </a:p>
          <a:p>
            <a:pPr algn="ctr"/>
            <a:r>
              <a:rPr lang="cs-CZ" sz="3200" b="1" dirty="0"/>
              <a:t>= </a:t>
            </a:r>
            <a:r>
              <a:rPr lang="cs-CZ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děj probíhá v okamžiku promluvy</a:t>
            </a:r>
          </a:p>
          <a:p>
            <a:pPr algn="ctr"/>
            <a:r>
              <a:rPr lang="cs-CZ" sz="2400" b="1" dirty="0"/>
              <a:t>př. pracuj</a:t>
            </a:r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cs-CZ" sz="2400" b="1" dirty="0"/>
              <a:t> </a:t>
            </a:r>
          </a:p>
          <a:p>
            <a:pPr algn="ctr"/>
            <a:endParaRPr lang="cs-CZ" sz="32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2008-4744-41E7-AF8C-C09E6496915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11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Aerodynamika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396</TotalTime>
  <Words>549</Words>
  <Application>Microsoft Office PowerPoint</Application>
  <PresentationFormat>Předvádění na obrazovce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Bookman Old Style</vt:lpstr>
      <vt:lpstr>Calibri</vt:lpstr>
      <vt:lpstr>Georgia</vt:lpstr>
      <vt:lpstr>Trebuchet MS</vt:lpstr>
      <vt:lpstr>Aerodynamika</vt:lpstr>
      <vt:lpstr>Prezentace aplikace PowerPoint</vt:lpstr>
      <vt:lpstr>Obsah:</vt:lpstr>
      <vt:lpstr>Co jsou SLOVESA?</vt:lpstr>
      <vt:lpstr>VY_32_INOVACE_13 – Mluvnické kategorie sloves  Mluvnické kategorie sloves</vt:lpstr>
      <vt:lpstr>Kategorie osoby  </vt:lpstr>
      <vt:lpstr>VY_32_INOVACE_13 – Mluvnické kategorie sloves OSOBA</vt:lpstr>
      <vt:lpstr> Kategorie čísla   </vt:lpstr>
      <vt:lpstr>Kategorie času  VY_32_INOVACE_13 – Mluvnické kategorie sloves  </vt:lpstr>
      <vt:lpstr>čas minulý = děj se odehrál před okamžikem promluvy - tvoří ho příčestí minulé (-l, -la, -lo, -li, -ly, -la) a přítomné tvary slovesa být (jsem, jsi, jsme, jste) př. pracoval jsem  </vt:lpstr>
      <vt:lpstr>Vyhledejte slovesa, určete slovesné kategorie</vt:lpstr>
      <vt:lpstr>Vyhledejte v následujících větách slovesa. Určete mluvnické kategorie.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Mluvnické kategorie SLOVESA</dc:title>
  <dc:creator>Dolezalova</dc:creator>
  <cp:lastModifiedBy>Milan Bednář</cp:lastModifiedBy>
  <cp:revision>49</cp:revision>
  <dcterms:created xsi:type="dcterms:W3CDTF">2011-11-18T19:24:40Z</dcterms:created>
  <dcterms:modified xsi:type="dcterms:W3CDTF">2023-10-29T18:37:36Z</dcterms:modified>
</cp:coreProperties>
</file>