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4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8FE7-02B3-43BE-A417-AAC43C35133B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069B-9317-49E0-A59B-FBCCE4532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1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AC78EB-3A27-460D-A22B-076FEA8A4C1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D8DFC-4A43-4BAC-90A8-9A7E2307C15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50DD9-5BA4-422D-8FC9-EB49475F5F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04882-8BC7-4721-93E0-DA363EC9B60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425FF4-C7AA-4800-BBFC-A9F275159E2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8D837-3394-4B48-B8C3-DD4386DF728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D797D-8058-4E8E-556A-C54C82B6D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09AF3-2DFA-7A72-3577-FFA594C7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0B740-E9F6-D6CA-15E6-DBF8443D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CE4708-4EE6-7CC1-DF7B-2618CB86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DC26F9-94DF-9088-F874-011BF7C4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79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AB99B-7609-0013-8961-6192887E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F7A68D-19EF-F4D8-E543-6E4A1E7DB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724A08-B6B8-1944-1F7A-19547721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18A1E1-751B-5427-BDED-4749C116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82AA6D-24B2-9366-4BF4-46E416F1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64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85776D7-B080-040B-AC54-53C846C44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CA829F-8790-9477-33AF-E36D1D4E6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A1032A-6C19-26FE-9986-13E46CE8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15B025-2E55-320B-EF7B-A4D794BC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6453D9-65CB-FF38-C3DC-1C2BDC2D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16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07A81-1100-93E0-015F-682A054D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EA126F-AEB3-B19D-DB49-8B66327A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FDD8D2-7E5A-1456-5430-120DBB44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C5AEF2-8F0C-911B-7518-FBF87823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540F6E-355F-3C89-AB73-C496D99B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34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55F13-E129-14AC-428D-EC52D0C6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077DD8-327A-E934-5F4F-255BED74F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9040BC-CD2F-593C-6471-B2B57200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340852-5175-DB2D-70EA-67FFEA3B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6AB920-465D-2AF9-344E-22A2D3F7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02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6F0ED-710D-CFDE-6A79-980A588D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F5EBB-33F0-E34E-83CF-1E9275639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51D1FC-2E36-0D36-1EAE-59652176D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48EEAB-5F2D-BC6B-8DC9-408AAA72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337996-F2BD-4FF7-A766-046E59A1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93B909-D415-9A6C-42A5-4C3E6082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94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7C655-679E-722A-3912-6F2EF22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3BEBEB-908C-C48B-4BB3-C05D283AA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95DA6F-5FE0-EE39-1CB6-3F52644DE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3A0D88-E893-9399-69E9-3E5913A26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BC7762-B498-DE87-D4E5-949CE7B62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C5F207-7BFA-4DCA-F7DD-E400A815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CB89FA6-9B44-D011-B77A-4A280A07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CE44FB-A4CE-2F75-9B2F-A53ED89C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7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D40F6-578A-CDE5-0684-7A62A4DE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D10255-6EF6-1D84-F879-27B2FFEC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A55684-6395-3D98-5432-EC201F0F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1C3166-2DCB-2AB2-2668-E21F78CB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0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B660CD9-B33B-6C7C-6F2E-AA27A58E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AD88158-51AB-816A-32E5-684753E8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4B41CD-7B9D-C0B1-4557-BE471402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83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6C085-F6EB-2B0F-8E57-7D0C5EFE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E1D86F-587D-87B1-9B88-8556E525D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A2A915-B594-7EB3-B1C3-4F91AA3D5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4A9225-C06A-5BFD-A4EB-FE2A88CD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968F4E-D2E5-1520-9625-282FACA7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53B576-D66D-2CF7-FDD2-F168B9A7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77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E21D2-F4BC-8115-59FF-5DF8E7F2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31C2E6-B411-A163-A478-5E7AA770C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B294FD-2E3B-3920-B7DE-1C5818CC4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35B813-8246-14DD-291C-E36C6EEE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5ADC88-4ABB-4D48-C39C-EF861883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4DB69D-8ADE-0391-CF46-6E2154F6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E93E75-7AE7-DDFF-915F-2A90087F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DA4672-CCB9-2997-7FDC-3C42C656B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EA3DE0-29CA-F5F4-6C1D-3341048E1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2D37-46BE-479F-896A-69805ECBE77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3627FC-D7F7-4DE4-254F-DAD93FE98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9790B7-9EDF-B21D-E29C-6C19ECF63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5282-6213-4852-AB3A-A448750A1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3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hyperlink" Target="http://cs.wikipedia.org/wiki/Poh%C3%A1dk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www.mojestranky34.estranky.cz/fotoalbum/tapety-na-pc/-----------------------/pat-a-mat--1-.jpg.-.html" TargetMode="External"/><Relationship Id="rId3" Type="http://schemas.openxmlformats.org/officeDocument/2006/relationships/hyperlink" Target="http://www.abradio.cz/radio/46/radio-pohadka/" TargetMode="External"/><Relationship Id="rId7" Type="http://schemas.openxmlformats.org/officeDocument/2006/relationships/hyperlink" Target="http://www.abatar.cz/hl_str/podekovani.htm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wmf"/><Relationship Id="rId10" Type="http://schemas.openxmlformats.org/officeDocument/2006/relationships/image" Target="../media/image19.jpeg"/><Relationship Id="rId4" Type="http://schemas.openxmlformats.org/officeDocument/2006/relationships/hyperlink" Target="http://www.pohadky.org/index.php?co=pohadka&amp;kat=3" TargetMode="External"/><Relationship Id="rId9" Type="http://schemas.openxmlformats.org/officeDocument/2006/relationships/hyperlink" Target="http://czechfolks.com/plus/wp-content/uploads/2009/08/hrnecku-var.jpg" TargetMode="External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Jan_Vil%C3%ADmek_-_Bo%C5%BEena_N%C4%9Bmcov%C3%A1.jpg" TargetMode="External"/><Relationship Id="rId13" Type="http://schemas.openxmlformats.org/officeDocument/2006/relationships/image" Target="../media/image25.jpeg"/><Relationship Id="rId18" Type="http://schemas.openxmlformats.org/officeDocument/2006/relationships/image" Target="../media/image27.jpeg"/><Relationship Id="rId3" Type="http://schemas.openxmlformats.org/officeDocument/2006/relationships/hyperlink" Target="http://cs.wikipedia.org/wiki/Karel_Jarom%C3%ADr_Erben" TargetMode="External"/><Relationship Id="rId21" Type="http://schemas.openxmlformats.org/officeDocument/2006/relationships/image" Target="../media/image28.jpeg"/><Relationship Id="rId7" Type="http://schemas.openxmlformats.org/officeDocument/2006/relationships/hyperlink" Target="http://cs.wikipedia.org/wiki/Bo%C5%BEena_N%C4%9Bmcov%C3%A1" TargetMode="External"/><Relationship Id="rId12" Type="http://schemas.openxmlformats.org/officeDocument/2006/relationships/hyperlink" Target="http://cs.wikipedia.org/wiki/Soubor:Grimm.jpg" TargetMode="External"/><Relationship Id="rId17" Type="http://schemas.openxmlformats.org/officeDocument/2006/relationships/hyperlink" Target="http://cs.wikipedia.org/wiki/Soubor:Oscar_Wilde_by_Napoleon_Sarony_(1821-1896)_Number_18.jpeg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cs.wikipedia.org/wiki/Oscar_Wilde" TargetMode="External"/><Relationship Id="rId20" Type="http://schemas.openxmlformats.org/officeDocument/2006/relationships/hyperlink" Target="http://cs.wikipedia.org/wiki/Soubor:Karel-capek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%C4%8Cesk%C3%A9_poh%C3%A1dky_(Karel_Jarom%C3%ADr_Erben)" TargetMode="External"/><Relationship Id="rId11" Type="http://schemas.openxmlformats.org/officeDocument/2006/relationships/hyperlink" Target="http://cs.wikipedia.org/wiki/Brat%C5%99i_Grimmov%C3%A9http:/cs.wikipedia.org/wiki/Brat%C5%99i_Grimmov%C3%A9" TargetMode="External"/><Relationship Id="rId24" Type="http://schemas.openxmlformats.org/officeDocument/2006/relationships/hyperlink" Target="http://nocsandersenem.cz/" TargetMode="External"/><Relationship Id="rId5" Type="http://schemas.openxmlformats.org/officeDocument/2006/relationships/image" Target="../media/image23.jpeg"/><Relationship Id="rId15" Type="http://schemas.openxmlformats.org/officeDocument/2006/relationships/image" Target="../media/image26.jpeg"/><Relationship Id="rId23" Type="http://schemas.openxmlformats.org/officeDocument/2006/relationships/image" Target="../media/image30.jpeg"/><Relationship Id="rId10" Type="http://schemas.openxmlformats.org/officeDocument/2006/relationships/hyperlink" Target="http://cs.wikipedia.org/wiki/N%C3%A1rodn%C3%AD_b%C3%A1chorky_a_pov%C4%9Bsti" TargetMode="External"/><Relationship Id="rId19" Type="http://schemas.openxmlformats.org/officeDocument/2006/relationships/hyperlink" Target="http://cs.wikipedia.org/wiki/Karel_%C4%8Capek" TargetMode="External"/><Relationship Id="rId4" Type="http://schemas.openxmlformats.org/officeDocument/2006/relationships/hyperlink" Target="http://cs.wikipedia.org/wiki/Soubor:Jan_Vil%C3%ADmek_-_Karel_Jarom%C3%ADr_Erben.jpg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://cs.wikipedia.org/wiki/Soubor:HCA_by_Thora_Hallager_1869.jpg" TargetMode="External"/><Relationship Id="rId22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um.rvp.cz/materialy/pohadkovi-bratri.html" TargetMode="External"/><Relationship Id="rId13" Type="http://schemas.openxmlformats.org/officeDocument/2006/relationships/image" Target="../media/image32.jpeg"/><Relationship Id="rId3" Type="http://schemas.openxmlformats.org/officeDocument/2006/relationships/hyperlink" Target="http://dum.rvp.cz/materialy/pohadkovy-malir-ilustrator.html" TargetMode="External"/><Relationship Id="rId7" Type="http://schemas.openxmlformats.org/officeDocument/2006/relationships/hyperlink" Target="http://dum.rvp.cz/materialy/pohadkovy-vedec.html" TargetMode="External"/><Relationship Id="rId12" Type="http://schemas.openxmlformats.org/officeDocument/2006/relationships/hyperlink" Target="http://cs.wikipedia.org/wiki/Soubor:Gustave_dore_cendrillon4.JPG" TargetMode="External"/><Relationship Id="rId17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um.rvp.cz/materialy/pohadkova-sberatelka.html" TargetMode="External"/><Relationship Id="rId11" Type="http://schemas.openxmlformats.org/officeDocument/2006/relationships/image" Target="../media/image31.jpeg"/><Relationship Id="rId5" Type="http://schemas.openxmlformats.org/officeDocument/2006/relationships/hyperlink" Target="http://dum.rvp.cz/materialy/pohadkova-babicka.html" TargetMode="External"/><Relationship Id="rId15" Type="http://schemas.openxmlformats.org/officeDocument/2006/relationships/image" Target="../media/image33.jpeg"/><Relationship Id="rId10" Type="http://schemas.openxmlformats.org/officeDocument/2006/relationships/hyperlink" Target="http://cs.wikipedia.org/wiki/Soubor:Venceslav_cerny_dlouhy_siroky_a_bystrozraky.jpg" TargetMode="External"/><Relationship Id="rId4" Type="http://schemas.openxmlformats.org/officeDocument/2006/relationships/hyperlink" Target="http://dum.rvp.cz/materialy/pohadkovy-malir-z-krkonos.html" TargetMode="External"/><Relationship Id="rId9" Type="http://schemas.openxmlformats.org/officeDocument/2006/relationships/hyperlink" Target="http://dum.rvp.cz/materialy/pohadkovy-kral.html" TargetMode="External"/><Relationship Id="rId14" Type="http://schemas.openxmlformats.org/officeDocument/2006/relationships/hyperlink" Target="http://cs.wikipedia.org/wiki/Soubor:Vilhelm_Pedersen-Little_mermaid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edskolaci.cz/wp-content/uploads/2010/11/broucci-1.jpg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7.jpeg"/><Relationship Id="rId10" Type="http://schemas.openxmlformats.org/officeDocument/2006/relationships/hyperlink" Target="http://www.amosek.cz/fotky9716/fotos/_vyrd12_93jelen.gif" TargetMode="External"/><Relationship Id="rId4" Type="http://schemas.openxmlformats.org/officeDocument/2006/relationships/hyperlink" Target="http://www.werichovka.tode.cz/wp-content/uploads/2012/02/Rumcajs.jpg" TargetMode="External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" y="645585"/>
            <a:ext cx="5856817" cy="670983"/>
          </a:xfrm>
        </p:spPr>
        <p:txBody>
          <a:bodyPr/>
          <a:lstStyle/>
          <a:p>
            <a:pPr algn="l" eaLnBrk="1" hangingPunct="1"/>
            <a:r>
              <a:rPr lang="cs-CZ" sz="3333" b="1" dirty="0">
                <a:latin typeface="Times New Roman" pitchFamily="18" charset="0"/>
                <a:cs typeface="Times New Roman" pitchFamily="18" charset="0"/>
              </a:rPr>
              <a:t> Pohádka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43933" y="1509185"/>
            <a:ext cx="3486852" cy="666977"/>
          </a:xfrm>
          <a:prstGeom prst="rect">
            <a:avLst/>
          </a:prstGeom>
          <a:solidFill>
            <a:srgbClr val="80008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67" b="1">
                <a:latin typeface="Times New Roman" pitchFamily="18" charset="0"/>
              </a:rPr>
              <a:t>Poznáš pohádkové postavy?</a:t>
            </a:r>
          </a:p>
          <a:p>
            <a:r>
              <a:rPr lang="cs-CZ" sz="1867" b="1">
                <a:latin typeface="Times New Roman" pitchFamily="18" charset="0"/>
              </a:rPr>
              <a:t>Dokážeš vyprávět jejich příběh?</a:t>
            </a:r>
          </a:p>
        </p:txBody>
      </p:sp>
      <p:pic>
        <p:nvPicPr>
          <p:cNvPr id="15366" name="Picture 8" descr="MC90041236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834" y="2755900"/>
            <a:ext cx="1902884" cy="283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MC90041561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0651"/>
            <a:ext cx="3329517" cy="324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MC90041561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57267" y="740834"/>
            <a:ext cx="2383367" cy="259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MC900233713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79417" y="2948517"/>
            <a:ext cx="13440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6" descr="MC900412374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72234" y="3141134"/>
            <a:ext cx="1519767" cy="245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7" descr="MC900404621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8318" y="548217"/>
            <a:ext cx="1530349" cy="177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MC900435863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32401" y="933451"/>
            <a:ext cx="3503084" cy="28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1" descr="MC900349121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2901" y="3611034"/>
            <a:ext cx="2690284" cy="244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4" descr="MC900410803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01051" y="4102101"/>
            <a:ext cx="199813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5" descr="MC900088456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27951" y="645584"/>
            <a:ext cx="1830916" cy="131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0" descr="MC90028739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833" y="4292601"/>
            <a:ext cx="1447800" cy="23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Nadpis 1"/>
          <p:cNvSpPr>
            <a:spLocks noGrp="1"/>
          </p:cNvSpPr>
          <p:nvPr>
            <p:ph type="ctrTitle"/>
          </p:nvPr>
        </p:nvSpPr>
        <p:spPr>
          <a:xfrm>
            <a:off x="1" y="656168"/>
            <a:ext cx="7344833" cy="791633"/>
          </a:xfrm>
        </p:spPr>
        <p:txBody>
          <a:bodyPr/>
          <a:lstStyle/>
          <a:p>
            <a:pPr algn="l" eaLnBrk="1" hangingPunct="1"/>
            <a:r>
              <a:rPr lang="cs-CZ" sz="3333" b="1" dirty="0">
                <a:latin typeface="Times New Roman" pitchFamily="18" charset="0"/>
                <a:cs typeface="Times New Roman" pitchFamily="18" charset="0"/>
              </a:rPr>
              <a:t> Co již víme?</a:t>
            </a:r>
          </a:p>
        </p:txBody>
      </p:sp>
      <p:sp>
        <p:nvSpPr>
          <p:cNvPr id="17413" name="Cloud"/>
          <p:cNvSpPr>
            <a:spLocks noChangeAspect="1" noEditPoints="1" noChangeArrowheads="1"/>
          </p:cNvSpPr>
          <p:nvPr/>
        </p:nvSpPr>
        <p:spPr bwMode="auto">
          <a:xfrm>
            <a:off x="4368799" y="2565400"/>
            <a:ext cx="3119967" cy="1803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cs-CZ" sz="2400" b="1" i="1" u="sng">
              <a:latin typeface="Times New Roman" pitchFamily="18" charset="0"/>
            </a:endParaRPr>
          </a:p>
          <a:p>
            <a:pPr algn="ctr">
              <a:defRPr/>
            </a:pPr>
            <a:r>
              <a:rPr lang="cs-CZ" sz="3733" b="1" i="1" u="sng">
                <a:latin typeface="Times New Roman" pitchFamily="18" charset="0"/>
              </a:rPr>
              <a:t>Pohádka</a:t>
            </a:r>
          </a:p>
        </p:txBody>
      </p:sp>
      <p:sp>
        <p:nvSpPr>
          <p:cNvPr id="17414" name="Cloud"/>
          <p:cNvSpPr>
            <a:spLocks noChangeAspect="1" noEditPoints="1" noChangeArrowheads="1"/>
          </p:cNvSpPr>
          <p:nvPr/>
        </p:nvSpPr>
        <p:spPr bwMode="auto">
          <a:xfrm>
            <a:off x="143934" y="1604434"/>
            <a:ext cx="2688167" cy="124671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cs-CZ" sz="1867" b="1">
                <a:latin typeface="Times New Roman" pitchFamily="18" charset="0"/>
              </a:rPr>
              <a:t>většinou prozaický žánr</a:t>
            </a:r>
          </a:p>
        </p:txBody>
      </p:sp>
      <p:sp>
        <p:nvSpPr>
          <p:cNvPr id="17415" name="Cloud"/>
          <p:cNvSpPr>
            <a:spLocks noChangeAspect="1" noEditPoints="1" noChangeArrowheads="1"/>
          </p:cNvSpPr>
          <p:nvPr/>
        </p:nvSpPr>
        <p:spPr bwMode="auto">
          <a:xfrm>
            <a:off x="4656667" y="4773084"/>
            <a:ext cx="2590800" cy="173566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cs-CZ" sz="1867" b="1">
              <a:latin typeface="Times New Roman" pitchFamily="18" charset="0"/>
            </a:endParaRPr>
          </a:p>
          <a:p>
            <a:pPr algn="ctr">
              <a:defRPr/>
            </a:pPr>
            <a:r>
              <a:rPr lang="cs-CZ" sz="1867" b="1">
                <a:latin typeface="Times New Roman" pitchFamily="18" charset="0"/>
              </a:rPr>
              <a:t>dobro vítězí nad zlem</a:t>
            </a:r>
          </a:p>
        </p:txBody>
      </p:sp>
      <p:sp>
        <p:nvSpPr>
          <p:cNvPr id="17416" name="Cloud"/>
          <p:cNvSpPr>
            <a:spLocks noChangeAspect="1" noEditPoints="1" noChangeArrowheads="1"/>
          </p:cNvSpPr>
          <p:nvPr/>
        </p:nvSpPr>
        <p:spPr bwMode="auto">
          <a:xfrm>
            <a:off x="1678518" y="3236384"/>
            <a:ext cx="2302933" cy="13440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 sz="1867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cs-CZ" sz="1867" b="1" dirty="0">
                <a:latin typeface="Times New Roman" pitchFamily="18" charset="0"/>
              </a:rPr>
              <a:t>smyšlený děj</a:t>
            </a:r>
          </a:p>
        </p:txBody>
      </p:sp>
      <p:sp>
        <p:nvSpPr>
          <p:cNvPr id="17417" name="Cloud"/>
          <p:cNvSpPr>
            <a:spLocks noChangeAspect="1" noEditPoints="1" noChangeArrowheads="1"/>
          </p:cNvSpPr>
          <p:nvPr/>
        </p:nvSpPr>
        <p:spPr bwMode="auto">
          <a:xfrm>
            <a:off x="239185" y="4868334"/>
            <a:ext cx="3263900" cy="167216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cs-CZ" sz="1867" b="1" dirty="0">
                <a:latin typeface="Times New Roman" pitchFamily="18" charset="0"/>
              </a:rPr>
              <a:t>hrdina představuje dobro, moudrost, sílu</a:t>
            </a:r>
          </a:p>
        </p:txBody>
      </p:sp>
      <p:sp>
        <p:nvSpPr>
          <p:cNvPr id="17418" name="Cloud"/>
          <p:cNvSpPr>
            <a:spLocks noChangeAspect="1" noEditPoints="1" noChangeArrowheads="1"/>
          </p:cNvSpPr>
          <p:nvPr/>
        </p:nvSpPr>
        <p:spPr bwMode="auto">
          <a:xfrm>
            <a:off x="6479118" y="933451"/>
            <a:ext cx="4320116" cy="15345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cs-CZ" sz="1867" b="1">
                <a:latin typeface="Times New Roman" pitchFamily="18" charset="0"/>
              </a:rPr>
              <a:t>často začíná slovy: </a:t>
            </a:r>
          </a:p>
          <a:p>
            <a:pPr algn="ctr">
              <a:defRPr/>
            </a:pPr>
            <a:r>
              <a:rPr lang="cs-CZ" sz="1867" b="1">
                <a:latin typeface="Times New Roman" pitchFamily="18" charset="0"/>
              </a:rPr>
              <a:t>„Byl jednou jeden …“</a:t>
            </a:r>
          </a:p>
          <a:p>
            <a:pPr algn="ctr">
              <a:defRPr/>
            </a:pPr>
            <a:r>
              <a:rPr lang="cs-CZ" sz="1867" b="1">
                <a:latin typeface="Times New Roman" pitchFamily="18" charset="0"/>
              </a:rPr>
              <a:t>„Za devatero horami …“</a:t>
            </a:r>
          </a:p>
        </p:txBody>
      </p:sp>
      <p:sp>
        <p:nvSpPr>
          <p:cNvPr id="2" name="AutoShape 12">
            <a:hlinkClick r:id="rId4" highlightClick="1"/>
          </p:cNvPr>
          <p:cNvSpPr>
            <a:spLocks noChangeAspect="1" noChangeArrowheads="1"/>
          </p:cNvSpPr>
          <p:nvPr/>
        </p:nvSpPr>
        <p:spPr bwMode="auto">
          <a:xfrm>
            <a:off x="11279717" y="6117167"/>
            <a:ext cx="480483" cy="480484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17422" name="Cloud"/>
          <p:cNvSpPr>
            <a:spLocks noChangeAspect="1" noEditPoints="1" noChangeArrowheads="1"/>
          </p:cNvSpPr>
          <p:nvPr/>
        </p:nvSpPr>
        <p:spPr bwMode="auto">
          <a:xfrm>
            <a:off x="7920567" y="2755900"/>
            <a:ext cx="4032251" cy="163406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cs-CZ" sz="1867" b="1" dirty="0">
                <a:latin typeface="Times New Roman" pitchFamily="18" charset="0"/>
              </a:rPr>
              <a:t>často užívány ustálené obraty, důležitou roli magická čísla (3, 7, 9)</a:t>
            </a:r>
          </a:p>
        </p:txBody>
      </p:sp>
      <p:sp>
        <p:nvSpPr>
          <p:cNvPr id="17423" name="Cloud"/>
          <p:cNvSpPr>
            <a:spLocks noChangeAspect="1" noEditPoints="1" noChangeArrowheads="1"/>
          </p:cNvSpPr>
          <p:nvPr/>
        </p:nvSpPr>
        <p:spPr bwMode="auto">
          <a:xfrm>
            <a:off x="7440085" y="4677834"/>
            <a:ext cx="3845983" cy="19282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cs-CZ" sz="1867" b="1">
                <a:latin typeface="Times New Roman" pitchFamily="18" charset="0"/>
              </a:rPr>
              <a:t>obvykle zde vystupují nadpřirozené bytosti, kouzelné předměty/jevy</a:t>
            </a:r>
          </a:p>
        </p:txBody>
      </p:sp>
      <p:sp>
        <p:nvSpPr>
          <p:cNvPr id="17424" name="Cloud"/>
          <p:cNvSpPr>
            <a:spLocks noChangeAspect="1" noEditPoints="1" noChangeArrowheads="1"/>
          </p:cNvSpPr>
          <p:nvPr/>
        </p:nvSpPr>
        <p:spPr bwMode="auto">
          <a:xfrm>
            <a:off x="3407834" y="836085"/>
            <a:ext cx="2404533" cy="16107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cs-CZ" sz="1867" b="1">
                <a:latin typeface="Times New Roman" pitchFamily="18" charset="0"/>
              </a:rPr>
              <a:t>původem lidové vyprávění</a:t>
            </a:r>
          </a:p>
        </p:txBody>
      </p:sp>
      <p:pic>
        <p:nvPicPr>
          <p:cNvPr id="3" name="Picture 17" descr="MM90029682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1" y="3141133"/>
            <a:ext cx="1485900" cy="150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MC900215052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4352" y="3812118"/>
            <a:ext cx="124883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MC900336046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82818" y="1701800"/>
            <a:ext cx="1509183" cy="9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2" descr="MC90033178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247365" flipH="1">
            <a:off x="3119967" y="1989667"/>
            <a:ext cx="1022351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127000" y="184489"/>
            <a:ext cx="8468784" cy="791633"/>
          </a:xfrm>
        </p:spPr>
        <p:txBody>
          <a:bodyPr/>
          <a:lstStyle/>
          <a:p>
            <a:pPr algn="l" eaLnBrk="1" hangingPunct="1"/>
            <a:r>
              <a:rPr lang="cs-CZ" sz="3333" b="1" dirty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24417" y="1701800"/>
            <a:ext cx="2666114" cy="420564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133" b="1" i="1" u="sng">
                <a:latin typeface="Times New Roman" pitchFamily="18" charset="0"/>
              </a:rPr>
              <a:t>Rozlišujeme pohádky: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27051" y="2660651"/>
            <a:ext cx="11091498" cy="1733488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189" indent="-457189">
              <a:buFontTx/>
              <a:buAutoNum type="arabicPeriod"/>
            </a:pPr>
            <a:r>
              <a:rPr lang="cs-CZ" sz="2133" b="1">
                <a:latin typeface="Times New Roman" pitchFamily="18" charset="0"/>
              </a:rPr>
              <a:t>fantastické (kouzelné)</a:t>
            </a:r>
            <a:r>
              <a:rPr lang="cs-CZ" sz="1867" b="1">
                <a:latin typeface="Times New Roman" pitchFamily="18" charset="0"/>
              </a:rPr>
              <a:t> – </a:t>
            </a:r>
            <a:r>
              <a:rPr lang="cs-CZ" sz="2133" b="1">
                <a:latin typeface="Times New Roman" pitchFamily="18" charset="0"/>
              </a:rPr>
              <a:t>vystupují v nich nadpřirozené postavy, předměty</a:t>
            </a:r>
          </a:p>
          <a:p>
            <a:pPr marL="457189" indent="-457189">
              <a:buFontTx/>
              <a:buAutoNum type="arabicPeriod"/>
            </a:pPr>
            <a:r>
              <a:rPr lang="cs-CZ" sz="2133" b="1">
                <a:latin typeface="Times New Roman" pitchFamily="18" charset="0"/>
              </a:rPr>
              <a:t>zvířecí – hlavními postavami jsou zvířata</a:t>
            </a:r>
          </a:p>
          <a:p>
            <a:pPr marL="457189" indent="-457189">
              <a:buFontTx/>
              <a:buAutoNum type="arabicPeriod"/>
            </a:pPr>
            <a:r>
              <a:rPr lang="cs-CZ" sz="2133" b="1">
                <a:latin typeface="Times New Roman" pitchFamily="18" charset="0"/>
              </a:rPr>
              <a:t>legendární – v popředí stojí bibličtí hrdinové</a:t>
            </a:r>
          </a:p>
          <a:p>
            <a:pPr marL="457189" indent="-457189">
              <a:buFontTx/>
              <a:buAutoNum type="arabicPeriod"/>
            </a:pPr>
            <a:r>
              <a:rPr lang="cs-CZ" sz="2133" b="1">
                <a:latin typeface="Times New Roman" pitchFamily="18" charset="0"/>
              </a:rPr>
              <a:t>novelistické – velmi blízké obyčejnému životu </a:t>
            </a:r>
            <a:r>
              <a:rPr lang="cs-CZ" sz="2133">
                <a:latin typeface="Times New Roman" pitchFamily="18" charset="0"/>
              </a:rPr>
              <a:t>(např. Chytrá horákyně od Boženy Němcové)</a:t>
            </a:r>
            <a:r>
              <a:rPr lang="cs-CZ" sz="2133" b="1">
                <a:latin typeface="Times New Roman" pitchFamily="18" charset="0"/>
              </a:rPr>
              <a:t> </a:t>
            </a:r>
          </a:p>
          <a:p>
            <a:pPr marL="457189" indent="-457189">
              <a:buFontTx/>
              <a:buAutoNum type="arabicPeriod"/>
            </a:pPr>
            <a:r>
              <a:rPr lang="cs-CZ" sz="2133" b="1">
                <a:latin typeface="Times New Roman" pitchFamily="18" charset="0"/>
              </a:rPr>
              <a:t>umělé – odehrávají se v nedávné minulosti, současnosti (</a:t>
            </a:r>
            <a:r>
              <a:rPr lang="cs-CZ" sz="2133">
                <a:latin typeface="Times New Roman" pitchFamily="18" charset="0"/>
              </a:rPr>
              <a:t>např. Dalskabáty od Jana Drdy)</a:t>
            </a:r>
            <a:endParaRPr lang="cs-CZ" sz="2133" b="1">
              <a:latin typeface="Times New Roman" pitchFamily="18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27052" y="4677834"/>
            <a:ext cx="7776633" cy="152894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67" b="1" i="1" u="sng">
                <a:latin typeface="Times New Roman" pitchFamily="18" charset="0"/>
              </a:rPr>
              <a:t>autorská pohádka</a:t>
            </a:r>
            <a:r>
              <a:rPr lang="cs-CZ" sz="1867" b="1" i="1">
                <a:latin typeface="Times New Roman" pitchFamily="18" charset="0"/>
              </a:rPr>
              <a:t>: </a:t>
            </a:r>
            <a:r>
              <a:rPr lang="cs-CZ" sz="1867" b="1">
                <a:latin typeface="Times New Roman" pitchFamily="18" charset="0"/>
              </a:rPr>
              <a:t>zcela odpoutány od ústní slovesnosti</a:t>
            </a:r>
          </a:p>
          <a:p>
            <a:r>
              <a:rPr lang="cs-CZ" sz="1867" b="1">
                <a:latin typeface="Times New Roman" pitchFamily="18" charset="0"/>
              </a:rPr>
              <a:t>	            mnohdy obráceny jak k dětem, tak k dospělým</a:t>
            </a:r>
          </a:p>
          <a:p>
            <a:r>
              <a:rPr lang="cs-CZ" sz="1867" b="1">
                <a:latin typeface="Times New Roman" pitchFamily="18" charset="0"/>
              </a:rPr>
              <a:t>	            tradiční pohádkové motivy přetvářeny</a:t>
            </a:r>
          </a:p>
          <a:p>
            <a:r>
              <a:rPr lang="cs-CZ" sz="1867" b="1">
                <a:latin typeface="Times New Roman" pitchFamily="18" charset="0"/>
              </a:rPr>
              <a:t>	            např. H. Ch. Andersen, O. Wilde aj.</a:t>
            </a:r>
          </a:p>
          <a:p>
            <a:r>
              <a:rPr lang="cs-CZ" sz="1867" b="1">
                <a:latin typeface="Times New Roman" pitchFamily="18" charset="0"/>
              </a:rPr>
              <a:t>		 J. Lada, J. Werich, V. Čtvrtek, M. Macourek </a:t>
            </a:r>
            <a:endParaRPr lang="cs-CZ" sz="1867" b="1" i="1">
              <a:latin typeface="Times New Roman" pitchFamily="18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039785" y="6369052"/>
            <a:ext cx="1915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133">
                <a:latin typeface="Times New Roman" pitchFamily="18" charset="0"/>
                <a:hlinkClick r:id="rId3"/>
              </a:rPr>
              <a:t>Rádio Pohádka</a:t>
            </a:r>
            <a:r>
              <a:rPr lang="cs-CZ" sz="2400">
                <a:hlinkClick r:id="rId3"/>
              </a:rPr>
              <a:t> </a:t>
            </a:r>
            <a:endParaRPr lang="cs-CZ" sz="2400"/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3503084" y="6409267"/>
            <a:ext cx="1140056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133">
                <a:latin typeface="Times New Roman" pitchFamily="18" charset="0"/>
                <a:hlinkClick r:id="rId4"/>
              </a:rPr>
              <a:t>Pohádky</a:t>
            </a:r>
            <a:endParaRPr lang="cs-CZ" sz="2133">
              <a:latin typeface="Times New Roman" pitchFamily="18" charset="0"/>
            </a:endParaRPr>
          </a:p>
        </p:txBody>
      </p:sp>
      <p:pic>
        <p:nvPicPr>
          <p:cNvPr id="19464" name="Picture 11" descr="MC90036078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3201" y="645585"/>
            <a:ext cx="1672167" cy="211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5" descr="vodník.jpg, 29k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47768" y="740834"/>
            <a:ext cx="2351617" cy="220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7" descr="pohádka: Obušku z pytle ven !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2901" y="1316568"/>
            <a:ext cx="1970617" cy="12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9" descr="FrK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90951" y="1221318"/>
            <a:ext cx="1140883" cy="14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1" descr="pejsek_a_kocick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3934" y="5327651"/>
            <a:ext cx="2250017" cy="15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3" descr="krteče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47768" y="4588933"/>
            <a:ext cx="2544233" cy="22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5" descr="pat-a-mat--1-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23200" y="4580468"/>
            <a:ext cx="1593851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" y="645585"/>
            <a:ext cx="5712884" cy="791633"/>
          </a:xfrm>
        </p:spPr>
        <p:txBody>
          <a:bodyPr/>
          <a:lstStyle/>
          <a:p>
            <a:pPr algn="l" eaLnBrk="1" hangingPunct="1"/>
            <a:r>
              <a:rPr lang="cs-CZ" sz="3333" b="1" dirty="0">
                <a:latin typeface="Times New Roman" pitchFamily="18" charset="0"/>
                <a:cs typeface="Times New Roman" pitchFamily="18" charset="0"/>
              </a:rPr>
              <a:t> Co si řekneme nového?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9184" y="1411817"/>
            <a:ext cx="2351926" cy="420564"/>
          </a:xfrm>
          <a:prstGeom prst="rect">
            <a:avLst/>
          </a:prstGeom>
          <a:solidFill>
            <a:srgbClr val="00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b="1">
                <a:latin typeface="Times New Roman" pitchFamily="18" charset="0"/>
              </a:rPr>
              <a:t>Sběratelé pohádek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1989667"/>
            <a:ext cx="2662524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b="1">
                <a:latin typeface="Times New Roman" pitchFamily="18" charset="0"/>
                <a:hlinkClick r:id="rId3"/>
              </a:rPr>
              <a:t>Karel Jaromír Erben</a:t>
            </a:r>
            <a:endParaRPr lang="cs-CZ" sz="2133" b="1">
              <a:latin typeface="Times New Roman" pitchFamily="18" charset="0"/>
            </a:endParaRPr>
          </a:p>
        </p:txBody>
      </p:sp>
      <p:pic>
        <p:nvPicPr>
          <p:cNvPr id="21511" name="Picture 7" descr="Jan Vilímek - Karel Jaromír Erbe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2100" y="1411818"/>
            <a:ext cx="1447800" cy="1998133"/>
          </a:xfrm>
          <a:prstGeom prst="rect">
            <a:avLst/>
          </a:prstGeom>
          <a:noFill/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43934" y="2565400"/>
            <a:ext cx="1656223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67">
                <a:latin typeface="Times New Roman" pitchFamily="18" charset="0"/>
              </a:rPr>
              <a:t>České pohádky</a:t>
            </a:r>
          </a:p>
        </p:txBody>
      </p:sp>
      <p:sp>
        <p:nvSpPr>
          <p:cNvPr id="21513" name="AutoShape 9">
            <a:hlinkClick r:id="rId6" highlightClick="1"/>
          </p:cNvPr>
          <p:cNvSpPr>
            <a:spLocks noChangeAspect="1" noChangeArrowheads="1"/>
          </p:cNvSpPr>
          <p:nvPr/>
        </p:nvSpPr>
        <p:spPr bwMode="auto">
          <a:xfrm>
            <a:off x="1968501" y="2565401"/>
            <a:ext cx="480484" cy="480484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063751" y="3621617"/>
            <a:ext cx="2182008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b="1">
                <a:latin typeface="Times New Roman" pitchFamily="18" charset="0"/>
                <a:hlinkClick r:id="rId7"/>
              </a:rPr>
              <a:t>Božena Němcová</a:t>
            </a:r>
            <a:endParaRPr lang="cs-CZ" sz="2133" b="1">
              <a:latin typeface="Times New Roman" pitchFamily="18" charset="0"/>
            </a:endParaRPr>
          </a:p>
        </p:txBody>
      </p:sp>
      <p:pic>
        <p:nvPicPr>
          <p:cNvPr id="21518" name="Picture 14" descr="Jan Vilímek - Božena Němcová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3933" y="3141134"/>
            <a:ext cx="1737784" cy="2224617"/>
          </a:xfrm>
          <a:prstGeom prst="rect">
            <a:avLst/>
          </a:prstGeom>
          <a:noFill/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084725" y="4197351"/>
            <a:ext cx="1922321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67">
                <a:latin typeface="Times New Roman" pitchFamily="18" charset="0"/>
              </a:rPr>
              <a:t>Národní báchorky</a:t>
            </a:r>
          </a:p>
          <a:p>
            <a:pPr algn="ctr"/>
            <a:r>
              <a:rPr lang="cs-CZ" sz="1867">
                <a:latin typeface="Times New Roman" pitchFamily="18" charset="0"/>
              </a:rPr>
              <a:t>a pověsti</a:t>
            </a:r>
          </a:p>
        </p:txBody>
      </p:sp>
      <p:sp>
        <p:nvSpPr>
          <p:cNvPr id="21520" name="AutoShape 16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2639484" y="4965701"/>
            <a:ext cx="480483" cy="480484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" y="5636684"/>
            <a:ext cx="346255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b="1">
                <a:latin typeface="Times New Roman" pitchFamily="18" charset="0"/>
                <a:hlinkClick r:id="rId11"/>
              </a:rPr>
              <a:t>Jacob a Wilhelm Grimmové</a:t>
            </a:r>
            <a:endParaRPr lang="cs-CZ" sz="2133" b="1">
              <a:latin typeface="Times New Roman" pitchFamily="18" charset="0"/>
            </a:endParaRPr>
          </a:p>
        </p:txBody>
      </p:sp>
      <p:pic>
        <p:nvPicPr>
          <p:cNvPr id="21523" name="Picture 19" descr="220px-Grimm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5700" y="4878917"/>
            <a:ext cx="1822451" cy="1979083"/>
          </a:xfrm>
          <a:prstGeom prst="rect">
            <a:avLst/>
          </a:prstGeom>
          <a:noFill/>
        </p:spPr>
      </p:pic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31801" y="6212417"/>
            <a:ext cx="2720617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67">
                <a:latin typeface="Times New Roman" pitchFamily="18" charset="0"/>
              </a:rPr>
              <a:t>Kinder- und Hausm</a:t>
            </a:r>
            <a:r>
              <a:rPr lang="en-US" sz="1867"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cs-CZ" sz="1867">
                <a:latin typeface="Times New Roman" pitchFamily="18" charset="0"/>
              </a:rPr>
              <a:t>rchen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165851" y="897467"/>
            <a:ext cx="2350323" cy="420564"/>
          </a:xfrm>
          <a:prstGeom prst="rect">
            <a:avLst/>
          </a:prstGeom>
          <a:solidFill>
            <a:srgbClr val="00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b="1">
                <a:latin typeface="Times New Roman" pitchFamily="18" charset="0"/>
              </a:rPr>
              <a:t>Autorské pohádky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646186" y="2051050"/>
            <a:ext cx="2037737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133" b="1" dirty="0">
                <a:latin typeface="Times New Roman" pitchFamily="18" charset="0"/>
                <a:hlinkClick r:id=""/>
              </a:rPr>
              <a:t>Hans Christian </a:t>
            </a:r>
          </a:p>
          <a:p>
            <a:pPr algn="ctr"/>
            <a:r>
              <a:rPr lang="cs-CZ" sz="2133" b="1" dirty="0">
                <a:latin typeface="Times New Roman" pitchFamily="18" charset="0"/>
                <a:hlinkClick r:id=""/>
              </a:rPr>
              <a:t>Andersen</a:t>
            </a:r>
            <a:endParaRPr lang="cs-CZ" sz="2133" b="1" dirty="0">
              <a:latin typeface="Times New Roman" pitchFamily="18" charset="0"/>
            </a:endParaRPr>
          </a:p>
        </p:txBody>
      </p:sp>
      <p:pic>
        <p:nvPicPr>
          <p:cNvPr id="21528" name="Picture 24" descr="Hans Christian Andersen na fotografii Thory Hallagerové z roku 1869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625417" y="1509184"/>
            <a:ext cx="1640416" cy="2495549"/>
          </a:xfrm>
          <a:prstGeom prst="rect">
            <a:avLst/>
          </a:prstGeom>
          <a:noFill/>
        </p:spPr>
      </p:pic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8784167" y="933451"/>
            <a:ext cx="1636602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b="1">
                <a:latin typeface="Times New Roman" pitchFamily="18" charset="0"/>
                <a:hlinkClick r:id="rId16"/>
              </a:rPr>
              <a:t>Oscar Wilde</a:t>
            </a:r>
            <a:endParaRPr lang="cs-CZ" sz="2133" b="1">
              <a:latin typeface="Times New Roman" pitchFamily="18" charset="0"/>
            </a:endParaRPr>
          </a:p>
        </p:txBody>
      </p:sp>
      <p:pic>
        <p:nvPicPr>
          <p:cNvPr id="21531" name="Picture 27" descr="220px-Oscar_Wilde_by_Napoleon_Sarony_%281821-1896%29_Number_18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416118" y="836084"/>
            <a:ext cx="1595967" cy="2783416"/>
          </a:xfrm>
          <a:prstGeom prst="rect">
            <a:avLst/>
          </a:prstGeom>
          <a:noFill/>
        </p:spPr>
      </p:pic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4559300" y="1509184"/>
            <a:ext cx="1676934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b="1">
                <a:latin typeface="Times New Roman" pitchFamily="18" charset="0"/>
                <a:hlinkClick r:id="rId19"/>
              </a:rPr>
              <a:t>Karel Čapek</a:t>
            </a:r>
            <a:endParaRPr lang="cs-CZ" sz="2133" b="1">
              <a:latin typeface="Times New Roman" pitchFamily="18" charset="0"/>
            </a:endParaRPr>
          </a:p>
        </p:txBody>
      </p:sp>
      <p:pic>
        <p:nvPicPr>
          <p:cNvPr id="21534" name="Picture 30" descr="Karel-capek.jp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559300" y="2084918"/>
            <a:ext cx="1856317" cy="2643716"/>
          </a:xfrm>
          <a:prstGeom prst="rect">
            <a:avLst/>
          </a:prstGeom>
          <a:noFill/>
        </p:spPr>
      </p:pic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6501889" y="2948517"/>
            <a:ext cx="1933543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67">
                <a:latin typeface="Times New Roman" pitchFamily="18" charset="0"/>
              </a:rPr>
              <a:t>Devatero pohádek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6506763" y="3429001"/>
            <a:ext cx="1745991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67">
                <a:latin typeface="Times New Roman" pitchFamily="18" charset="0"/>
              </a:rPr>
              <a:t>Dášenka </a:t>
            </a:r>
          </a:p>
          <a:p>
            <a:pPr algn="ctr"/>
            <a:r>
              <a:rPr lang="cs-CZ" sz="1867">
                <a:latin typeface="Times New Roman" pitchFamily="18" charset="0"/>
              </a:rPr>
              <a:t>čili život štěněte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9010823" y="4773085"/>
            <a:ext cx="1036822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133" b="1">
                <a:latin typeface="Times New Roman" pitchFamily="18" charset="0"/>
                <a:hlinkClick r:id=""/>
              </a:rPr>
              <a:t>Jan </a:t>
            </a:r>
          </a:p>
          <a:p>
            <a:pPr algn="ctr"/>
            <a:r>
              <a:rPr lang="cs-CZ" sz="2133" b="1">
                <a:latin typeface="Times New Roman" pitchFamily="18" charset="0"/>
                <a:hlinkClick r:id=""/>
              </a:rPr>
              <a:t>Werich</a:t>
            </a:r>
            <a:endParaRPr lang="cs-CZ" sz="2133" b="1">
              <a:latin typeface="Times New Roman" pitchFamily="18" charset="0"/>
            </a:endParaRPr>
          </a:p>
        </p:txBody>
      </p:sp>
      <p:pic>
        <p:nvPicPr>
          <p:cNvPr id="21539" name="Picture 35" descr="Jan_Werich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223501" y="4102101"/>
            <a:ext cx="1799167" cy="2662767"/>
          </a:xfrm>
          <a:prstGeom prst="rect">
            <a:avLst/>
          </a:prstGeom>
          <a:noFill/>
        </p:spPr>
      </p:pic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5739173" y="5156201"/>
            <a:ext cx="1096775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133" b="1">
                <a:latin typeface="Times New Roman" pitchFamily="18" charset="0"/>
                <a:hlinkClick r:id=""/>
              </a:rPr>
              <a:t>Václav </a:t>
            </a:r>
          </a:p>
          <a:p>
            <a:pPr algn="ctr"/>
            <a:r>
              <a:rPr lang="cs-CZ" sz="2133" b="1">
                <a:latin typeface="Times New Roman" pitchFamily="18" charset="0"/>
                <a:hlinkClick r:id=""/>
              </a:rPr>
              <a:t>Čtvrtek</a:t>
            </a:r>
            <a:endParaRPr lang="cs-CZ" sz="2133" b="1">
              <a:latin typeface="Times New Roman" pitchFamily="18" charset="0"/>
            </a:endParaRPr>
          </a:p>
        </p:txBody>
      </p:sp>
      <p:pic>
        <p:nvPicPr>
          <p:cNvPr id="21542" name="Picture 38" descr="Václav Čtvrtek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864352" y="4292601"/>
            <a:ext cx="2025649" cy="2453217"/>
          </a:xfrm>
          <a:prstGeom prst="rect">
            <a:avLst/>
          </a:prstGeom>
          <a:noFill/>
        </p:spPr>
      </p:pic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8976785" y="5734051"/>
            <a:ext cx="1141659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67">
                <a:latin typeface="Times New Roman" pitchFamily="18" charset="0"/>
              </a:rPr>
              <a:t>Fimfárum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5685367" y="6115051"/>
            <a:ext cx="1021433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67">
                <a:latin typeface="Times New Roman" pitchFamily="18" charset="0"/>
              </a:rPr>
              <a:t>Rumcajs</a:t>
            </a:r>
          </a:p>
        </p:txBody>
      </p:sp>
      <p:sp>
        <p:nvSpPr>
          <p:cNvPr id="4" name="Tlačítko akce: Informace 3">
            <a:hlinkClick r:id="rId24" highlightClick="1"/>
          </p:cNvPr>
          <p:cNvSpPr>
            <a:spLocks noChangeAspect="1"/>
          </p:cNvSpPr>
          <p:nvPr/>
        </p:nvSpPr>
        <p:spPr>
          <a:xfrm>
            <a:off x="7307673" y="1533857"/>
            <a:ext cx="480000" cy="48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86332" y="326195"/>
            <a:ext cx="5329767" cy="793749"/>
          </a:xfrm>
        </p:spPr>
        <p:txBody>
          <a:bodyPr/>
          <a:lstStyle/>
          <a:p>
            <a:pPr algn="l" eaLnBrk="1" hangingPunct="1"/>
            <a:r>
              <a:rPr lang="cs-CZ" sz="3333" b="1" dirty="0">
                <a:latin typeface="Times New Roman" pitchFamily="18" charset="0"/>
                <a:cs typeface="Times New Roman" pitchFamily="18" charset="0"/>
              </a:rPr>
              <a:t> Procvičení a příklady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823201" y="5924551"/>
            <a:ext cx="2058577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dirty="0">
                <a:latin typeface="Times New Roman" pitchFamily="18" charset="0"/>
                <a:hlinkClick r:id="rId3"/>
              </a:rPr>
              <a:t>Pohádkový malíř</a:t>
            </a:r>
            <a:endParaRPr lang="cs-CZ" sz="2133" dirty="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64352" y="6409267"/>
            <a:ext cx="3257623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>
                <a:latin typeface="Times New Roman" pitchFamily="18" charset="0"/>
                <a:hlinkClick r:id="rId4"/>
              </a:rPr>
              <a:t>Pohádkový malíř z Krkonoš</a:t>
            </a:r>
            <a:endParaRPr lang="cs-CZ" sz="2133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6409267"/>
            <a:ext cx="2316660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>
                <a:latin typeface="Times New Roman" pitchFamily="18" charset="0"/>
                <a:hlinkClick r:id="rId5"/>
              </a:rPr>
              <a:t>Pohádková babička</a:t>
            </a:r>
            <a:endParaRPr lang="cs-CZ" sz="2133">
              <a:latin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176184" y="6409267"/>
            <a:ext cx="2574744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>
                <a:latin typeface="Times New Roman" pitchFamily="18" charset="0"/>
                <a:hlinkClick r:id="rId6"/>
              </a:rPr>
              <a:t>Pohádková sběratelka</a:t>
            </a:r>
            <a:endParaRPr lang="cs-CZ" sz="2133">
              <a:latin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0026651" y="5924551"/>
            <a:ext cx="211949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dirty="0">
                <a:latin typeface="Times New Roman" pitchFamily="18" charset="0"/>
                <a:hlinkClick r:id="rId7"/>
              </a:rPr>
              <a:t>Pohádkový vědec</a:t>
            </a:r>
            <a:endParaRPr lang="cs-CZ" sz="2133" dirty="0">
              <a:latin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0128252" y="6409267"/>
            <a:ext cx="201208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>
                <a:latin typeface="Times New Roman" pitchFamily="18" charset="0"/>
                <a:hlinkClick r:id="rId8"/>
              </a:rPr>
              <a:t>Pohádkoví bratři</a:t>
            </a:r>
            <a:endParaRPr lang="cs-CZ" sz="2133">
              <a:latin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56368" y="6409267"/>
            <a:ext cx="190629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>
                <a:latin typeface="Times New Roman" pitchFamily="18" charset="0"/>
                <a:hlinkClick r:id="rId9"/>
              </a:rPr>
              <a:t>Pohádkový král</a:t>
            </a:r>
            <a:endParaRPr lang="cs-CZ" sz="2133">
              <a:latin typeface="Times New Roman" pitchFamily="18" charset="0"/>
            </a:endParaRPr>
          </a:p>
        </p:txBody>
      </p:sp>
      <p:pic>
        <p:nvPicPr>
          <p:cNvPr id="23563" name="Picture 11" descr="220px-Venceslav_cerny_dlouhy_siroky_a_bystrozraky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3934" y="2180167"/>
            <a:ext cx="2273300" cy="3456517"/>
          </a:xfrm>
          <a:prstGeom prst="rect">
            <a:avLst/>
          </a:prstGeom>
          <a:noFill/>
        </p:spPr>
      </p:pic>
      <p:pic>
        <p:nvPicPr>
          <p:cNvPr id="23565" name="Picture 13" descr="220px-Gustave_dore_cendrillon4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34734" y="2180167"/>
            <a:ext cx="2719917" cy="3498851"/>
          </a:xfrm>
          <a:prstGeom prst="rect">
            <a:avLst/>
          </a:prstGeom>
          <a:noFill/>
        </p:spPr>
      </p:pic>
      <p:pic>
        <p:nvPicPr>
          <p:cNvPr id="23567" name="Picture 15" descr="220px-Vilhelm_Pedersen-Little_mermaid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2884" y="2084917"/>
            <a:ext cx="2794000" cy="1701800"/>
          </a:xfrm>
          <a:prstGeom prst="rect">
            <a:avLst/>
          </a:prstGeom>
          <a:noFill/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24009" y="1316567"/>
            <a:ext cx="6234399" cy="666977"/>
          </a:xfrm>
          <a:prstGeom prst="rect">
            <a:avLst/>
          </a:prstGeom>
          <a:solidFill>
            <a:srgbClr val="FF00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67" b="1" dirty="0">
                <a:latin typeface="Times New Roman" pitchFamily="18" charset="0"/>
              </a:rPr>
              <a:t>Dokážeš podle obrázku poznat, o jakou pohádku se jedná? </a:t>
            </a:r>
          </a:p>
          <a:p>
            <a:pPr algn="ctr"/>
            <a:r>
              <a:rPr lang="cs-CZ" sz="1867" b="1" dirty="0">
                <a:latin typeface="Times New Roman" pitchFamily="18" charset="0"/>
              </a:rPr>
              <a:t>Víš, komu je připisována?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66307" y="5829301"/>
            <a:ext cx="2234906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333" dirty="0">
                <a:latin typeface="Times New Roman" pitchFamily="18" charset="0"/>
              </a:rPr>
              <a:t>Dlouhý, Široký a Bystrozraký</a:t>
            </a:r>
          </a:p>
          <a:p>
            <a:pPr algn="ctr"/>
            <a:r>
              <a:rPr lang="cs-CZ" sz="1333" dirty="0">
                <a:latin typeface="Times New Roman" pitchFamily="18" charset="0"/>
              </a:rPr>
              <a:t>K. J. Erben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436262" y="5829301"/>
            <a:ext cx="1037463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333">
                <a:latin typeface="Times New Roman" pitchFamily="18" charset="0"/>
              </a:rPr>
              <a:t>O Popelce</a:t>
            </a:r>
          </a:p>
          <a:p>
            <a:pPr algn="ctr"/>
            <a:r>
              <a:rPr lang="cs-CZ" sz="1333">
                <a:latin typeface="Times New Roman" pitchFamily="18" charset="0"/>
              </a:rPr>
              <a:t>B. Němcová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7082404" y="1411818"/>
            <a:ext cx="1382109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333" dirty="0">
                <a:latin typeface="Times New Roman" pitchFamily="18" charset="0"/>
              </a:rPr>
              <a:t>Malá mořská víla</a:t>
            </a:r>
          </a:p>
          <a:p>
            <a:pPr algn="ctr"/>
            <a:r>
              <a:rPr lang="cs-CZ" sz="1333" dirty="0">
                <a:latin typeface="Times New Roman" pitchFamily="18" charset="0"/>
              </a:rPr>
              <a:t>H. Ch. Andersen</a:t>
            </a:r>
          </a:p>
        </p:txBody>
      </p:sp>
      <p:pic>
        <p:nvPicPr>
          <p:cNvPr id="23573" name="Picture 21" descr="mak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2884" y="3909484"/>
            <a:ext cx="2783416" cy="1981200"/>
          </a:xfrm>
          <a:prstGeom prst="rect">
            <a:avLst/>
          </a:prstGeom>
          <a:noFill/>
        </p:spPr>
      </p:pic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933330" y="5924552"/>
            <a:ext cx="1489510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333" dirty="0">
                <a:latin typeface="Times New Roman" pitchFamily="18" charset="0"/>
              </a:rPr>
              <a:t>O makové panence</a:t>
            </a:r>
          </a:p>
          <a:p>
            <a:pPr algn="ctr"/>
            <a:r>
              <a:rPr lang="cs-CZ" sz="1333" dirty="0">
                <a:latin typeface="Times New Roman" pitchFamily="18" charset="0"/>
              </a:rPr>
              <a:t>V. Čtvrtek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0246853" y="1028701"/>
            <a:ext cx="1758815" cy="666977"/>
          </a:xfrm>
          <a:prstGeom prst="rect">
            <a:avLst/>
          </a:prstGeom>
          <a:solidFill>
            <a:srgbClr val="00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67" b="1">
                <a:latin typeface="Times New Roman" pitchFamily="18" charset="0"/>
              </a:rPr>
              <a:t>Kvíz pro </a:t>
            </a:r>
          </a:p>
          <a:p>
            <a:pPr algn="ctr"/>
            <a:r>
              <a:rPr lang="cs-CZ" sz="1867" b="1">
                <a:latin typeface="Times New Roman" pitchFamily="18" charset="0"/>
              </a:rPr>
              <a:t>chytré hlavičky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8591551" y="1989667"/>
            <a:ext cx="3386667" cy="3785652"/>
          </a:xfrm>
          <a:prstGeom prst="rect">
            <a:avLst/>
          </a:prstGeom>
          <a:solidFill>
            <a:srgbClr val="FFFF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189" indent="-457189" algn="just">
              <a:buFontTx/>
              <a:buAutoNum type="arabicPeriod"/>
            </a:pPr>
            <a:r>
              <a:rPr lang="cs-CZ" sz="1600" b="1">
                <a:latin typeface="Times New Roman" pitchFamily="18" charset="0"/>
              </a:rPr>
              <a:t>Jak se jmenovali skřítci z pařezové chaloupky?</a:t>
            </a:r>
          </a:p>
          <a:p>
            <a:pPr marL="457189" indent="-457189" algn="just">
              <a:buFontTx/>
              <a:buAutoNum type="arabicPeriod"/>
            </a:pPr>
            <a:r>
              <a:rPr lang="cs-CZ" sz="1600" b="1">
                <a:latin typeface="Times New Roman" pitchFamily="18" charset="0"/>
              </a:rPr>
              <a:t>Jak se jmenoval zelený skřítek s velkýma ušima, bydlící v rybníčku Brčálník?</a:t>
            </a:r>
            <a:r>
              <a:rPr lang="cs-CZ" sz="1600">
                <a:latin typeface="Times New Roman" pitchFamily="18" charset="0"/>
              </a:rPr>
              <a:t> </a:t>
            </a:r>
          </a:p>
          <a:p>
            <a:pPr marL="457189" indent="-457189" algn="just">
              <a:buFontTx/>
              <a:buAutoNum type="arabicPeriod"/>
            </a:pPr>
            <a:r>
              <a:rPr lang="cs-CZ" sz="1600" b="1">
                <a:latin typeface="Times New Roman" pitchFamily="18" charset="0"/>
              </a:rPr>
              <a:t>Které malé černé zvířátko snilo o kalhotkách s kapsami?</a:t>
            </a:r>
          </a:p>
          <a:p>
            <a:pPr marL="457189" indent="-457189" algn="just">
              <a:buFontTx/>
              <a:buAutoNum type="arabicPeriod"/>
            </a:pPr>
            <a:r>
              <a:rPr lang="cs-CZ" sz="1600" b="1">
                <a:latin typeface="Times New Roman" pitchFamily="18" charset="0"/>
              </a:rPr>
              <a:t>Jak se jmenoval starý pán, kterému na hlavě zbyly již jen tři zlaté vlasy?</a:t>
            </a:r>
          </a:p>
          <a:p>
            <a:pPr marL="457189" indent="-457189" algn="just">
              <a:buFontTx/>
              <a:buAutoNum type="arabicPeriod"/>
            </a:pPr>
            <a:r>
              <a:rPr lang="cs-CZ" sz="1600" b="1">
                <a:latin typeface="Times New Roman" pitchFamily="18" charset="0"/>
              </a:rPr>
              <a:t>Jak se jmenoval nejmenší ze sedmi trpaslíků?</a:t>
            </a:r>
          </a:p>
          <a:p>
            <a:pPr marL="457189" indent="-457189" algn="just">
              <a:buFontTx/>
              <a:buAutoNum type="arabicPeriod"/>
            </a:pPr>
            <a:r>
              <a:rPr lang="cs-CZ" sz="1600" b="1">
                <a:latin typeface="Times New Roman" pitchFamily="18" charset="0"/>
              </a:rPr>
              <a:t>Jak se jmenoval král, který chtěl za ženu princeznu se zlatou hvězdou na čele?</a:t>
            </a:r>
          </a:p>
        </p:txBody>
      </p:sp>
      <p:pic>
        <p:nvPicPr>
          <p:cNvPr id="23578" name="Picture 26" descr="MC900440424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591551" y="740834"/>
            <a:ext cx="1411816" cy="116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  <p:bldP spid="23561" grpId="0"/>
      <p:bldP spid="23562" grpId="0"/>
      <p:bldP spid="23568" grpId="0" animBg="1"/>
      <p:bldP spid="23569" grpId="0"/>
      <p:bldP spid="23570" grpId="0"/>
      <p:bldP spid="23571" grpId="0"/>
      <p:bldP spid="23574" grpId="0"/>
      <p:bldP spid="23575" grpId="0" animBg="1"/>
      <p:bldP spid="235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93133" y="268474"/>
            <a:ext cx="5712884" cy="793749"/>
          </a:xfrm>
        </p:spPr>
        <p:txBody>
          <a:bodyPr/>
          <a:lstStyle/>
          <a:p>
            <a:pPr algn="l" eaLnBrk="1" hangingPunct="1"/>
            <a:r>
              <a:rPr lang="cs-CZ" sz="3333" b="1" dirty="0">
                <a:latin typeface="Times New Roman" pitchFamily="18" charset="0"/>
                <a:cs typeface="Times New Roman" pitchFamily="18" charset="0"/>
              </a:rPr>
              <a:t> Něco navíc pro šikovné</a:t>
            </a:r>
          </a:p>
        </p:txBody>
      </p:sp>
      <p:graphicFrame>
        <p:nvGraphicFramePr>
          <p:cNvPr id="25849" name="Group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183384"/>
              </p:ext>
            </p:extLst>
          </p:nvPr>
        </p:nvGraphicFramePr>
        <p:xfrm>
          <a:off x="239184" y="1202186"/>
          <a:ext cx="6720416" cy="1941409"/>
        </p:xfrm>
        <a:graphic>
          <a:graphicData uri="http://schemas.openxmlformats.org/drawingml/2006/table">
            <a:tbl>
              <a:tblPr/>
              <a:tblGrid>
                <a:gridCol w="231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Fimfárum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Broučci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Chytrá horákyně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Pohádky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Rumcajs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Mikeš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Dášenka</a:t>
                      </a:r>
                      <a:endParaRPr kumimoji="0" lang="cs-CZ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Otesánek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Krtek a raketa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Šípková Růženka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Ferda Mravenec</a:t>
                      </a:r>
                      <a:endParaRPr kumimoji="0" lang="cs-CZ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Mach a Šebestová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855" name="Group 2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35332"/>
              </p:ext>
            </p:extLst>
          </p:nvPr>
        </p:nvGraphicFramePr>
        <p:xfrm>
          <a:off x="336552" y="3258308"/>
          <a:ext cx="6720416" cy="1713732"/>
        </p:xfrm>
        <a:graphic>
          <a:graphicData uri="http://schemas.openxmlformats.org/drawingml/2006/table">
            <a:tbl>
              <a:tblPr/>
              <a:tblGrid>
                <a:gridCol w="218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Karafiát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Ondřej Sekora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Karel Čapek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Miloš Macourek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Werich</a:t>
                      </a:r>
                      <a:endParaRPr kumimoji="0" lang="cs-CZ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H. Ch. Andersen</a:t>
                      </a:r>
                      <a:endParaRPr kumimoji="0" lang="cs-CZ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Zdeněk Miler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Josef Lada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Bratři Grimmové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Václav Čtvrtek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K. J. </a:t>
                      </a: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Erben</a:t>
                      </a:r>
                      <a:endParaRPr kumimoji="0" lang="cs-CZ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Božena Němcová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852" name="Text Box 252"/>
          <p:cNvSpPr txBox="1">
            <a:spLocks noChangeArrowheads="1"/>
          </p:cNvSpPr>
          <p:nvPr/>
        </p:nvSpPr>
        <p:spPr bwMode="auto">
          <a:xfrm>
            <a:off x="5739729" y="594485"/>
            <a:ext cx="4647426" cy="420564"/>
          </a:xfrm>
          <a:prstGeom prst="rect">
            <a:avLst/>
          </a:prstGeom>
          <a:solidFill>
            <a:srgbClr val="00FF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133" b="1" dirty="0">
                <a:latin typeface="Times New Roman" pitchFamily="18" charset="0"/>
              </a:rPr>
              <a:t>Přiřaď k sobě postavu a jejího autora.</a:t>
            </a:r>
          </a:p>
        </p:txBody>
      </p:sp>
      <p:pic>
        <p:nvPicPr>
          <p:cNvPr id="25857" name="Picture 257" descr="Ferda Mravenec - Ferdy the 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1" y="5048251"/>
            <a:ext cx="1206500" cy="1809749"/>
          </a:xfrm>
          <a:prstGeom prst="rect">
            <a:avLst/>
          </a:prstGeom>
          <a:noFill/>
        </p:spPr>
      </p:pic>
      <p:pic>
        <p:nvPicPr>
          <p:cNvPr id="25859" name="Picture 259" descr="Rumcaj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7834" y="5094818"/>
            <a:ext cx="1824567" cy="1763183"/>
          </a:xfrm>
          <a:prstGeom prst="rect">
            <a:avLst/>
          </a:prstGeom>
          <a:noFill/>
        </p:spPr>
      </p:pic>
      <p:pic>
        <p:nvPicPr>
          <p:cNvPr id="25854" name="Picture 254" descr="beletrie 3 8 let  : broucci 1 150x150 Broučci, Jan Karafiát">
            <a:hlinkClick r:id="rId6" tooltip="broucci-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5082117"/>
            <a:ext cx="1775884" cy="1775883"/>
          </a:xfrm>
          <a:prstGeom prst="rect">
            <a:avLst/>
          </a:prstGeom>
          <a:noFill/>
        </p:spPr>
      </p:pic>
      <p:pic>
        <p:nvPicPr>
          <p:cNvPr id="25861" name="Picture 261" descr="Kocour Mike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2900" y="5080000"/>
            <a:ext cx="3022600" cy="1778000"/>
          </a:xfrm>
          <a:prstGeom prst="rect">
            <a:avLst/>
          </a:prstGeom>
          <a:noFill/>
        </p:spPr>
      </p:pic>
      <p:sp>
        <p:nvSpPr>
          <p:cNvPr id="25863" name="Text Box 263"/>
          <p:cNvSpPr txBox="1">
            <a:spLocks noChangeArrowheads="1"/>
          </p:cNvSpPr>
          <p:nvPr/>
        </p:nvSpPr>
        <p:spPr bwMode="auto">
          <a:xfrm>
            <a:off x="8227597" y="3236384"/>
            <a:ext cx="3773789" cy="2061718"/>
          </a:xfrm>
          <a:prstGeom prst="rect">
            <a:avLst/>
          </a:prstGeom>
          <a:solidFill>
            <a:srgbClr val="FF99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133">
                <a:latin typeface="Times New Roman" pitchFamily="18" charset="0"/>
              </a:rPr>
              <a:t>Jeníček – Budulínek</a:t>
            </a:r>
          </a:p>
          <a:p>
            <a:pPr algn="ctr"/>
            <a:r>
              <a:rPr lang="cs-CZ" sz="2133">
                <a:latin typeface="Times New Roman" pitchFamily="18" charset="0"/>
              </a:rPr>
              <a:t>Smolíček – perníková chaloupka</a:t>
            </a:r>
          </a:p>
          <a:p>
            <a:pPr algn="ctr"/>
            <a:r>
              <a:rPr lang="cs-CZ" sz="2133">
                <a:latin typeface="Times New Roman" pitchFamily="18" charset="0"/>
              </a:rPr>
              <a:t>jezinky – Trautenberk</a:t>
            </a:r>
          </a:p>
          <a:p>
            <a:pPr algn="ctr"/>
            <a:r>
              <a:rPr lang="cs-CZ" sz="2133">
                <a:latin typeface="Times New Roman" pitchFamily="18" charset="0"/>
              </a:rPr>
              <a:t>ježibaba – Karkulka</a:t>
            </a:r>
          </a:p>
          <a:p>
            <a:pPr algn="ctr"/>
            <a:r>
              <a:rPr lang="cs-CZ" sz="2133">
                <a:latin typeface="Times New Roman" pitchFamily="18" charset="0"/>
              </a:rPr>
              <a:t>liška – Mařenka</a:t>
            </a:r>
          </a:p>
          <a:p>
            <a:pPr algn="ctr"/>
            <a:r>
              <a:rPr lang="cs-CZ" sz="2133">
                <a:latin typeface="Times New Roman" pitchFamily="18" charset="0"/>
              </a:rPr>
              <a:t>vlk - Krakonoš</a:t>
            </a:r>
          </a:p>
        </p:txBody>
      </p:sp>
      <p:pic>
        <p:nvPicPr>
          <p:cNvPr id="25865" name="Picture 265" descr="20"/>
          <p:cNvPicPr>
            <a:picLocks noChangeAspect="1" noChangeArrowheads="1"/>
          </p:cNvPicPr>
          <p:nvPr/>
        </p:nvPicPr>
        <p:blipFill>
          <a:blip r:embed="rId9"/>
          <a:srcRect t="16000" b="16000"/>
          <a:stretch>
            <a:fillRect/>
          </a:stretch>
        </p:blipFill>
        <p:spPr bwMode="auto">
          <a:xfrm>
            <a:off x="7344834" y="1509184"/>
            <a:ext cx="2688167" cy="1828800"/>
          </a:xfrm>
          <a:prstGeom prst="rect">
            <a:avLst/>
          </a:prstGeom>
          <a:noFill/>
        </p:spPr>
      </p:pic>
      <p:pic>
        <p:nvPicPr>
          <p:cNvPr id="25867" name="Picture 267" descr="Ze  skvostů českých pohádek I.  - 2">
            <a:hlinkClick r:id="rId10" tooltip="Ze  skvostů českých pohádek I.  - 2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320867" y="645585"/>
            <a:ext cx="1778000" cy="2654300"/>
          </a:xfrm>
          <a:prstGeom prst="rect">
            <a:avLst/>
          </a:prstGeom>
          <a:noFill/>
        </p:spPr>
      </p:pic>
      <p:sp>
        <p:nvSpPr>
          <p:cNvPr id="25868" name="Text Box 268"/>
          <p:cNvSpPr txBox="1">
            <a:spLocks noChangeArrowheads="1"/>
          </p:cNvSpPr>
          <p:nvPr/>
        </p:nvSpPr>
        <p:spPr bwMode="auto">
          <a:xfrm>
            <a:off x="8784167" y="5541434"/>
            <a:ext cx="2235200" cy="9543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867" b="1">
                <a:latin typeface="Times New Roman" pitchFamily="18" charset="0"/>
              </a:rPr>
              <a:t>Jsou tyto dvojice správně, nebo si zde zařádil šotek?</a:t>
            </a:r>
          </a:p>
        </p:txBody>
      </p:sp>
      <p:sp>
        <p:nvSpPr>
          <p:cNvPr id="25869" name="Text Box 269"/>
          <p:cNvSpPr txBox="1">
            <a:spLocks noChangeArrowheads="1"/>
          </p:cNvSpPr>
          <p:nvPr/>
        </p:nvSpPr>
        <p:spPr bwMode="auto">
          <a:xfrm>
            <a:off x="11279718" y="5734051"/>
            <a:ext cx="575733" cy="5847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>
                <a:sym typeface="Wingdings" pitchFamily="2" charset="2"/>
              </a:rPr>
              <a:t></a:t>
            </a:r>
            <a:endParaRPr lang="cs-CZ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579</Words>
  <Application>Microsoft Office PowerPoint</Application>
  <PresentationFormat>Širokoúhlá obrazovka</PresentationFormat>
  <Paragraphs>127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Motiv Office</vt:lpstr>
      <vt:lpstr> Pohádka</vt:lpstr>
      <vt:lpstr> Co již víme?</vt:lpstr>
      <vt:lpstr>Jaké si řekneme nové termíny a názvy?</vt:lpstr>
      <vt:lpstr> Co si řekneme nového?</vt:lpstr>
      <vt:lpstr> Procvičení a příklady</vt:lpstr>
      <vt:lpstr> Něco navíc pro šikovné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Pohádka</dc:title>
  <dc:creator>Milan Bednář</dc:creator>
  <cp:lastModifiedBy>Milan Bednář</cp:lastModifiedBy>
  <cp:revision>1</cp:revision>
  <dcterms:created xsi:type="dcterms:W3CDTF">2023-10-08T16:54:41Z</dcterms:created>
  <dcterms:modified xsi:type="dcterms:W3CDTF">2023-10-08T17:40:29Z</dcterms:modified>
</cp:coreProperties>
</file>