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256" r:id="rId2"/>
    <p:sldId id="275" r:id="rId3"/>
    <p:sldId id="276" r:id="rId4"/>
    <p:sldId id="258" r:id="rId5"/>
    <p:sldId id="257" r:id="rId6"/>
    <p:sldId id="259" r:id="rId7"/>
    <p:sldId id="260" r:id="rId8"/>
    <p:sldId id="261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64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2A357-5655-49C2-A86F-4809B34B2C7F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2D404-3473-44F8-8602-1691AF9A7B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20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2048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07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45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46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31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8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77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15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55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4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73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76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LWRYnT9XEg&amp;list=PLnplwgXmL676ZF4XY6BrbKpRFABnZExbv&amp;index=1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556792"/>
            <a:ext cx="6696744" cy="160032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5400" b="1" i="1" dirty="0">
                <a:solidFill>
                  <a:schemeClr val="accent3">
                    <a:lumMod val="50000"/>
                  </a:schemeClr>
                </a:solidFill>
              </a:rPr>
              <a:t>2. světová válka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3645024"/>
            <a:ext cx="7560840" cy="1800200"/>
          </a:xfrm>
        </p:spPr>
        <p:txBody>
          <a:bodyPr>
            <a:normAutofit fontScale="85000" lnSpcReduction="10000"/>
          </a:bodyPr>
          <a:lstStyle/>
          <a:p>
            <a:r>
              <a:rPr lang="cs-CZ" sz="3900" b="1" i="1" dirty="0">
                <a:solidFill>
                  <a:srgbClr val="C00000"/>
                </a:solidFill>
                <a:latin typeface="+mj-lt"/>
              </a:rPr>
              <a:t>Období  1938 – 1945</a:t>
            </a:r>
          </a:p>
          <a:p>
            <a:endParaRPr lang="cs-CZ" sz="3900" b="1" i="1" dirty="0">
              <a:solidFill>
                <a:srgbClr val="C00000"/>
              </a:solidFill>
              <a:latin typeface="+mj-lt"/>
            </a:endParaRPr>
          </a:p>
          <a:p>
            <a:r>
              <a:rPr lang="cs-CZ" sz="3900" b="1" i="1" dirty="0">
                <a:solidFill>
                  <a:srgbClr val="002060"/>
                </a:solidFill>
                <a:latin typeface="+mj-lt"/>
              </a:rPr>
              <a:t>Největší válečný konflikt lidstva</a:t>
            </a:r>
          </a:p>
        </p:txBody>
      </p:sp>
    </p:spTree>
    <p:extLst>
      <p:ext uri="{BB962C8B-B14F-4D97-AF65-F5344CB8AC3E}">
        <p14:creationId xmlns:p14="http://schemas.microsoft.com/office/powerpoint/2010/main" val="88455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67744" y="404664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Boj proti okupantům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0477" y="2348880"/>
            <a:ext cx="84000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vznikaly různé organizace, které bojovaly proti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okupantům – nejznámější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českoslovenští letci</a:t>
            </a:r>
          </a:p>
          <a:p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    v Anglii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0478" y="3861048"/>
            <a:ext cx="77444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v lesích a horách se tvořily zbrojené oddíly –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partyzánů</a:t>
            </a:r>
            <a:endParaRPr lang="cs-CZ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0477" y="4941168"/>
            <a:ext cx="8339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v květnu 1942 byl v Praze proveden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atentát na R. Heydricha –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říšský protektor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54" y="1772816"/>
            <a:ext cx="523875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74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64236" y="548680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Lidice a Ležáky 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54" y="1970733"/>
            <a:ext cx="523875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5536" y="2564904"/>
            <a:ext cx="87479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v roce 1942 nacisté vypálily obce Lidice a Ležáky –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odveta za  atentát na Heydricha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0477" y="4365732"/>
            <a:ext cx="69621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obyvatelé byly zavražděni, děti poslány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na převýchovu  do Německa </a:t>
            </a:r>
          </a:p>
        </p:txBody>
      </p:sp>
      <p:pic>
        <p:nvPicPr>
          <p:cNvPr id="3073" name="Picture 1" descr="C:\Users\admin\AppData\Local\Microsoft\Windows\Temporary Internet Files\Content.IE5\UBC11F21\MC9000245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84984"/>
            <a:ext cx="1512887" cy="175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6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9/95/Peter_Stehlik_2009.05.12_Lidice_004a.jpg/800px-Peter_Stehlik_2009.05.12_Lidice_00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7229475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331640" y="5646439"/>
            <a:ext cx="6486071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i="1" dirty="0"/>
              <a:t>Památník  Lidice -  národní kulturní památka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64288" y="4725144"/>
            <a:ext cx="1187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</a:t>
            </a:r>
            <a:r>
              <a:rPr lang="cs-CZ" dirty="0"/>
              <a:t>Obr. 1</a:t>
            </a:r>
            <a:r>
              <a:rPr lang="en-US" dirty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0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thumb/a/ac/Lidice-zed_se_jmeny.jpg/800px-Lidice-zed_se_jme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6438900" cy="482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619672" y="5561895"/>
            <a:ext cx="5384807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dirty="0"/>
              <a:t>Zeď se jmény ….. a byly vinní i nevinní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580112" y="4674622"/>
            <a:ext cx="9108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[</a:t>
            </a:r>
            <a:r>
              <a:rPr lang="cs-CZ" sz="1600" dirty="0"/>
              <a:t>Obr. 2</a:t>
            </a:r>
            <a:r>
              <a:rPr lang="en-US" sz="1600" dirty="0"/>
              <a:t>]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230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64236" y="548680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Konec války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18300" y="2303294"/>
            <a:ext cx="84689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osvobozování Československa začalo od podzimu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1944 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453" y="1937310"/>
            <a:ext cx="523875" cy="59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518299" y="3429000"/>
            <a:ext cx="85475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od východu  postupovala přes Podkarpatskou Rus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a Slovensko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sovětská vojska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8300" y="4509120"/>
            <a:ext cx="795923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od  západních hranic vstoupila  na území Čech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americká armáda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, osvobodila řadu měst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v západních Čechách - Plzeň</a:t>
            </a:r>
          </a:p>
          <a:p>
            <a:endParaRPr lang="cs-CZ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96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AppData\Local\Microsoft\Windows\Temporary Internet Files\Content.IE5\A2QW4OY8\MC900279626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905" y="4542231"/>
            <a:ext cx="1292047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05658" y="3140968"/>
            <a:ext cx="70158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8. května 1945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- osvobodila sovětská vojska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                                 Prahu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05658" y="2190785"/>
            <a:ext cx="7108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8. května 1945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- kapitulace Německa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6218" y="548680"/>
            <a:ext cx="78967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5. května 1945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- vypuklo v Praze povstání,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                                 v ulicích byly postaveny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                                 barikády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07448" y="4071179"/>
            <a:ext cx="81467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Během války zemřelo 20 mil. vojáků a 35 mil.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civilistů, 6 mil. Židů padlo za oběť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holokaustu –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programovanému vyhlazování Židů.</a:t>
            </a:r>
          </a:p>
        </p:txBody>
      </p:sp>
    </p:spTree>
    <p:extLst>
      <p:ext uri="{BB962C8B-B14F-4D97-AF65-F5344CB8AC3E}">
        <p14:creationId xmlns:p14="http://schemas.microsoft.com/office/powerpoint/2010/main" val="233604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3E0D7-F306-9146-9D58-CB67B229E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Druhá světová válka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EEDED2-DD9A-AD9E-BBCB-16AF3A670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5734"/>
            <a:ext cx="8208911" cy="4535594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/>
              <a:t>- trvala od roku </a:t>
            </a:r>
            <a:r>
              <a:rPr lang="cs-CZ" sz="2600" b="1" u="sng" dirty="0">
                <a:solidFill>
                  <a:srgbClr val="FF0000"/>
                </a:solidFill>
              </a:rPr>
              <a:t>1938-1945</a:t>
            </a:r>
          </a:p>
          <a:p>
            <a:r>
              <a:rPr lang="cs-CZ" sz="2600" dirty="0"/>
              <a:t>- rozpoutalo ji </a:t>
            </a:r>
            <a:r>
              <a:rPr lang="cs-CZ" sz="2600" b="1" u="sng" dirty="0">
                <a:solidFill>
                  <a:srgbClr val="FF0000"/>
                </a:solidFill>
              </a:rPr>
              <a:t>Německo</a:t>
            </a:r>
          </a:p>
          <a:p>
            <a:r>
              <a:rPr lang="cs-CZ" sz="2600" dirty="0"/>
              <a:t>- zvláštní těžké podmínky měli během války </a:t>
            </a:r>
            <a:r>
              <a:rPr lang="cs-CZ" sz="2600" b="1" u="sng" dirty="0">
                <a:solidFill>
                  <a:srgbClr val="FF0000"/>
                </a:solidFill>
              </a:rPr>
              <a:t>Židé</a:t>
            </a:r>
          </a:p>
          <a:p>
            <a:r>
              <a:rPr lang="cs-CZ" sz="2600" dirty="0"/>
              <a:t>- situace se zhoršila po atentátu na R. Heydricha – </a:t>
            </a:r>
            <a:r>
              <a:rPr lang="cs-CZ" sz="2600" b="1" u="sng" dirty="0">
                <a:solidFill>
                  <a:srgbClr val="FF0000"/>
                </a:solidFill>
              </a:rPr>
              <a:t>vyhlazeny obce Lidice a Ležáky </a:t>
            </a:r>
          </a:p>
          <a:p>
            <a:r>
              <a:rPr lang="cs-CZ" sz="2600" dirty="0"/>
              <a:t>- proti Německu bojovali čeští vojáci i v zahraničí – </a:t>
            </a:r>
            <a:r>
              <a:rPr lang="cs-CZ" sz="2600" b="1" u="sng" dirty="0">
                <a:solidFill>
                  <a:srgbClr val="FF0000"/>
                </a:solidFill>
              </a:rPr>
              <a:t>ve Velké Británii (letci) a SSSR</a:t>
            </a:r>
          </a:p>
          <a:p>
            <a:r>
              <a:rPr lang="cs-CZ" sz="2600" dirty="0"/>
              <a:t>- osvobozování Československa začalo </a:t>
            </a:r>
            <a:r>
              <a:rPr lang="cs-CZ" sz="2600" b="1" u="sng" dirty="0">
                <a:solidFill>
                  <a:srgbClr val="FF0000"/>
                </a:solidFill>
              </a:rPr>
              <a:t>na podzim 1944</a:t>
            </a:r>
            <a:r>
              <a:rPr lang="cs-CZ" sz="2600" dirty="0"/>
              <a:t>, ze západu </a:t>
            </a:r>
            <a:r>
              <a:rPr lang="cs-CZ" sz="2600" b="1" u="sng" dirty="0">
                <a:solidFill>
                  <a:srgbClr val="FF0000"/>
                </a:solidFill>
              </a:rPr>
              <a:t>americká</a:t>
            </a:r>
            <a:r>
              <a:rPr lang="cs-CZ" sz="2600" dirty="0"/>
              <a:t> a z východu </a:t>
            </a:r>
            <a:r>
              <a:rPr lang="cs-CZ" sz="2600" b="1" u="sng" dirty="0">
                <a:solidFill>
                  <a:srgbClr val="FF0000"/>
                </a:solidFill>
              </a:rPr>
              <a:t>sovětská armáda</a:t>
            </a:r>
          </a:p>
          <a:p>
            <a:r>
              <a:rPr lang="cs-CZ" sz="2600" b="1" u="sng" dirty="0">
                <a:solidFill>
                  <a:srgbClr val="FF0000"/>
                </a:solidFill>
              </a:rPr>
              <a:t>- 5. května </a:t>
            </a:r>
            <a:r>
              <a:rPr lang="cs-CZ" sz="2600" dirty="0"/>
              <a:t>vypuklo </a:t>
            </a:r>
            <a:r>
              <a:rPr lang="cs-CZ" sz="2600" b="1" u="sng" dirty="0">
                <a:solidFill>
                  <a:srgbClr val="FF0000"/>
                </a:solidFill>
              </a:rPr>
              <a:t>v P</a:t>
            </a:r>
            <a:r>
              <a:rPr lang="cs-CZ" sz="2600" dirty="0"/>
              <a:t>raze povstání</a:t>
            </a:r>
          </a:p>
          <a:p>
            <a:r>
              <a:rPr lang="cs-CZ" sz="2600" dirty="0"/>
              <a:t>- </a:t>
            </a:r>
            <a:r>
              <a:rPr lang="cs-CZ" sz="2600" b="1" u="sng" dirty="0">
                <a:solidFill>
                  <a:srgbClr val="FF0000"/>
                </a:solidFill>
              </a:rPr>
              <a:t>8. května osvobozena Praha</a:t>
            </a:r>
          </a:p>
          <a:p>
            <a:r>
              <a:rPr lang="cs-CZ" sz="2600" dirty="0"/>
              <a:t>- holocaust- </a:t>
            </a:r>
            <a:r>
              <a:rPr lang="cs-CZ" sz="2600" b="1" u="sng" dirty="0">
                <a:solidFill>
                  <a:srgbClr val="FF0000"/>
                </a:solidFill>
              </a:rPr>
              <a:t>programové vyhlazování Židů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641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2264236" y="548680"/>
            <a:ext cx="4248472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/>
              <a:t>Znáš odpověď?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1556792"/>
            <a:ext cx="72603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Jak se nazývá uvedení státu do vojenské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pohotovosti?           ………..............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139952" y="1949628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Mobilizace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2523532"/>
            <a:ext cx="78149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Nejstrašnější vězení, v němž docházelo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k masovým vraždám? ……………………………. 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644008" y="2889901"/>
            <a:ext cx="3345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Koncentrační tábor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78117" y="3645024"/>
            <a:ext cx="82269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3.  Programové vyhlazování Židů? ………………….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279217" y="3568760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Holokaust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57090" y="4325178"/>
            <a:ext cx="8414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4.  Krutá německá policie se nazývala ……………... 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697600" y="4199076"/>
            <a:ext cx="1446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gestapo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1678" y="5013176"/>
            <a:ext cx="86389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5.  Ozbrojené oddíly v lesích a v horách …………………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893799" y="4848398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partyzáni</a:t>
            </a:r>
          </a:p>
        </p:txBody>
      </p:sp>
    </p:spTree>
    <p:extLst>
      <p:ext uri="{BB962C8B-B14F-4D97-AF65-F5344CB8AC3E}">
        <p14:creationId xmlns:p14="http://schemas.microsoft.com/office/powerpoint/2010/main" val="18489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79351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6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Nedemokratická vláda jedné politické strany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………………………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31639" y="961757"/>
            <a:ext cx="1736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diktatura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1799818"/>
            <a:ext cx="73292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7. Ozbrojený útok na život významné osoby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z politických důvodů   ……………………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32040" y="2077688"/>
            <a:ext cx="1359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atentát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140968"/>
            <a:ext cx="7835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8. Přiznání porážky, vzdání se ………………………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647021" y="3014216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kapitulace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29246" y="3923890"/>
            <a:ext cx="85892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 startAt="9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Mimořádné opatření státní moci v oblasti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trestního práva ( po atentátu) ………………………..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59723" y="4214995"/>
            <a:ext cx="2303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stanné právo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95536" y="5373216"/>
            <a:ext cx="82846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10. Státní svátek ČR na paměť ukončení 2.sv.války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……………………………… 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916094" y="5727365"/>
            <a:ext cx="1641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>
                <a:solidFill>
                  <a:srgbClr val="FF0000"/>
                </a:solidFill>
              </a:rPr>
              <a:t>8. květen</a:t>
            </a:r>
          </a:p>
        </p:txBody>
      </p:sp>
    </p:spTree>
    <p:extLst>
      <p:ext uri="{BB962C8B-B14F-4D97-AF65-F5344CB8AC3E}">
        <p14:creationId xmlns:p14="http://schemas.microsoft.com/office/powerpoint/2010/main" val="29678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7D1AC-3CC2-056E-CA9F-8EF8BB90E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8826"/>
            <a:ext cx="7543800" cy="1440160"/>
          </a:xfrm>
        </p:spPr>
        <p:txBody>
          <a:bodyPr>
            <a:normAutofit fontScale="90000"/>
          </a:bodyPr>
          <a:lstStyle/>
          <a:p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Doplňte k událostem časové údaje, spojte. </a:t>
            </a:r>
            <a:br>
              <a:rPr lang="cs-CZ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7E3D2-A102-77FC-F0AA-A069FD624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5734"/>
            <a:ext cx="9000999" cy="402336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počátek 2. světové války, napadení Polska		červen 1944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obsazení Francie 					leden 1943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letecký útok na Velkou Británii			prosinec 1941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útok na SSSR						červen 1941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útok Japonska na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Pearl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Harbor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srpen 1940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schůzka Churchill, Roosevelt, Stalin			červen 1940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vylodění v Normandii					září 1939	</a:t>
            </a:r>
            <a:endParaRPr lang="cs-CZ" sz="24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569D2F4-E195-F68C-EB20-AAA17E91DA6C}"/>
              </a:ext>
            </a:extLst>
          </p:cNvPr>
          <p:cNvSpPr txBox="1"/>
          <p:nvPr/>
        </p:nvSpPr>
        <p:spPr>
          <a:xfrm>
            <a:off x="747056" y="6266008"/>
            <a:ext cx="66967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https://www.youtube.com/watch?v=6LWRYnT9XEg&amp;list=PLnplwgXmL676ZF4XY6BrbKpRFABnZExbv&amp;index=100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07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7D1AC-3CC2-056E-CA9F-8EF8BB90E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8826"/>
            <a:ext cx="7543800" cy="1440160"/>
          </a:xfrm>
        </p:spPr>
        <p:txBody>
          <a:bodyPr>
            <a:normAutofit fontScale="90000"/>
          </a:bodyPr>
          <a:lstStyle/>
          <a:p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800" b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Doplňte k událostem časové údaje, spojte. </a:t>
            </a:r>
            <a:br>
              <a:rPr lang="cs-CZ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77E3D2-A102-77FC-F0AA-A069FD624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5734"/>
            <a:ext cx="9000999" cy="402336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počátek 2. světové války, napadení Polska		červen 1944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obsazení Francie 					leden 1943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letecký útok na Velkou Británii			prosinec 1941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útok na SSSR						červen 1941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útok Japonska na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Pearl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Harbor</a:t>
            </a: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srpen 1940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schůzka Churchill, Roosevelt, Stalin			červen 1940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vylodění v Normandii					září 1939	</a:t>
            </a:r>
            <a:endParaRPr lang="cs-CZ" sz="2400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0CB4B40-CF71-9A80-9B63-5F4F0EC800F0}"/>
              </a:ext>
            </a:extLst>
          </p:cNvPr>
          <p:cNvCxnSpPr/>
          <p:nvPr/>
        </p:nvCxnSpPr>
        <p:spPr>
          <a:xfrm>
            <a:off x="5508104" y="2132856"/>
            <a:ext cx="1152128" cy="3888432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AD8AA08A-86DF-8B5F-6087-192B7B97854D}"/>
              </a:ext>
            </a:extLst>
          </p:cNvPr>
          <p:cNvCxnSpPr>
            <a:cxnSpLocks/>
          </p:cNvCxnSpPr>
          <p:nvPr/>
        </p:nvCxnSpPr>
        <p:spPr>
          <a:xfrm>
            <a:off x="2411760" y="2780928"/>
            <a:ext cx="4248472" cy="252028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1F31A5D9-71E9-7BD2-EA63-7D80335ED871}"/>
              </a:ext>
            </a:extLst>
          </p:cNvPr>
          <p:cNvCxnSpPr>
            <a:cxnSpLocks/>
          </p:cNvCxnSpPr>
          <p:nvPr/>
        </p:nvCxnSpPr>
        <p:spPr>
          <a:xfrm>
            <a:off x="4095428" y="3381218"/>
            <a:ext cx="2564804" cy="1320035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82B95F1-2152-9A11-B593-50C9D0F12E7D}"/>
              </a:ext>
            </a:extLst>
          </p:cNvPr>
          <p:cNvCxnSpPr>
            <a:cxnSpLocks/>
          </p:cNvCxnSpPr>
          <p:nvPr/>
        </p:nvCxnSpPr>
        <p:spPr>
          <a:xfrm>
            <a:off x="2051720" y="4041068"/>
            <a:ext cx="4500500" cy="81389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53EBD9B8-63DD-8263-BE37-E9600CCDAA8D}"/>
              </a:ext>
            </a:extLst>
          </p:cNvPr>
          <p:cNvCxnSpPr>
            <a:cxnSpLocks/>
          </p:cNvCxnSpPr>
          <p:nvPr/>
        </p:nvCxnSpPr>
        <p:spPr>
          <a:xfrm flipV="1">
            <a:off x="4095428" y="3429000"/>
            <a:ext cx="2564804" cy="1295466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3C2CEC45-860A-8FCA-7C55-46B7095FDF3E}"/>
              </a:ext>
            </a:extLst>
          </p:cNvPr>
          <p:cNvCxnSpPr>
            <a:cxnSpLocks/>
          </p:cNvCxnSpPr>
          <p:nvPr/>
        </p:nvCxnSpPr>
        <p:spPr>
          <a:xfrm flipV="1">
            <a:off x="4707496" y="2694368"/>
            <a:ext cx="1920130" cy="2693400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CF433F8A-FA8C-64F0-FE0E-87E76A1ECB93}"/>
              </a:ext>
            </a:extLst>
          </p:cNvPr>
          <p:cNvCxnSpPr>
            <a:cxnSpLocks/>
          </p:cNvCxnSpPr>
          <p:nvPr/>
        </p:nvCxnSpPr>
        <p:spPr>
          <a:xfrm flipV="1">
            <a:off x="3061593" y="2132856"/>
            <a:ext cx="3566033" cy="3784020"/>
          </a:xfrm>
          <a:prstGeom prst="straightConnector1">
            <a:avLst/>
          </a:prstGeom>
          <a:ln w="508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14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619672" y="836712"/>
            <a:ext cx="5688632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Mnichov 1938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887167" y="5253902"/>
            <a:ext cx="5731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nastal konec první republiky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27583" y="3427265"/>
            <a:ext cx="70679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Pohraniční území Československa –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tzv.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Sudety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– připojeny k Německu</a:t>
            </a:r>
          </a:p>
        </p:txBody>
      </p:sp>
      <p:sp>
        <p:nvSpPr>
          <p:cNvPr id="11" name="Šipka dolů 10"/>
          <p:cNvSpPr/>
          <p:nvPr/>
        </p:nvSpPr>
        <p:spPr>
          <a:xfrm>
            <a:off x="4191133" y="2674639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191133" y="4421731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0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9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619672" y="836712"/>
            <a:ext cx="5688632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Protektorát Čechy a Morava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4208472" y="2622572"/>
            <a:ext cx="4846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358991" y="3126628"/>
            <a:ext cx="65133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15. března 1939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Okupace - celé Čechy a Morava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připojeny k  Německu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06893" y="4511623"/>
            <a:ext cx="66175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Slováci – samostatný Slovenský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          stát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358991" y="5465730"/>
            <a:ext cx="47195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Podkarpatská Rus –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obsazena  Maďarskem</a:t>
            </a:r>
          </a:p>
        </p:txBody>
      </p:sp>
    </p:spTree>
    <p:extLst>
      <p:ext uri="{BB962C8B-B14F-4D97-AF65-F5344CB8AC3E}">
        <p14:creationId xmlns:p14="http://schemas.microsoft.com/office/powerpoint/2010/main" val="384479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ipka dolů 3"/>
          <p:cNvSpPr/>
          <p:nvPr/>
        </p:nvSpPr>
        <p:spPr>
          <a:xfrm>
            <a:off x="4237969" y="2726923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619672" y="836712"/>
            <a:ext cx="5688632" cy="165618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Září 1939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455422"/>
            <a:ext cx="7629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napadení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Polska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, postupně další státy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-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Francie, Sovětský svaz, Anglie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43608" y="5229200"/>
            <a:ext cx="4764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k Německu se přidává </a:t>
            </a:r>
          </a:p>
          <a:p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      Itálie a Japonsko 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4248067" y="4469425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75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555776" y="836712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Gestapo </a:t>
            </a:r>
          </a:p>
        </p:txBody>
      </p:sp>
      <p:sp>
        <p:nvSpPr>
          <p:cNvPr id="3" name="Šipka dolů 2"/>
          <p:cNvSpPr/>
          <p:nvPr/>
        </p:nvSpPr>
        <p:spPr>
          <a:xfrm>
            <a:off x="4237969" y="2366883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29814" y="3454127"/>
            <a:ext cx="73003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zvláštní německá policie, vyvolávala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strach, používala kruté násilí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029814" y="4616036"/>
            <a:ext cx="71256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zatýkala občany a posílala do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koncentračních táborů – většina zde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zahynula – hlad, mučení</a:t>
            </a:r>
          </a:p>
        </p:txBody>
      </p:sp>
    </p:spTree>
    <p:extLst>
      <p:ext uri="{BB962C8B-B14F-4D97-AF65-F5344CB8AC3E}">
        <p14:creationId xmlns:p14="http://schemas.microsoft.com/office/powerpoint/2010/main" val="348265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979712" y="684855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České školství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0478" y="2681183"/>
            <a:ext cx="829906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učebnice vyřazeny, nahrazeny německými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od 1.třídy se vyučovalo německy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3491880" y="2071461"/>
            <a:ext cx="484632" cy="606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92997" y="3789040"/>
            <a:ext cx="6370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vysoké školy uzavřeny, zastřelen student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medicíny Jan Opletal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64427" y="5179675"/>
            <a:ext cx="81035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mladí lidé posíláni do německých továren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na nucené práce </a:t>
            </a:r>
          </a:p>
        </p:txBody>
      </p:sp>
    </p:spTree>
    <p:extLst>
      <p:ext uri="{BB962C8B-B14F-4D97-AF65-F5344CB8AC3E}">
        <p14:creationId xmlns:p14="http://schemas.microsoft.com/office/powerpoint/2010/main" val="195738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979984" y="524868"/>
            <a:ext cx="4248472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i="1" dirty="0"/>
              <a:t>Židé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27584" y="2636912"/>
            <a:ext cx="68531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měli zvlášť těžké podmínky, nosili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označení šesticípé hvězdy</a:t>
            </a:r>
          </a:p>
        </p:txBody>
      </p:sp>
      <p:pic>
        <p:nvPicPr>
          <p:cNvPr id="2052" name="Picture 4" descr="http://upload.wikimedia.org/wikipedia/commons/thumb/c/c9/Judenstern_JMW.jpg/220px-Judenstern_JM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05172"/>
            <a:ext cx="2095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827584" y="3597536"/>
            <a:ext cx="764824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postupně násilně odváženi 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do koncentračních táborů – zavražděni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                    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Terezín</a:t>
            </a:r>
            <a:endParaRPr lang="cs-CZ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79984" y="4941168"/>
            <a:ext cx="76081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podobný osud měli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Romové,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cikánské</a:t>
            </a:r>
          </a:p>
          <a:p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    tábory </a:t>
            </a:r>
            <a:r>
              <a:rPr lang="cs-CZ" sz="2800" b="1" i="1" dirty="0">
                <a:solidFill>
                  <a:schemeClr val="accent6">
                    <a:lumMod val="50000"/>
                  </a:schemeClr>
                </a:solidFill>
              </a:rPr>
              <a:t>Lety  </a:t>
            </a:r>
            <a:r>
              <a:rPr lang="cs-CZ" sz="2800" i="1" dirty="0">
                <a:solidFill>
                  <a:schemeClr val="accent6">
                    <a:lumMod val="50000"/>
                  </a:schemeClr>
                </a:solidFill>
              </a:rPr>
              <a:t>u Písku </a:t>
            </a:r>
          </a:p>
        </p:txBody>
      </p:sp>
      <p:sp>
        <p:nvSpPr>
          <p:cNvPr id="8" name="Šipka dolů 7"/>
          <p:cNvSpPr/>
          <p:nvPr/>
        </p:nvSpPr>
        <p:spPr>
          <a:xfrm>
            <a:off x="2871397" y="1901925"/>
            <a:ext cx="484632" cy="606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62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Retrospektiva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</TotalTime>
  <Words>975</Words>
  <Application>Microsoft Office PowerPoint</Application>
  <PresentationFormat>Předvádění na obrazovce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Retrospektiva</vt:lpstr>
      <vt:lpstr>2. světová válka</vt:lpstr>
      <vt:lpstr>                                                                                     Doplňte k událostem časové údaje, spojte.  </vt:lpstr>
      <vt:lpstr>                                                                                     Doplňte k událostem časové údaje, spojte.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Druhá světová válka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světová válka</dc:title>
  <dc:creator>admin</dc:creator>
  <cp:lastModifiedBy>Milan Bednář</cp:lastModifiedBy>
  <cp:revision>23</cp:revision>
  <dcterms:created xsi:type="dcterms:W3CDTF">2014-04-11T21:51:57Z</dcterms:created>
  <dcterms:modified xsi:type="dcterms:W3CDTF">2023-11-13T15:57:02Z</dcterms:modified>
</cp:coreProperties>
</file>