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9" r:id="rId3"/>
    <p:sldId id="288" r:id="rId4"/>
    <p:sldId id="258" r:id="rId5"/>
    <p:sldId id="291" r:id="rId6"/>
    <p:sldId id="290" r:id="rId7"/>
    <p:sldId id="259" r:id="rId8"/>
    <p:sldId id="268" r:id="rId9"/>
    <p:sldId id="269" r:id="rId10"/>
    <p:sldId id="261" r:id="rId11"/>
    <p:sldId id="270" r:id="rId12"/>
    <p:sldId id="262" r:id="rId13"/>
    <p:sldId id="280" r:id="rId14"/>
    <p:sldId id="271" r:id="rId15"/>
    <p:sldId id="265" r:id="rId16"/>
    <p:sldId id="266" r:id="rId17"/>
    <p:sldId id="267" r:id="rId18"/>
    <p:sldId id="281" r:id="rId19"/>
    <p:sldId id="273" r:id="rId20"/>
    <p:sldId id="274" r:id="rId21"/>
    <p:sldId id="282" r:id="rId22"/>
    <p:sldId id="283" r:id="rId23"/>
    <p:sldId id="275" r:id="rId24"/>
    <p:sldId id="284" r:id="rId25"/>
    <p:sldId id="289"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4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F1E84-E925-42F9-8FEC-15DFFA7E7FA5}" type="datetimeFigureOut">
              <a:rPr lang="cs-CZ" smtClean="0"/>
              <a:pPr/>
              <a:t>09.11.2023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53758-8246-47F1-A649-2BB7A856C469}" type="slidenum">
              <a:rPr lang="cs-CZ" smtClean="0"/>
              <a:pPr/>
              <a:t>‹#›</a:t>
            </a:fld>
            <a:endParaRPr lang="cs-CZ"/>
          </a:p>
        </p:txBody>
      </p:sp>
    </p:spTree>
    <p:extLst>
      <p:ext uri="{BB962C8B-B14F-4D97-AF65-F5344CB8AC3E}">
        <p14:creationId xmlns:p14="http://schemas.microsoft.com/office/powerpoint/2010/main" val="41123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295008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55858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81603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11060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61795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206844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31830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34652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805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78070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6F0E2E6-3410-4201-AAC6-8CB0E693DB7D}" type="datetimeFigureOut">
              <a:rPr lang="cs-CZ" smtClean="0"/>
              <a:pPr/>
              <a:t>09.11.2023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359287-0162-488B-AD9B-43074A60A797}" type="slidenum">
              <a:rPr lang="cs-CZ" smtClean="0"/>
              <a:pPr/>
              <a:t>‹#›</a:t>
            </a:fld>
            <a:endParaRPr lang="cs-CZ"/>
          </a:p>
        </p:txBody>
      </p:sp>
    </p:spTree>
    <p:extLst>
      <p:ext uri="{BB962C8B-B14F-4D97-AF65-F5344CB8AC3E}">
        <p14:creationId xmlns:p14="http://schemas.microsoft.com/office/powerpoint/2010/main" val="111793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0E2E6-3410-4201-AAC6-8CB0E693DB7D}" type="datetimeFigureOut">
              <a:rPr lang="cs-CZ" smtClean="0"/>
              <a:pPr/>
              <a:t>09.11.2023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59287-0162-488B-AD9B-43074A60A797}" type="slidenum">
              <a:rPr lang="cs-CZ" smtClean="0"/>
              <a:pPr/>
              <a:t>‹#›</a:t>
            </a:fld>
            <a:endParaRPr lang="cs-CZ"/>
          </a:p>
        </p:txBody>
      </p:sp>
    </p:spTree>
    <p:extLst>
      <p:ext uri="{BB962C8B-B14F-4D97-AF65-F5344CB8AC3E}">
        <p14:creationId xmlns:p14="http://schemas.microsoft.com/office/powerpoint/2010/main" val="349410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4784"/>
            <a:ext cx="91459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ctrTitle"/>
          </p:nvPr>
        </p:nvSpPr>
        <p:spPr>
          <a:xfrm>
            <a:off x="686750" y="14759"/>
            <a:ext cx="7772400" cy="1470025"/>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cs-CZ" b="1" u="sng" dirty="0">
                <a:solidFill>
                  <a:schemeClr val="bg1"/>
                </a:solidFill>
                <a:effectLst>
                  <a:outerShdw blurRad="38100" dist="38100" dir="2700000" algn="tl">
                    <a:srgbClr val="000000">
                      <a:alpha val="43137"/>
                    </a:srgbClr>
                  </a:outerShdw>
                </a:effectLst>
              </a:rPr>
              <a:t>DRUHÁ REPUBLIKA A VZNIK PROTEKTORÁTU ČECHY A MORAVA</a:t>
            </a:r>
          </a:p>
        </p:txBody>
      </p:sp>
    </p:spTree>
    <p:extLst>
      <p:ext uri="{BB962C8B-B14F-4D97-AF65-F5344CB8AC3E}">
        <p14:creationId xmlns:p14="http://schemas.microsoft.com/office/powerpoint/2010/main" val="61824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6336704"/>
          </a:xfrm>
        </p:spPr>
        <p:txBody>
          <a:bodyPr>
            <a:normAutofit fontScale="92500" lnSpcReduction="10000"/>
          </a:bodyPr>
          <a:lstStyle/>
          <a:p>
            <a:r>
              <a:rPr lang="cs-CZ" b="1" dirty="0">
                <a:effectLst>
                  <a:outerShdw blurRad="38100" dist="38100" dir="2700000" algn="tl">
                    <a:srgbClr val="000000">
                      <a:alpha val="43137"/>
                    </a:srgbClr>
                  </a:outerShdw>
                </a:effectLst>
              </a:rPr>
              <a:t>Stále docházelo k pohraničním incidentům, mnozí čs. příslušníci ozbrojených sil zůstali po únosu na německé území „nezvěstní“.</a:t>
            </a:r>
            <a:r>
              <a:rPr lang="cs-CZ" dirty="0"/>
              <a:t> </a:t>
            </a:r>
          </a:p>
          <a:p>
            <a:r>
              <a:rPr lang="cs-CZ" dirty="0"/>
              <a:t>Nenastalo dohodnuté propuštění části Čechů, zajatých před 1. říjnem 1938 v době Mnichovské krize. </a:t>
            </a:r>
          </a:p>
          <a:p>
            <a:r>
              <a:rPr lang="cs-CZ" dirty="0"/>
              <a:t>Z německého koncentračního tábora v Dachau se podařilo propašovat do Československa zprávu o 16 tisících vězních, mezi nimiž je 42 zavlečených Čechů. </a:t>
            </a:r>
          </a:p>
          <a:p>
            <a:r>
              <a:rPr lang="cs-CZ" dirty="0"/>
              <a:t>Německo pokračovalo v diktátu při stanovování dalších záborů českého území, a to i v případech, že se jednalo obce s převahou českého obyvatelstva.</a:t>
            </a:r>
          </a:p>
        </p:txBody>
      </p:sp>
    </p:spTree>
    <p:extLst>
      <p:ext uri="{BB962C8B-B14F-4D97-AF65-F5344CB8AC3E}">
        <p14:creationId xmlns:p14="http://schemas.microsoft.com/office/powerpoint/2010/main" val="124209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 y="530309"/>
            <a:ext cx="9137460" cy="632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2699792" y="87248"/>
            <a:ext cx="3452355" cy="369332"/>
          </a:xfrm>
          <a:prstGeom prst="rect">
            <a:avLst/>
          </a:prstGeom>
          <a:noFill/>
        </p:spPr>
        <p:txBody>
          <a:bodyPr wrap="none" rtlCol="0">
            <a:spAutoFit/>
          </a:bodyPr>
          <a:lstStyle/>
          <a:p>
            <a:r>
              <a:rPr lang="cs-CZ" b="1" u="sng" dirty="0">
                <a:solidFill>
                  <a:srgbClr val="C00000"/>
                </a:solidFill>
                <a:effectLst>
                  <a:outerShdw blurRad="38100" dist="38100" dir="2700000" algn="tl">
                    <a:srgbClr val="000000">
                      <a:alpha val="43137"/>
                    </a:srgbClr>
                  </a:outerShdw>
                </a:effectLst>
              </a:rPr>
              <a:t>Wehrmacht zabírá české pohraničí</a:t>
            </a:r>
          </a:p>
        </p:txBody>
      </p:sp>
    </p:spTree>
    <p:extLst>
      <p:ext uri="{BB962C8B-B14F-4D97-AF65-F5344CB8AC3E}">
        <p14:creationId xmlns:p14="http://schemas.microsoft.com/office/powerpoint/2010/main" val="121516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u="sng" dirty="0">
                <a:solidFill>
                  <a:srgbClr val="C00000"/>
                </a:solidFill>
                <a:effectLst>
                  <a:outerShdw blurRad="38100" dist="38100" dir="2700000" algn="tl">
                    <a:srgbClr val="000000">
                      <a:alpha val="43137"/>
                    </a:srgbClr>
                  </a:outerShdw>
                </a:effectLst>
              </a:rPr>
              <a:t>KONEC DRUHÉ REPUBLIKY</a:t>
            </a:r>
          </a:p>
        </p:txBody>
      </p:sp>
      <p:sp>
        <p:nvSpPr>
          <p:cNvPr id="4" name="Zástupný symbol pro obsah 3"/>
          <p:cNvSpPr>
            <a:spLocks noGrp="1"/>
          </p:cNvSpPr>
          <p:nvPr>
            <p:ph idx="1"/>
          </p:nvPr>
        </p:nvSpPr>
        <p:spPr/>
        <p:txBody>
          <a:bodyPr>
            <a:normAutofit fontScale="92500" lnSpcReduction="20000"/>
          </a:bodyPr>
          <a:lstStyle/>
          <a:p>
            <a:r>
              <a:rPr lang="cs-CZ" dirty="0">
                <a:solidFill>
                  <a:srgbClr val="002060"/>
                </a:solidFill>
                <a:effectLst>
                  <a:outerShdw blurRad="38100" dist="38100" dir="2700000" algn="tl">
                    <a:srgbClr val="000000">
                      <a:alpha val="43137"/>
                    </a:srgbClr>
                  </a:outerShdw>
                </a:effectLst>
              </a:rPr>
              <a:t>V Praze vyprovokovali pražští Němci hospodskou rvačku, která skončila policejním zásahem. </a:t>
            </a:r>
          </a:p>
          <a:p>
            <a:r>
              <a:rPr lang="cs-CZ" dirty="0">
                <a:solidFill>
                  <a:srgbClr val="002060"/>
                </a:solidFill>
                <a:effectLst>
                  <a:outerShdw blurRad="38100" dist="38100" dir="2700000" algn="tl">
                    <a:srgbClr val="000000">
                      <a:alpha val="43137"/>
                    </a:srgbClr>
                  </a:outerShdw>
                </a:effectLst>
              </a:rPr>
              <a:t>O den později se 80 německých studentů snažilo vykřikováním </a:t>
            </a:r>
            <a:r>
              <a:rPr lang="cs-CZ" dirty="0" err="1">
                <a:solidFill>
                  <a:srgbClr val="002060"/>
                </a:solidFill>
                <a:effectLst>
                  <a:outerShdw blurRad="38100" dist="38100" dir="2700000" algn="tl">
                    <a:srgbClr val="000000">
                      <a:alpha val="43137"/>
                    </a:srgbClr>
                  </a:outerShdw>
                </a:effectLst>
              </a:rPr>
              <a:t>Heil</a:t>
            </a:r>
            <a:r>
              <a:rPr lang="cs-CZ" dirty="0">
                <a:solidFill>
                  <a:srgbClr val="002060"/>
                </a:solidFill>
                <a:effectLst>
                  <a:outerShdw blurRad="38100" dist="38100" dir="2700000" algn="tl">
                    <a:srgbClr val="000000">
                      <a:alpha val="43137"/>
                    </a:srgbClr>
                  </a:outerShdw>
                </a:effectLst>
              </a:rPr>
              <a:t> Hitler vyvolat další srážku. </a:t>
            </a:r>
          </a:p>
          <a:p>
            <a:r>
              <a:rPr lang="cs-CZ" dirty="0">
                <a:solidFill>
                  <a:srgbClr val="002060"/>
                </a:solidFill>
                <a:effectLst>
                  <a:outerShdw blurRad="38100" dist="38100" dir="2700000" algn="tl">
                    <a:srgbClr val="000000">
                      <a:alpha val="43137"/>
                    </a:srgbClr>
                  </a:outerShdw>
                </a:effectLst>
              </a:rPr>
              <a:t>Dne 13. března zaútočila skupina asi 600 Němců na četnickou stanici ve </a:t>
            </a:r>
            <a:r>
              <a:rPr lang="cs-CZ" dirty="0" err="1">
                <a:solidFill>
                  <a:srgbClr val="002060"/>
                </a:solidFill>
                <a:effectLst>
                  <a:outerShdw blurRad="38100" dist="38100" dir="2700000" algn="tl">
                    <a:srgbClr val="000000">
                      <a:alpha val="43137"/>
                    </a:srgbClr>
                  </a:outerShdw>
                </a:effectLst>
              </a:rPr>
              <a:t>Stonařově</a:t>
            </a:r>
            <a:r>
              <a:rPr lang="cs-CZ" dirty="0">
                <a:solidFill>
                  <a:srgbClr val="002060"/>
                </a:solidFill>
                <a:effectLst>
                  <a:outerShdw blurRad="38100" dist="38100" dir="2700000" algn="tl">
                    <a:srgbClr val="000000">
                      <a:alpha val="43137"/>
                    </a:srgbClr>
                  </a:outerShdw>
                </a:effectLst>
              </a:rPr>
              <a:t> a došlo k lynčování četníků. </a:t>
            </a:r>
          </a:p>
          <a:p>
            <a:r>
              <a:rPr lang="cs-CZ" dirty="0">
                <a:solidFill>
                  <a:srgbClr val="002060"/>
                </a:solidFill>
                <a:effectLst>
                  <a:outerShdw blurRad="38100" dist="38100" dir="2700000" algn="tl">
                    <a:srgbClr val="000000">
                      <a:alpha val="43137"/>
                    </a:srgbClr>
                  </a:outerShdw>
                </a:effectLst>
              </a:rPr>
              <a:t>Téhož dne se uskutečnil pochod asi šesti tisíc brněnských Němců směrem k Pohořelicím, kde na nových protektorátních hranicích zapálili českou celnici a rozehnali její osazenstvo. </a:t>
            </a:r>
          </a:p>
          <a:p>
            <a:endParaRPr lang="cs-CZ" dirty="0"/>
          </a:p>
        </p:txBody>
      </p:sp>
    </p:spTree>
    <p:extLst>
      <p:ext uri="{BB962C8B-B14F-4D97-AF65-F5344CB8AC3E}">
        <p14:creationId xmlns:p14="http://schemas.microsoft.com/office/powerpoint/2010/main" val="8241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976664"/>
          </a:xfrm>
        </p:spPr>
        <p:txBody>
          <a:bodyPr/>
          <a:lstStyle/>
          <a:p>
            <a:r>
              <a:rPr lang="cs-CZ" b="1" dirty="0">
                <a:effectLst>
                  <a:outerShdw blurRad="38100" dist="38100" dir="2700000" algn="tl">
                    <a:srgbClr val="000000">
                      <a:alpha val="43137"/>
                    </a:srgbClr>
                  </a:outerShdw>
                </a:effectLst>
              </a:rPr>
              <a:t>Čs. zástupci z Vídně sdělili, že se k čs. hranicím blíží jednotky Wehrmachtu. </a:t>
            </a:r>
          </a:p>
          <a:p>
            <a:r>
              <a:rPr lang="cs-CZ" dirty="0"/>
              <a:t>K nejzásadnější události tohoto dne však došlo v Berlíně, kam odletěl </a:t>
            </a:r>
            <a:r>
              <a:rPr lang="cs-CZ" b="1" dirty="0">
                <a:solidFill>
                  <a:srgbClr val="C00000"/>
                </a:solidFill>
                <a:effectLst>
                  <a:outerShdw blurRad="38100" dist="38100" dir="2700000" algn="tl">
                    <a:srgbClr val="000000">
                      <a:alpha val="43137"/>
                    </a:srgbClr>
                  </a:outerShdw>
                </a:effectLst>
              </a:rPr>
              <a:t>slovenský předák Jozef Tiso</a:t>
            </a:r>
            <a:r>
              <a:rPr lang="cs-CZ" dirty="0"/>
              <a:t>. </a:t>
            </a:r>
            <a:r>
              <a:rPr lang="cs-CZ" b="1" dirty="0">
                <a:effectLst>
                  <a:outerShdw blurRad="38100" dist="38100" dir="2700000" algn="tl">
                    <a:srgbClr val="000000">
                      <a:alpha val="43137"/>
                    </a:srgbClr>
                  </a:outerShdw>
                </a:effectLst>
              </a:rPr>
              <a:t>Toho postavil Hitler před hotovou věc - buď vyhlásí samostatný Slovenský stát, jehož hranice bude Německo garantovat, nebo bude Slovensko okupováno Maďary.</a:t>
            </a:r>
            <a:r>
              <a:rPr lang="cs-CZ" dirty="0"/>
              <a:t> </a:t>
            </a:r>
            <a:r>
              <a:rPr lang="cs-CZ" b="1" u="sng" dirty="0">
                <a:solidFill>
                  <a:srgbClr val="C00000"/>
                </a:solidFill>
                <a:effectLst>
                  <a:outerShdw blurRad="38100" dist="38100" dir="2700000" algn="tl">
                    <a:srgbClr val="000000">
                      <a:alpha val="43137"/>
                    </a:srgbClr>
                  </a:outerShdw>
                </a:effectLst>
              </a:rPr>
              <a:t>Tiso předložil ihned tento Hitlerův požadavek Slovenskému sněmu, který ho následující den 14. března krátce po 12. hodině schválil.</a:t>
            </a:r>
          </a:p>
          <a:p>
            <a:endParaRPr lang="cs-CZ" dirty="0"/>
          </a:p>
        </p:txBody>
      </p:sp>
    </p:spTree>
    <p:extLst>
      <p:ext uri="{BB962C8B-B14F-4D97-AF65-F5344CB8AC3E}">
        <p14:creationId xmlns:p14="http://schemas.microsoft.com/office/powerpoint/2010/main" val="198052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5414"/>
            <a:ext cx="9144000" cy="627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284646" y="8531"/>
            <a:ext cx="8586005" cy="646331"/>
          </a:xfrm>
          <a:prstGeom prst="rect">
            <a:avLst/>
          </a:prstGeom>
          <a:noFill/>
        </p:spPr>
        <p:txBody>
          <a:bodyPr wrap="none" rtlCol="0">
            <a:spAutoFit/>
          </a:bodyPr>
          <a:lstStyle/>
          <a:p>
            <a:pPr algn="ctr"/>
            <a:r>
              <a:rPr lang="cs-CZ" b="1" u="sng" dirty="0">
                <a:solidFill>
                  <a:srgbClr val="C00000"/>
                </a:solidFill>
                <a:effectLst>
                  <a:outerShdw blurRad="38100" dist="38100" dir="2700000" algn="tl">
                    <a:srgbClr val="000000">
                      <a:alpha val="43137"/>
                    </a:srgbClr>
                  </a:outerShdw>
                </a:effectLst>
              </a:rPr>
              <a:t>V únoru 1939 opět začaly - tentokrát v okleštěném vnitrozemí - henleinovské provokace </a:t>
            </a:r>
          </a:p>
          <a:p>
            <a:pPr algn="ctr"/>
            <a:r>
              <a:rPr lang="cs-CZ" b="1" u="sng" dirty="0">
                <a:solidFill>
                  <a:srgbClr val="C00000"/>
                </a:solidFill>
                <a:effectLst>
                  <a:outerShdw blurRad="38100" dist="38100" dir="2700000" algn="tl">
                    <a:srgbClr val="000000">
                      <a:alpha val="43137"/>
                    </a:srgbClr>
                  </a:outerShdw>
                </a:effectLst>
              </a:rPr>
              <a:t>pod heslem </a:t>
            </a:r>
            <a:r>
              <a:rPr lang="cs-CZ" b="1" u="sng" dirty="0" err="1">
                <a:solidFill>
                  <a:srgbClr val="C00000"/>
                </a:solidFill>
                <a:effectLst>
                  <a:outerShdw blurRad="38100" dist="38100" dir="2700000" algn="tl">
                    <a:srgbClr val="000000">
                      <a:alpha val="43137"/>
                    </a:srgbClr>
                  </a:outerShdw>
                </a:effectLst>
              </a:rPr>
              <a:t>Heil</a:t>
            </a:r>
            <a:r>
              <a:rPr lang="cs-CZ" b="1" u="sng" dirty="0">
                <a:solidFill>
                  <a:srgbClr val="C00000"/>
                </a:solidFill>
                <a:effectLst>
                  <a:outerShdw blurRad="38100" dist="38100" dir="2700000" algn="tl">
                    <a:srgbClr val="000000">
                      <a:alpha val="43137"/>
                    </a:srgbClr>
                  </a:outerShdw>
                </a:effectLst>
              </a:rPr>
              <a:t> </a:t>
            </a:r>
            <a:r>
              <a:rPr lang="cs-CZ" b="1" u="sng" dirty="0" err="1">
                <a:solidFill>
                  <a:srgbClr val="C00000"/>
                </a:solidFill>
                <a:effectLst>
                  <a:outerShdw blurRad="38100" dist="38100" dir="2700000" algn="tl">
                    <a:srgbClr val="000000">
                      <a:alpha val="43137"/>
                    </a:srgbClr>
                  </a:outerShdw>
                </a:effectLst>
              </a:rPr>
              <a:t>März</a:t>
            </a:r>
            <a:r>
              <a:rPr lang="cs-CZ" b="1" u="sng" dirty="0">
                <a:solidFill>
                  <a:srgbClr val="C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532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a:bodyPr>
          <a:lstStyle/>
          <a:p>
            <a:r>
              <a:rPr lang="cs-CZ" b="1" u="sng" dirty="0">
                <a:solidFill>
                  <a:srgbClr val="C00000"/>
                </a:solidFill>
                <a:effectLst>
                  <a:outerShdw blurRad="38100" dist="38100" dir="2700000" algn="tl">
                    <a:srgbClr val="000000">
                      <a:alpha val="43137"/>
                    </a:srgbClr>
                  </a:outerShdw>
                </a:effectLst>
              </a:rPr>
              <a:t>14. března v 16 hodin odjel prezident Emil Hácha zvláštním vlakem z Prahy do Berlína</a:t>
            </a:r>
            <a:r>
              <a:rPr lang="cs-CZ"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7740352" cy="534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5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264696"/>
          </a:xfrm>
        </p:spPr>
        <p:txBody>
          <a:bodyPr>
            <a:normAutofit fontScale="70000" lnSpcReduction="20000"/>
          </a:bodyPr>
          <a:lstStyle/>
          <a:p>
            <a:r>
              <a:rPr lang="cs-CZ" dirty="0">
                <a:effectLst>
                  <a:outerShdw blurRad="38100" dist="38100" dir="2700000" algn="tl">
                    <a:srgbClr val="000000">
                      <a:alpha val="43137"/>
                    </a:srgbClr>
                  </a:outerShdw>
                </a:effectLst>
              </a:rPr>
              <a:t>Na Václavském náměstí v Praze vyprovokovali němečtí studenti srážky s českými obyvateli. </a:t>
            </a:r>
          </a:p>
          <a:p>
            <a:r>
              <a:rPr lang="cs-CZ" dirty="0">
                <a:effectLst>
                  <a:outerShdw blurRad="38100" dist="38100" dir="2700000" algn="tl">
                    <a:srgbClr val="000000">
                      <a:alpha val="43137"/>
                    </a:srgbClr>
                  </a:outerShdw>
                </a:effectLst>
              </a:rPr>
              <a:t>Krátce po půlnoci na 15. březen začínají brněnští Němci přebírat ve městě moc. Postupně obsadili radnici, policejní ředitelství, zemský úřad a další budovy. </a:t>
            </a:r>
          </a:p>
          <a:p>
            <a:r>
              <a:rPr lang="cs-CZ" b="1" dirty="0">
                <a:solidFill>
                  <a:srgbClr val="C00000"/>
                </a:solidFill>
                <a:effectLst>
                  <a:outerShdw blurRad="38100" dist="38100" dir="2700000" algn="tl">
                    <a:srgbClr val="000000">
                      <a:alpha val="43137"/>
                    </a:srgbClr>
                  </a:outerShdw>
                </a:effectLst>
              </a:rPr>
              <a:t>15. března v 1.15 hodin vstoupil prezident Hácha a ministr zahraničí </a:t>
            </a:r>
            <a:r>
              <a:rPr lang="cs-CZ" b="1" dirty="0" err="1">
                <a:solidFill>
                  <a:srgbClr val="C00000"/>
                </a:solidFill>
                <a:effectLst>
                  <a:outerShdw blurRad="38100" dist="38100" dir="2700000" algn="tl">
                    <a:srgbClr val="000000">
                      <a:alpha val="43137"/>
                    </a:srgbClr>
                  </a:outerShdw>
                </a:effectLst>
              </a:rPr>
              <a:t>Chvalkovský</a:t>
            </a:r>
            <a:r>
              <a:rPr lang="cs-CZ" b="1" dirty="0">
                <a:solidFill>
                  <a:srgbClr val="C00000"/>
                </a:solidFill>
                <a:effectLst>
                  <a:outerShdw blurRad="38100" dist="38100" dir="2700000" algn="tl">
                    <a:srgbClr val="000000">
                      <a:alpha val="43137"/>
                    </a:srgbClr>
                  </a:outerShdw>
                </a:effectLst>
              </a:rPr>
              <a:t> do nové budovy říšského kancléřství. </a:t>
            </a:r>
            <a:r>
              <a:rPr lang="cs-CZ" dirty="0">
                <a:effectLst>
                  <a:outerShdw blurRad="38100" dist="38100" dir="2700000" algn="tl">
                    <a:srgbClr val="000000">
                      <a:alpha val="43137"/>
                    </a:srgbClr>
                  </a:outerShdw>
                </a:effectLst>
              </a:rPr>
              <a:t>Po přívětivém úvodním slovu Háchy začal Hitlerův monolog, při němž oznámil</a:t>
            </a:r>
            <a:r>
              <a:rPr lang="cs-CZ" dirty="0"/>
              <a:t>, </a:t>
            </a:r>
            <a:r>
              <a:rPr lang="cs-CZ" b="1" u="sng" dirty="0">
                <a:solidFill>
                  <a:srgbClr val="C00000"/>
                </a:solidFill>
                <a:effectLst>
                  <a:outerShdw blurRad="38100" dist="38100" dir="2700000" algn="tl">
                    <a:srgbClr val="000000">
                      <a:alpha val="43137"/>
                    </a:srgbClr>
                  </a:outerShdw>
                </a:effectLst>
              </a:rPr>
              <a:t>že vydal vojsku rozkaz obsadit české země a připojit je k Německé říši. </a:t>
            </a:r>
          </a:p>
          <a:p>
            <a:r>
              <a:rPr lang="cs-CZ" dirty="0">
                <a:effectLst>
                  <a:outerShdw blurRad="38100" dist="38100" dir="2700000" algn="tl">
                    <a:srgbClr val="000000">
                      <a:alpha val="43137"/>
                    </a:srgbClr>
                  </a:outerShdw>
                </a:effectLst>
              </a:rPr>
              <a:t>Ve stále útočnějším tónu Hitler vyhrožoval rozbitím země, bombardováním měst, likvidací obyvatelstva. Krátce po druhé hodině určil Hitler přestávku, při níž Hácha volal do Prahy, aby svolal ministerskou radu. Hitler však vyhrožoval i po přestávce, ale Hácha odolával až do doby, kdy ho stihl srdeční záchvat. </a:t>
            </a:r>
          </a:p>
          <a:p>
            <a:r>
              <a:rPr lang="cs-CZ" dirty="0">
                <a:effectLst>
                  <a:outerShdw blurRad="38100" dist="38100" dir="2700000" algn="tl">
                    <a:srgbClr val="000000">
                      <a:alpha val="43137"/>
                    </a:srgbClr>
                  </a:outerShdw>
                </a:effectLst>
              </a:rPr>
              <a:t>I po té se snažil jednat, ale nakonec byl zlomen. </a:t>
            </a:r>
          </a:p>
          <a:p>
            <a:r>
              <a:rPr lang="cs-CZ" b="1" u="sng" dirty="0">
                <a:solidFill>
                  <a:srgbClr val="C00000"/>
                </a:solidFill>
                <a:effectLst>
                  <a:outerShdw blurRad="38100" dist="38100" dir="2700000" algn="tl">
                    <a:srgbClr val="000000">
                      <a:alpha val="43137"/>
                    </a:srgbClr>
                  </a:outerShdw>
                </a:effectLst>
              </a:rPr>
              <a:t>Před 4 hodinou ranní podepsali Hácha a </a:t>
            </a:r>
            <a:r>
              <a:rPr lang="cs-CZ" b="1" u="sng" dirty="0" err="1">
                <a:solidFill>
                  <a:srgbClr val="C00000"/>
                </a:solidFill>
                <a:effectLst>
                  <a:outerShdw blurRad="38100" dist="38100" dir="2700000" algn="tl">
                    <a:srgbClr val="000000">
                      <a:alpha val="43137"/>
                    </a:srgbClr>
                  </a:outerShdw>
                </a:effectLst>
              </a:rPr>
              <a:t>Chvalkovský</a:t>
            </a:r>
            <a:r>
              <a:rPr lang="cs-CZ" b="1" u="sng" dirty="0">
                <a:solidFill>
                  <a:srgbClr val="C00000"/>
                </a:solidFill>
                <a:effectLst>
                  <a:outerShdw blurRad="38100" dist="38100" dir="2700000" algn="tl">
                    <a:srgbClr val="000000">
                      <a:alpha val="43137"/>
                    </a:srgbClr>
                  </a:outerShdw>
                </a:effectLst>
              </a:rPr>
              <a:t> „prohlášení německé a česko-slovenské vlády“, kde se mimo jiné praví: „Čs. prezident prohlásil, že... klade osud českého národa a země s plnou důvěrou do rukou vůdce Německé říše.“</a:t>
            </a:r>
          </a:p>
        </p:txBody>
      </p:sp>
    </p:spTree>
    <p:extLst>
      <p:ext uri="{BB962C8B-B14F-4D97-AF65-F5344CB8AC3E}">
        <p14:creationId xmlns:p14="http://schemas.microsoft.com/office/powerpoint/2010/main" val="139134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fontScale="92500" lnSpcReduction="10000"/>
          </a:bodyPr>
          <a:lstStyle/>
          <a:p>
            <a:r>
              <a:rPr lang="cs-CZ" dirty="0">
                <a:effectLst>
                  <a:outerShdw blurRad="38100" dist="38100" dir="2700000" algn="tl">
                    <a:srgbClr val="000000">
                      <a:alpha val="43137"/>
                    </a:srgbClr>
                  </a:outerShdw>
                </a:effectLst>
              </a:rPr>
              <a:t>Mezitím v Praze došlo k zasedání vlády, kde byl vydán rozkaz všem armádním sborům neklást jakýkoliv odpor. </a:t>
            </a:r>
          </a:p>
          <a:p>
            <a:r>
              <a:rPr lang="cs-CZ" dirty="0">
                <a:solidFill>
                  <a:srgbClr val="C00000"/>
                </a:solidFill>
                <a:effectLst>
                  <a:outerShdw blurRad="38100" dist="38100" dir="2700000" algn="tl">
                    <a:srgbClr val="000000">
                      <a:alpha val="43137"/>
                    </a:srgbClr>
                  </a:outerShdw>
                </a:effectLst>
              </a:rPr>
              <a:t>Ve 4.30 hodin začal pražský rozhlas vysílat rozkaz o chystaném vstupu německých vojsk v 6.00 hodin ráno na území Čech a Moravy. </a:t>
            </a:r>
          </a:p>
          <a:p>
            <a:r>
              <a:rPr lang="cs-CZ" b="1" u="sng" dirty="0">
                <a:solidFill>
                  <a:srgbClr val="C00000"/>
                </a:solidFill>
                <a:effectLst>
                  <a:outerShdw blurRad="38100" dist="38100" dir="2700000" algn="tl">
                    <a:srgbClr val="000000">
                      <a:alpha val="43137"/>
                    </a:srgbClr>
                  </a:outerShdw>
                </a:effectLst>
              </a:rPr>
              <a:t>15. března v časných ranních hodinách začala německá armáda obsazovat okleštěný zbytek Čech a Moravy. V nevlídném dni byla přijata nevlídně zaťatými pěstmi českým obyvatelstvem, pouze tam, kde žila silná německá menšina, byly německé okupační jednotky vítány svými soukmenovci. </a:t>
            </a:r>
          </a:p>
        </p:txBody>
      </p:sp>
    </p:spTree>
    <p:extLst>
      <p:ext uri="{BB962C8B-B14F-4D97-AF65-F5344CB8AC3E}">
        <p14:creationId xmlns:p14="http://schemas.microsoft.com/office/powerpoint/2010/main" val="204390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fontScale="92500"/>
          </a:bodyPr>
          <a:lstStyle/>
          <a:p>
            <a:r>
              <a:rPr lang="cs-CZ" dirty="0"/>
              <a:t>Na nárožích ulic se objevila vyhláška </a:t>
            </a:r>
            <a:r>
              <a:rPr lang="cs-CZ" b="1" dirty="0">
                <a:effectLst>
                  <a:outerShdw blurRad="38100" dist="38100" dir="2700000" algn="tl">
                    <a:srgbClr val="000000">
                      <a:alpha val="43137"/>
                    </a:srgbClr>
                  </a:outerShdw>
                </a:effectLst>
              </a:rPr>
              <a:t>„</a:t>
            </a:r>
            <a:r>
              <a:rPr lang="cs-CZ" b="1" dirty="0" err="1">
                <a:effectLst>
                  <a:outerShdw blurRad="38100" dist="38100" dir="2700000" algn="tl">
                    <a:srgbClr val="000000">
                      <a:alpha val="43137"/>
                    </a:srgbClr>
                  </a:outerShdw>
                </a:effectLst>
              </a:rPr>
              <a:t>Rozkas</a:t>
            </a:r>
            <a:r>
              <a:rPr lang="cs-CZ" b="1" dirty="0">
                <a:effectLst>
                  <a:outerShdw blurRad="38100" dist="38100" dir="2700000" algn="tl">
                    <a:srgbClr val="000000">
                      <a:alpha val="43137"/>
                    </a:srgbClr>
                  </a:outerShdw>
                </a:effectLst>
              </a:rPr>
              <a:t> pro Obyvatele“ </a:t>
            </a:r>
            <a:r>
              <a:rPr lang="cs-CZ" dirty="0"/>
              <a:t>o převzetí výkonné moci na území obsazené Wehrmachtem. </a:t>
            </a:r>
          </a:p>
          <a:p>
            <a:r>
              <a:rPr lang="cs-CZ" b="1" dirty="0">
                <a:solidFill>
                  <a:srgbClr val="C00000"/>
                </a:solidFill>
                <a:effectLst>
                  <a:outerShdw blurRad="38100" dist="38100" dir="2700000" algn="tl">
                    <a:srgbClr val="000000">
                      <a:alpha val="43137"/>
                    </a:srgbClr>
                  </a:outerShdw>
                </a:effectLst>
              </a:rPr>
              <a:t>V 19.15 hodin přijel na Pražský hrad Hitler, hradní stráž vystřídali esesáci. </a:t>
            </a:r>
          </a:p>
          <a:p>
            <a:r>
              <a:rPr lang="cs-CZ" b="1" dirty="0">
                <a:effectLst>
                  <a:outerShdw blurRad="38100" dist="38100" dir="2700000" algn="tl">
                    <a:srgbClr val="000000">
                      <a:alpha val="43137"/>
                    </a:srgbClr>
                  </a:outerShdw>
                </a:effectLst>
              </a:rPr>
              <a:t>Zvláštní vlak s Emilem Háchou se vrátil do Prahy až v 19.30 hodin s úmyslným zpožděním.</a:t>
            </a:r>
            <a:r>
              <a:rPr lang="cs-CZ" dirty="0"/>
              <a:t> </a:t>
            </a:r>
          </a:p>
          <a:p>
            <a:r>
              <a:rPr lang="cs-CZ" b="1" u="sng" dirty="0">
                <a:solidFill>
                  <a:srgbClr val="C00000"/>
                </a:solidFill>
                <a:effectLst>
                  <a:outerShdw blurRad="38100" dist="38100" dir="2700000" algn="tl">
                    <a:srgbClr val="000000">
                      <a:alpha val="43137"/>
                    </a:srgbClr>
                  </a:outerShdw>
                </a:effectLst>
              </a:rPr>
              <a:t>Ve čtvrtek 16. března vydal Hitler na Pražském hradě Výnos o zřízení Protektorátu Čechy a Morava. Česko-slovenská vláda byla přejmenována v nezměněném složení na vládu protektorátní. Druhá republika skončila de iure.</a:t>
            </a:r>
          </a:p>
          <a:p>
            <a:endParaRPr lang="cs-CZ" dirty="0"/>
          </a:p>
        </p:txBody>
      </p:sp>
    </p:spTree>
    <p:extLst>
      <p:ext uri="{BB962C8B-B14F-4D97-AF65-F5344CB8AC3E}">
        <p14:creationId xmlns:p14="http://schemas.microsoft.com/office/powerpoint/2010/main" val="182128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4" y="0"/>
            <a:ext cx="91591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79512" y="128812"/>
            <a:ext cx="3017429" cy="369332"/>
          </a:xfrm>
          <a:prstGeom prst="rect">
            <a:avLst/>
          </a:prstGeom>
          <a:noFill/>
        </p:spPr>
        <p:txBody>
          <a:bodyPr wrap="none" rtlCol="0">
            <a:spAutoFit/>
          </a:bodyPr>
          <a:lstStyle/>
          <a:p>
            <a:r>
              <a:rPr lang="pl-PL" b="1" u="sng" dirty="0">
                <a:solidFill>
                  <a:srgbClr val="C00000"/>
                </a:solidFill>
                <a:effectLst>
                  <a:outerShdw blurRad="38100" dist="38100" dir="2700000" algn="tl">
                    <a:srgbClr val="000000">
                      <a:alpha val="43137"/>
                    </a:srgbClr>
                  </a:outerShdw>
                </a:effectLst>
              </a:rPr>
              <a:t>Hitler v Praze 15. března 1939</a:t>
            </a:r>
            <a:endParaRPr lang="cs-CZ"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486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 y="1997528"/>
            <a:ext cx="9138173" cy="489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8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23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0337"/>
            <a:ext cx="4608512" cy="6817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072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7" y="404664"/>
            <a:ext cx="9158567"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62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8593"/>
            <a:ext cx="48638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348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5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u="sng" dirty="0"/>
              <a:t>Protektorát Čechy a Morava</a:t>
            </a:r>
          </a:p>
        </p:txBody>
      </p:sp>
      <p:sp>
        <p:nvSpPr>
          <p:cNvPr id="3" name="Zástupný symbol pro obsah 2"/>
          <p:cNvSpPr>
            <a:spLocks noGrp="1"/>
          </p:cNvSpPr>
          <p:nvPr>
            <p:ph idx="1"/>
          </p:nvPr>
        </p:nvSpPr>
        <p:spPr>
          <a:xfrm>
            <a:off x="251520" y="1556792"/>
            <a:ext cx="8640960" cy="4824536"/>
          </a:xfrm>
        </p:spPr>
        <p:txBody>
          <a:bodyPr/>
          <a:lstStyle/>
          <a:p>
            <a:r>
              <a:rPr lang="cs-CZ" b="1" u="sng" dirty="0">
                <a:solidFill>
                  <a:srgbClr val="FF0000"/>
                </a:solidFill>
              </a:rPr>
              <a:t>v září 1938</a:t>
            </a:r>
            <a:r>
              <a:rPr lang="cs-CZ" dirty="0"/>
              <a:t> (Mnichovská dohoda) muselo Československo odstoupit pohraničí – Sudety, ztráta opevnění  </a:t>
            </a:r>
          </a:p>
          <a:p>
            <a:r>
              <a:rPr lang="cs-CZ" dirty="0"/>
              <a:t>nový stát se jmenoval </a:t>
            </a:r>
            <a:r>
              <a:rPr lang="cs-CZ" b="1" u="sng" dirty="0">
                <a:solidFill>
                  <a:srgbClr val="FF0000"/>
                </a:solidFill>
              </a:rPr>
              <a:t>Druhá republika </a:t>
            </a:r>
            <a:r>
              <a:rPr lang="cs-CZ" dirty="0"/>
              <a:t>– prezidentem Dr. Emil </a:t>
            </a:r>
            <a:r>
              <a:rPr lang="cs-CZ" dirty="0" err="1"/>
              <a:t>Hácha</a:t>
            </a:r>
            <a:endParaRPr lang="cs-CZ" dirty="0"/>
          </a:p>
          <a:p>
            <a:r>
              <a:rPr lang="cs-CZ" b="1" u="sng" dirty="0">
                <a:solidFill>
                  <a:srgbClr val="FF0000"/>
                </a:solidFill>
              </a:rPr>
              <a:t>15.3. 1938 </a:t>
            </a:r>
            <a:r>
              <a:rPr lang="cs-CZ" dirty="0"/>
              <a:t>– Německo obsazuje celé území Čech a Moravy – </a:t>
            </a:r>
            <a:r>
              <a:rPr lang="cs-CZ" b="1" u="sng" dirty="0">
                <a:solidFill>
                  <a:srgbClr val="FF0000"/>
                </a:solidFill>
              </a:rPr>
              <a:t>Protektorát Čechy a Morava</a:t>
            </a:r>
            <a:r>
              <a:rPr lang="cs-CZ" dirty="0"/>
              <a:t>, Slovensko vytvořilo samostatný stát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Mnichovská dohoda</a:t>
            </a:r>
          </a:p>
        </p:txBody>
      </p:sp>
      <p:sp>
        <p:nvSpPr>
          <p:cNvPr id="3" name="Zástupný symbol pro obsah 2"/>
          <p:cNvSpPr>
            <a:spLocks noGrp="1"/>
          </p:cNvSpPr>
          <p:nvPr>
            <p:ph idx="1"/>
          </p:nvPr>
        </p:nvSpPr>
        <p:spPr/>
        <p:txBody>
          <a:bodyPr>
            <a:normAutofit lnSpcReduction="10000"/>
          </a:bodyPr>
          <a:lstStyle/>
          <a:p>
            <a:r>
              <a:rPr lang="cs-CZ" dirty="0"/>
              <a:t>v září 1938 se v německém Mnichově sešli představitelé </a:t>
            </a:r>
            <a:r>
              <a:rPr lang="cs-CZ" u="sng" dirty="0">
                <a:solidFill>
                  <a:srgbClr val="FF0000"/>
                </a:solidFill>
              </a:rPr>
              <a:t>Německa, Itálie, Francie a Velké Británie</a:t>
            </a:r>
          </a:p>
          <a:p>
            <a:r>
              <a:rPr lang="cs-CZ" dirty="0"/>
              <a:t>dohodli se, že Československo </a:t>
            </a:r>
            <a:r>
              <a:rPr lang="cs-CZ" u="sng" dirty="0">
                <a:solidFill>
                  <a:srgbClr val="FF0000"/>
                </a:solidFill>
              </a:rPr>
              <a:t>musí odstoupit Německu pohraničí – Sudety</a:t>
            </a:r>
          </a:p>
          <a:p>
            <a:r>
              <a:rPr lang="cs-CZ" u="sng" dirty="0">
                <a:solidFill>
                  <a:srgbClr val="FF0000"/>
                </a:solidFill>
              </a:rPr>
              <a:t>české obyvatelstvo </a:t>
            </a:r>
            <a:r>
              <a:rPr lang="cs-CZ" dirty="0"/>
              <a:t>se z pohraničních oblastí muselo </a:t>
            </a:r>
            <a:r>
              <a:rPr lang="cs-CZ" u="sng" dirty="0">
                <a:solidFill>
                  <a:srgbClr val="FF0000"/>
                </a:solidFill>
              </a:rPr>
              <a:t>vystěhovat</a:t>
            </a:r>
          </a:p>
          <a:p>
            <a:r>
              <a:rPr lang="cs-CZ" dirty="0"/>
              <a:t>československá armáda </a:t>
            </a:r>
            <a:r>
              <a:rPr lang="cs-CZ" u="sng" dirty="0">
                <a:solidFill>
                  <a:srgbClr val="FF0000"/>
                </a:solidFill>
              </a:rPr>
              <a:t>ztratila nově vybudované opevnění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 y="2652727"/>
            <a:ext cx="91440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955951" cy="2620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9266" y="0"/>
            <a:ext cx="2069976" cy="262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Československé opevnění</a:t>
            </a:r>
          </a:p>
        </p:txBody>
      </p:sp>
      <p:pic>
        <p:nvPicPr>
          <p:cNvPr id="4" name="Obrázek 3" descr="Výsledek obrázku pro &amp;ccaron;eskoslovenské opevn&amp;ecaron;ní"/>
          <p:cNvPicPr/>
          <p:nvPr/>
        </p:nvPicPr>
        <p:blipFill>
          <a:blip r:embed="rId2" cstate="print"/>
          <a:srcRect/>
          <a:stretch>
            <a:fillRect/>
          </a:stretch>
        </p:blipFill>
        <p:spPr bwMode="auto">
          <a:xfrm>
            <a:off x="467544" y="1196752"/>
            <a:ext cx="6768752" cy="3888432"/>
          </a:xfrm>
          <a:prstGeom prst="rect">
            <a:avLst/>
          </a:prstGeom>
          <a:noFill/>
          <a:ln w="9525">
            <a:noFill/>
            <a:miter lim="800000"/>
            <a:headEnd/>
            <a:tailEnd/>
          </a:ln>
        </p:spPr>
      </p:pic>
      <p:pic>
        <p:nvPicPr>
          <p:cNvPr id="5" name="Zástupný symbol pro obsah 4" descr="Výsledek obrázku pro &amp;ccaron;eskoslovenské opevn&amp;ecaron;ní"/>
          <p:cNvPicPr>
            <a:picLocks noGrp="1"/>
          </p:cNvPicPr>
          <p:nvPr>
            <p:ph idx="1"/>
          </p:nvPr>
        </p:nvPicPr>
        <p:blipFill>
          <a:blip r:embed="rId3" cstate="print"/>
          <a:srcRect/>
          <a:stretch>
            <a:fillRect/>
          </a:stretch>
        </p:blipFill>
        <p:spPr bwMode="auto">
          <a:xfrm>
            <a:off x="683568" y="1988840"/>
            <a:ext cx="5760640" cy="3024336"/>
          </a:xfrm>
          <a:prstGeom prst="rect">
            <a:avLst/>
          </a:prstGeom>
          <a:noFill/>
          <a:ln w="9525">
            <a:noFill/>
            <a:miter lim="800000"/>
            <a:headEnd/>
            <a:tailEnd/>
          </a:ln>
        </p:spPr>
      </p:pic>
      <p:pic>
        <p:nvPicPr>
          <p:cNvPr id="1026" name="Picture 2" descr="Výsledek obrázku pro tvrz hani&amp;ccaron;ka"/>
          <p:cNvPicPr>
            <a:picLocks noChangeAspect="1" noChangeArrowheads="1"/>
          </p:cNvPicPr>
          <p:nvPr/>
        </p:nvPicPr>
        <p:blipFill>
          <a:blip r:embed="rId4" cstate="print"/>
          <a:srcRect/>
          <a:stretch>
            <a:fillRect/>
          </a:stretch>
        </p:blipFill>
        <p:spPr bwMode="auto">
          <a:xfrm>
            <a:off x="48079" y="1988840"/>
            <a:ext cx="8508018" cy="3240360"/>
          </a:xfrm>
          <a:prstGeom prst="rect">
            <a:avLst/>
          </a:prstGeom>
          <a:noFill/>
        </p:spPr>
      </p:pic>
      <p:pic>
        <p:nvPicPr>
          <p:cNvPr id="1028" name="Picture 4" descr="http://files.pevnosthanicka.cz/200000014-366853758b-public/vstup%20do%20%C4%8Dist%C3%A9%20%C4%8D%C3%A1sti%20krytu.JPG"/>
          <p:cNvPicPr>
            <a:picLocks noChangeAspect="1" noChangeArrowheads="1"/>
          </p:cNvPicPr>
          <p:nvPr/>
        </p:nvPicPr>
        <p:blipFill>
          <a:blip r:embed="rId5" cstate="print"/>
          <a:srcRect/>
          <a:stretch>
            <a:fillRect/>
          </a:stretch>
        </p:blipFill>
        <p:spPr bwMode="auto">
          <a:xfrm>
            <a:off x="683568" y="1052736"/>
            <a:ext cx="7530505" cy="56496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lnSpcReduction="10000"/>
          </a:bodyPr>
          <a:lstStyle/>
          <a:p>
            <a:r>
              <a:rPr lang="cs-CZ" b="1" u="sng" dirty="0">
                <a:solidFill>
                  <a:srgbClr val="C00000"/>
                </a:solidFill>
                <a:effectLst>
                  <a:outerShdw blurRad="38100" dist="38100" dir="2700000" algn="tl">
                    <a:srgbClr val="000000">
                      <a:alpha val="43137"/>
                    </a:srgbClr>
                  </a:outerShdw>
                </a:effectLst>
              </a:rPr>
              <a:t>Druhá republika</a:t>
            </a:r>
            <a:r>
              <a:rPr lang="cs-CZ" dirty="0"/>
              <a:t> je označení pro politický systém ČSR v období </a:t>
            </a:r>
            <a:r>
              <a:rPr lang="cs-CZ" b="1" u="sng" dirty="0">
                <a:solidFill>
                  <a:srgbClr val="C00000"/>
                </a:solidFill>
                <a:effectLst>
                  <a:outerShdw blurRad="38100" dist="38100" dir="2700000" algn="tl">
                    <a:srgbClr val="000000">
                      <a:alpha val="43137"/>
                    </a:srgbClr>
                  </a:outerShdw>
                </a:effectLst>
              </a:rPr>
              <a:t>1. října 1938–14. března 1939</a:t>
            </a:r>
            <a:r>
              <a:rPr lang="cs-CZ" dirty="0"/>
              <a:t>. Trvala tedy pouhých 167 dní.</a:t>
            </a:r>
          </a:p>
          <a:p>
            <a:r>
              <a:rPr lang="cs-CZ" b="1" dirty="0">
                <a:effectLst>
                  <a:outerShdw blurRad="38100" dist="38100" dir="2700000" algn="tl">
                    <a:srgbClr val="000000">
                      <a:alpha val="43137"/>
                    </a:srgbClr>
                  </a:outerShdw>
                </a:effectLst>
              </a:rPr>
              <a:t>Prezident Edvard Beneš 5. října 1938 abdikoval</a:t>
            </a:r>
            <a:r>
              <a:rPr lang="cs-CZ" dirty="0"/>
              <a:t> a </a:t>
            </a:r>
            <a:r>
              <a:rPr lang="cs-CZ" b="1" dirty="0">
                <a:effectLst>
                  <a:outerShdw blurRad="38100" dist="38100" dir="2700000" algn="tl">
                    <a:srgbClr val="000000">
                      <a:alpha val="43137"/>
                    </a:srgbClr>
                  </a:outerShdw>
                </a:effectLst>
              </a:rPr>
              <a:t>22. října 1938 odletěl do Británie </a:t>
            </a:r>
            <a:r>
              <a:rPr lang="cs-CZ" dirty="0"/>
              <a:t>(později do USA). </a:t>
            </a:r>
          </a:p>
          <a:p>
            <a:r>
              <a:rPr lang="cs-CZ" b="1" u="sng" dirty="0">
                <a:solidFill>
                  <a:srgbClr val="C00000"/>
                </a:solidFill>
                <a:effectLst>
                  <a:outerShdw blurRad="38100" dist="38100" dir="2700000" algn="tl">
                    <a:srgbClr val="000000">
                      <a:alpha val="43137"/>
                    </a:srgbClr>
                  </a:outerShdw>
                </a:effectLst>
              </a:rPr>
              <a:t>Doc. JUDr. EMIL HÁCHA</a:t>
            </a:r>
            <a:r>
              <a:rPr lang="cs-CZ" dirty="0"/>
              <a:t> byl na nátlak svého okolí </a:t>
            </a:r>
            <a:r>
              <a:rPr lang="cs-CZ" b="1" u="sng" dirty="0">
                <a:solidFill>
                  <a:srgbClr val="C00000"/>
                </a:solidFill>
                <a:effectLst>
                  <a:outerShdw blurRad="38100" dist="38100" dir="2700000" algn="tl">
                    <a:srgbClr val="000000">
                      <a:alpha val="43137"/>
                    </a:srgbClr>
                  </a:outerShdw>
                </a:effectLst>
              </a:rPr>
              <a:t>30. listopadu 1938 zvolen prezidentem Česko-Slovenské republiky</a:t>
            </a:r>
            <a:r>
              <a:rPr lang="cs-CZ" dirty="0"/>
              <a:t> (DRUHÁ REPUBLIKA). </a:t>
            </a:r>
          </a:p>
          <a:p>
            <a:r>
              <a:rPr lang="cs-CZ" dirty="0"/>
              <a:t>Důvody pro jeho volbu tkví v jeho dosavadní neutralitě a ve zkušenosti s vedením větší instituce.</a:t>
            </a:r>
          </a:p>
        </p:txBody>
      </p:sp>
    </p:spTree>
    <p:extLst>
      <p:ext uri="{BB962C8B-B14F-4D97-AF65-F5344CB8AC3E}">
        <p14:creationId xmlns:p14="http://schemas.microsoft.com/office/powerpoint/2010/main" val="6610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lstStyle/>
          <a:p>
            <a:r>
              <a:rPr lang="cs-CZ" b="1" u="sng" dirty="0">
                <a:solidFill>
                  <a:srgbClr val="C00000"/>
                </a:solidFill>
                <a:effectLst>
                  <a:outerShdw blurRad="38100" dist="38100" dir="2700000" algn="tl">
                    <a:srgbClr val="000000">
                      <a:alpha val="43137"/>
                    </a:srgbClr>
                  </a:outerShdw>
                </a:effectLst>
              </a:rPr>
              <a:t>Druhá republika</a:t>
            </a:r>
            <a:r>
              <a:rPr lang="cs-CZ" dirty="0"/>
              <a:t> byla jen stín té první – </a:t>
            </a:r>
            <a:r>
              <a:rPr lang="cs-CZ" b="1" dirty="0">
                <a:effectLst>
                  <a:outerShdw blurRad="38100" dist="38100" dir="2700000" algn="tl">
                    <a:srgbClr val="000000">
                      <a:alpha val="43137"/>
                    </a:srgbClr>
                  </a:outerShdw>
                </a:effectLst>
              </a:rPr>
              <a:t>množství průmyslu, obranných opevnění, komunikací spolu s 33 % plochy českých zemí bylo ztraceno. </a:t>
            </a:r>
          </a:p>
          <a:p>
            <a:r>
              <a:rPr lang="cs-CZ" dirty="0"/>
              <a:t>Navíc bylo nutno postarat se o desetitisíce uprchlíků ze zabraných území. </a:t>
            </a:r>
            <a:r>
              <a:rPr lang="cs-CZ" b="1" dirty="0">
                <a:effectLst>
                  <a:outerShdw blurRad="38100" dist="38100" dir="2700000" algn="tl">
                    <a:srgbClr val="000000">
                      <a:alpha val="43137"/>
                    </a:srgbClr>
                  </a:outerShdw>
                </a:effectLst>
              </a:rPr>
              <a:t>Např. k 1. listopadu 1938 bylo provizorně obydleno uprchlíky z pohraničí 6000 železničních vagónů. </a:t>
            </a:r>
          </a:p>
          <a:p>
            <a:r>
              <a:rPr lang="cs-CZ" dirty="0"/>
              <a:t>Uprchlíci neměli často práci, jejich majetky zůstaly v zabraném pohraničí.</a:t>
            </a:r>
          </a:p>
        </p:txBody>
      </p:sp>
    </p:spTree>
    <p:extLst>
      <p:ext uri="{BB962C8B-B14F-4D97-AF65-F5344CB8AC3E}">
        <p14:creationId xmlns:p14="http://schemas.microsoft.com/office/powerpoint/2010/main" val="200862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328"/>
            <a:ext cx="915350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2583289" y="244205"/>
            <a:ext cx="4053482" cy="369332"/>
          </a:xfrm>
          <a:prstGeom prst="rect">
            <a:avLst/>
          </a:prstGeom>
          <a:noFill/>
        </p:spPr>
        <p:txBody>
          <a:bodyPr wrap="none" rtlCol="0">
            <a:spAutoFit/>
          </a:bodyPr>
          <a:lstStyle/>
          <a:p>
            <a:r>
              <a:rPr lang="cs-CZ" b="1" u="sng" dirty="0">
                <a:solidFill>
                  <a:srgbClr val="C00000"/>
                </a:solidFill>
                <a:effectLst>
                  <a:outerShdw blurRad="38100" dist="38100" dir="2700000" algn="tl">
                    <a:srgbClr val="000000">
                      <a:alpha val="43137"/>
                    </a:srgbClr>
                  </a:outerShdw>
                </a:effectLst>
              </a:rPr>
              <a:t>Sudetští Němci ničí čs. pohraniční sloupy</a:t>
            </a:r>
          </a:p>
        </p:txBody>
      </p:sp>
    </p:spTree>
    <p:extLst>
      <p:ext uri="{BB962C8B-B14F-4D97-AF65-F5344CB8AC3E}">
        <p14:creationId xmlns:p14="http://schemas.microsoft.com/office/powerpoint/2010/main" val="14097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8" y="809328"/>
            <a:ext cx="909574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781013" y="140667"/>
            <a:ext cx="7720575" cy="369332"/>
          </a:xfrm>
          <a:prstGeom prst="rect">
            <a:avLst/>
          </a:prstGeom>
          <a:noFill/>
        </p:spPr>
        <p:txBody>
          <a:bodyPr wrap="none" rtlCol="0">
            <a:spAutoFit/>
          </a:bodyPr>
          <a:lstStyle/>
          <a:p>
            <a:r>
              <a:rPr lang="cs-CZ" b="1" u="sng" dirty="0">
                <a:solidFill>
                  <a:srgbClr val="C00000"/>
                </a:solidFill>
                <a:effectLst>
                  <a:outerShdw blurRad="38100" dist="38100" dir="2700000" algn="tl">
                    <a:srgbClr val="000000">
                      <a:alpha val="43137"/>
                    </a:srgbClr>
                  </a:outerShdw>
                </a:effectLst>
              </a:rPr>
              <a:t>Nadšená a k pláči dojatá sudetská Němka z Chebu vítá příjezd německých vojsk</a:t>
            </a:r>
          </a:p>
        </p:txBody>
      </p:sp>
    </p:spTree>
    <p:extLst>
      <p:ext uri="{BB962C8B-B14F-4D97-AF65-F5344CB8AC3E}">
        <p14:creationId xmlns:p14="http://schemas.microsoft.com/office/powerpoint/2010/main" val="21378218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943</Words>
  <Application>Microsoft Office PowerPoint</Application>
  <PresentationFormat>Předvádění na obrazovce (4:3)</PresentationFormat>
  <Paragraphs>49</Paragraphs>
  <Slides>25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25</vt:i4>
      </vt:variant>
    </vt:vector>
  </HeadingPairs>
  <TitlesOfParts>
    <vt:vector size="28" baseType="lpstr">
      <vt:lpstr>Arial</vt:lpstr>
      <vt:lpstr>Calibri</vt:lpstr>
      <vt:lpstr>Motiv systému Office</vt:lpstr>
      <vt:lpstr>DRUHÁ REPUBLIKA A VZNIK PROTEKTORÁTU ČECHY A MORAVA</vt:lpstr>
      <vt:lpstr>Prezentace aplikace PowerPoint</vt:lpstr>
      <vt:lpstr>Mnichovská dohoda</vt:lpstr>
      <vt:lpstr>Prezentace aplikace PowerPoint</vt:lpstr>
      <vt:lpstr>Československé opevnění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KONEC DRUHÉ REPUBLIKY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Protektorát Čechy a Morava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DRUHÁ REPUBLIKA A VZNIK PROTEKTORÁTU ČECHY A MORAVA</dc:title>
  <dc:creator>Bc. Michael RADIMERSKÝ</dc:creator>
  <cp:lastModifiedBy>Milan Bednář</cp:lastModifiedBy>
  <cp:revision>41</cp:revision>
  <dcterms:created xsi:type="dcterms:W3CDTF">2012-01-04T17:13:31Z</dcterms:created>
  <dcterms:modified xsi:type="dcterms:W3CDTF">2023-11-09T19:58:28Z</dcterms:modified>
</cp:coreProperties>
</file>