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64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6" r:id="rId14"/>
    <p:sldId id="275" r:id="rId15"/>
    <p:sldId id="28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1309C-7634-405A-A378-50E3A4CC2BBF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EFC08-132C-43D3-BD92-2E0ABA06E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773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621E3-800C-44BF-813C-6DC76D166A61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621E3-800C-44BF-813C-6DC76D166A61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18A767-AE91-4B40-856A-E005EF25E756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18A767-AE91-4B40-856A-E005EF25E756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18A767-AE91-4B40-856A-E005EF25E756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621E3-800C-44BF-813C-6DC76D166A61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621E3-800C-44BF-813C-6DC76D166A61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621E3-800C-44BF-813C-6DC76D166A61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621E3-800C-44BF-813C-6DC76D166A61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621E3-800C-44BF-813C-6DC76D166A61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621E3-800C-44BF-813C-6DC76D166A61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0F0B-4B7C-41CB-97D1-1822183F8E12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F55C-CAC8-4F5C-9568-0F711DE02D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513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0F0B-4B7C-41CB-97D1-1822183F8E12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F55C-CAC8-4F5C-9568-0F711DE02D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918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0F0B-4B7C-41CB-97D1-1822183F8E12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F55C-CAC8-4F5C-9568-0F711DE02D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74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0F0B-4B7C-41CB-97D1-1822183F8E12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F55C-CAC8-4F5C-9568-0F711DE02D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927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0F0B-4B7C-41CB-97D1-1822183F8E12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F55C-CAC8-4F5C-9568-0F711DE02D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259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0F0B-4B7C-41CB-97D1-1822183F8E12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F55C-CAC8-4F5C-9568-0F711DE02D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775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0F0B-4B7C-41CB-97D1-1822183F8E12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F55C-CAC8-4F5C-9568-0F711DE02D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456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0F0B-4B7C-41CB-97D1-1822183F8E12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F55C-CAC8-4F5C-9568-0F711DE02D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182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0F0B-4B7C-41CB-97D1-1822183F8E12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F55C-CAC8-4F5C-9568-0F711DE02D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218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0F0B-4B7C-41CB-97D1-1822183F8E12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F55C-CAC8-4F5C-9568-0F711DE02D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928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0F0B-4B7C-41CB-97D1-1822183F8E12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AF55C-CAC8-4F5C-9568-0F711DE02D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78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E0F0B-4B7C-41CB-97D1-1822183F8E12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AF55C-CAC8-4F5C-9568-0F711DE02D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11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image" Target="../media/image3.png"/><Relationship Id="rId7" Type="http://schemas.openxmlformats.org/officeDocument/2006/relationships/hyperlink" Target="http://www.youtube.com/watch?v=O65w7Btk25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youtube.com/watch?v=B7OPO_Xj90M" TargetMode="External"/><Relationship Id="rId5" Type="http://schemas.openxmlformats.org/officeDocument/2006/relationships/hyperlink" Target="http://www.youtube.com/watch?v=GutGSCKUVRQ&amp;feature=related" TargetMode="External"/><Relationship Id="rId4" Type="http://schemas.openxmlformats.org/officeDocument/2006/relationships/image" Target="../media/image4.png"/><Relationship Id="rId9" Type="http://schemas.openxmlformats.org/officeDocument/2006/relationships/hyperlink" Target="http://www.youtube.com/watch?v=7vv6o89yQgY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B577FF9-3543-4875-815D-3D87BD8A20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354AF5D-6370-2331-DF07-8B74498B8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815" y="798703"/>
            <a:ext cx="5221185" cy="3072015"/>
          </a:xfrm>
        </p:spPr>
        <p:txBody>
          <a:bodyPr anchor="b"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POEZIE, HLAVNÍ ZNAKY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DBA778-CCB4-3E94-482B-33AFBE67B6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0148" y="3962792"/>
            <a:ext cx="5221185" cy="2102108"/>
          </a:xfrm>
        </p:spPr>
        <p:txBody>
          <a:bodyPr anchor="t">
            <a:normAutofit/>
          </a:bodyPr>
          <a:lstStyle/>
          <a:p>
            <a:r>
              <a:rPr lang="cs-CZ" dirty="0"/>
              <a:t>6. třída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5569EEC-E12F-4856-B407-02B2813A4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04059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F860788-3A6A-45A3-B3F1-06F159665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7336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Open Book">
            <a:extLst>
              <a:ext uri="{FF2B5EF4-FFF2-40B4-BE49-F238E27FC236}">
                <a16:creationId xmlns:a16="http://schemas.microsoft.com/office/drawing/2014/main" id="{BEF0250E-5091-DC2E-0EE8-45BC9E32ED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93046" y="1209578"/>
            <a:ext cx="4055897" cy="4055897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F1E3393-B852-4883-B778-ED3525112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32259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9853D09-4205-4CC7-83EB-288E886AC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8440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D040B79-3E73-4A31-840D-D6B9C9FDF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47511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156C6AE5-3F8B-42AC-9EA4-1B686A11E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3820" y="5835650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82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u="sng"/>
              <a:t>3) Obkročný rým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endParaRPr lang="cs-CZ" u="sng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 dirty="0"/>
              <a:t>Nic, tato pěna, cudný rým,		</a:t>
            </a:r>
            <a:r>
              <a:rPr lang="cs-CZ" b="1"/>
              <a:t>A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 dirty="0"/>
              <a:t>jen, abych vytkl hlavní body,		</a:t>
            </a:r>
            <a:r>
              <a:rPr lang="cs-CZ" b="1"/>
              <a:t>B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 dirty="0"/>
              <a:t>tak mizí střemhlav na dně vody		</a:t>
            </a:r>
            <a:r>
              <a:rPr lang="cs-CZ" b="1"/>
              <a:t>B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 dirty="0"/>
              <a:t>houf sirén, jenž si ztropil šprým.		</a:t>
            </a:r>
            <a:r>
              <a:rPr lang="cs-CZ" b="1"/>
              <a:t>A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endParaRPr lang="cs-CZ" i="1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endParaRPr lang="cs-CZ" i="1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/>
              <a:t>(</a:t>
            </a:r>
            <a:r>
              <a:rPr lang="cs-CZ" err="1"/>
              <a:t>Stéphane</a:t>
            </a:r>
            <a:r>
              <a:rPr lang="cs-CZ"/>
              <a:t> </a:t>
            </a:r>
            <a:r>
              <a:rPr lang="cs-CZ" err="1"/>
              <a:t>Mallarmé</a:t>
            </a:r>
            <a:r>
              <a:rPr lang="cs-CZ"/>
              <a:t>, přeložil Vítězslav Nezval)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600"/>
              </a:spcAft>
              <a:buAutoNum type="arabicParenR" startAt="4"/>
            </a:pPr>
            <a:r>
              <a:rPr lang="cs-CZ" u="sng"/>
              <a:t>Postupný rým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None/>
            </a:pPr>
            <a:endParaRPr lang="cs-CZ" i="1"/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 dirty="0"/>
              <a:t>V poklidu, zapředeném		</a:t>
            </a:r>
            <a:r>
              <a:rPr lang="cs-CZ" b="1"/>
              <a:t>A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 dirty="0"/>
              <a:t>v svit tmy, plující splavem,	</a:t>
            </a:r>
            <a:r>
              <a:rPr lang="cs-CZ" b="1"/>
              <a:t>B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 dirty="0"/>
              <a:t>vše sněží a vše splývá.		</a:t>
            </a:r>
            <a:r>
              <a:rPr lang="cs-CZ" b="1"/>
              <a:t>C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 dirty="0"/>
              <a:t>Proč na vás </a:t>
            </a:r>
            <a:r>
              <a:rPr lang="cs-CZ" i="1" dirty="0" err="1"/>
              <a:t>zapomenem</a:t>
            </a:r>
            <a:r>
              <a:rPr lang="cs-CZ" i="1" dirty="0"/>
              <a:t>		</a:t>
            </a:r>
            <a:r>
              <a:rPr lang="cs-CZ" b="1"/>
              <a:t>A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 dirty="0"/>
              <a:t>sny naše, v jitru plavém,		</a:t>
            </a:r>
            <a:r>
              <a:rPr lang="cs-CZ" b="1"/>
              <a:t>B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 dirty="0"/>
              <a:t>jež do oken se dívá?			</a:t>
            </a:r>
            <a:r>
              <a:rPr lang="cs-CZ" b="1"/>
              <a:t>C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endParaRPr lang="cs-CZ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endParaRPr lang="cs-CZ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/>
              <a:t>(Josef Hora -  </a:t>
            </a:r>
            <a:r>
              <a:rPr lang="cs-CZ" i="1"/>
              <a:t>Zapomenutí</a:t>
            </a:r>
            <a:r>
              <a:rPr lang="cs-CZ"/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u="sng" dirty="0"/>
              <a:t>5) Přerývaný rým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 dirty="0"/>
              <a:t>Hajej, dadej, můj synáčku	</a:t>
            </a:r>
            <a:r>
              <a:rPr lang="cs-CZ" b="1" dirty="0"/>
              <a:t>A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 dirty="0"/>
              <a:t>s zelenými vlásky!			</a:t>
            </a:r>
            <a:r>
              <a:rPr lang="cs-CZ" b="1" dirty="0"/>
              <a:t>B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 dirty="0"/>
              <a:t>Nevdala se tvá matička		</a:t>
            </a:r>
            <a:r>
              <a:rPr lang="cs-CZ" b="1" dirty="0"/>
              <a:t>C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 dirty="0"/>
              <a:t>ve příbytek lásky.			</a:t>
            </a:r>
            <a:r>
              <a:rPr lang="cs-CZ" b="1" dirty="0"/>
              <a:t>B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/>
              <a:t>(Karel Jaromír Erben - </a:t>
            </a:r>
            <a:r>
              <a:rPr lang="cs-CZ" i="1" dirty="0"/>
              <a:t>Vodník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Ve verši podtrhni vždy poslední </a:t>
            </a:r>
          </a:p>
          <a:p>
            <a:pPr>
              <a:buNone/>
            </a:pPr>
            <a:r>
              <a:rPr lang="cs-CZ" b="1" dirty="0"/>
              <a:t>slovo a přiřaď druhy rýmů.</a:t>
            </a:r>
          </a:p>
          <a:p>
            <a:pPr>
              <a:buNone/>
            </a:pPr>
            <a:r>
              <a:rPr lang="cs-CZ" b="1" dirty="0"/>
              <a:t>Poté dopiš správné schéma rýmů.</a:t>
            </a:r>
            <a:endParaRPr lang="cs-CZ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Open Quotation Mark">
            <a:extLst>
              <a:ext uri="{FF2B5EF4-FFF2-40B4-BE49-F238E27FC236}">
                <a16:creationId xmlns:a16="http://schemas.microsoft.com/office/drawing/2014/main" id="{9CB24135-6C16-8ABA-186C-ED5A790DD2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2425" y="188640"/>
            <a:ext cx="11312165" cy="6408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i="1" dirty="0"/>
              <a:t>Babi pekla kolá</a:t>
            </a:r>
            <a:r>
              <a:rPr lang="cs-CZ" sz="2400" i="1" dirty="0">
                <a:highlight>
                  <a:srgbClr val="00FF00"/>
                </a:highlight>
              </a:rPr>
              <a:t>če</a:t>
            </a:r>
            <a:r>
              <a:rPr lang="cs-CZ" sz="2400" i="1" dirty="0"/>
              <a:t>.				Ten pes štěkal veli</a:t>
            </a:r>
            <a:r>
              <a:rPr lang="cs-CZ" sz="2400" i="1" dirty="0">
                <a:highlight>
                  <a:srgbClr val="00FF00"/>
                </a:highlight>
              </a:rPr>
              <a:t>ce</a:t>
            </a:r>
          </a:p>
          <a:p>
            <a:pPr>
              <a:buNone/>
            </a:pPr>
            <a:r>
              <a:rPr lang="cs-CZ" sz="2400" i="1" dirty="0"/>
              <a:t>Jen je z trouby vyndá v</a:t>
            </a:r>
            <a:r>
              <a:rPr lang="cs-CZ" sz="2400" i="1" dirty="0">
                <a:highlight>
                  <a:srgbClr val="FFFF00"/>
                </a:highlight>
              </a:rPr>
              <a:t>en</a:t>
            </a:r>
            <a:r>
              <a:rPr lang="cs-CZ" sz="2400" i="1" dirty="0"/>
              <a:t>, 			na kropenaté slepi</a:t>
            </a:r>
            <a:r>
              <a:rPr lang="cs-CZ" sz="2400" i="1" dirty="0">
                <a:highlight>
                  <a:srgbClr val="00FF00"/>
                </a:highlight>
              </a:rPr>
              <a:t>ce</a:t>
            </a:r>
            <a:r>
              <a:rPr lang="cs-CZ" sz="2400" i="1" dirty="0"/>
              <a:t>.</a:t>
            </a:r>
          </a:p>
          <a:p>
            <a:pPr>
              <a:buNone/>
            </a:pPr>
            <a:r>
              <a:rPr lang="cs-CZ" sz="2400" i="1" dirty="0"/>
              <a:t>každý je jimi ohrom</a:t>
            </a:r>
            <a:r>
              <a:rPr lang="cs-CZ" sz="2400" i="1" dirty="0">
                <a:highlight>
                  <a:srgbClr val="FFFF00"/>
                </a:highlight>
              </a:rPr>
              <a:t>en</a:t>
            </a:r>
            <a:r>
              <a:rPr lang="cs-CZ" sz="2400" i="1" dirty="0"/>
              <a:t>.			Ty se ho však  nele</a:t>
            </a:r>
            <a:r>
              <a:rPr lang="cs-CZ" sz="2400" i="1" dirty="0">
                <a:highlight>
                  <a:srgbClr val="FFFF00"/>
                </a:highlight>
              </a:rPr>
              <a:t>kly</a:t>
            </a:r>
            <a:r>
              <a:rPr lang="cs-CZ" sz="2400" i="1" dirty="0"/>
              <a:t>,</a:t>
            </a:r>
          </a:p>
          <a:p>
            <a:pPr>
              <a:buNone/>
            </a:pPr>
            <a:r>
              <a:rPr lang="cs-CZ" sz="2400" i="1" dirty="0"/>
              <a:t>Prázdný pekáč zaplá</a:t>
            </a:r>
            <a:r>
              <a:rPr lang="cs-CZ" sz="2400" i="1" dirty="0">
                <a:highlight>
                  <a:srgbClr val="00FF00"/>
                </a:highlight>
              </a:rPr>
              <a:t>če</a:t>
            </a:r>
            <a:r>
              <a:rPr lang="cs-CZ" sz="2400" i="1" dirty="0"/>
              <a:t>.			do kurníky ute</a:t>
            </a:r>
            <a:r>
              <a:rPr lang="cs-CZ" sz="2400" i="1" dirty="0">
                <a:highlight>
                  <a:srgbClr val="FFFF00"/>
                </a:highlight>
              </a:rPr>
              <a:t>kly</a:t>
            </a:r>
            <a:r>
              <a:rPr lang="cs-CZ" sz="2400" i="1" dirty="0"/>
              <a:t>.</a:t>
            </a:r>
          </a:p>
          <a:p>
            <a:pPr>
              <a:buNone/>
            </a:pPr>
            <a:endParaRPr lang="cs-CZ" sz="2400" i="1" dirty="0"/>
          </a:p>
          <a:p>
            <a:pPr>
              <a:buNone/>
            </a:pPr>
            <a:endParaRPr lang="cs-CZ" sz="2400" i="1" dirty="0"/>
          </a:p>
          <a:p>
            <a:pPr>
              <a:buNone/>
            </a:pPr>
            <a:endParaRPr lang="cs-CZ" sz="2400" i="1" dirty="0"/>
          </a:p>
          <a:p>
            <a:pPr>
              <a:buNone/>
            </a:pPr>
            <a:r>
              <a:rPr lang="cs-CZ" sz="2400" i="1" dirty="0"/>
              <a:t>Náš pes Fí</a:t>
            </a:r>
            <a:r>
              <a:rPr lang="cs-CZ" sz="2400" i="1" dirty="0">
                <a:highlight>
                  <a:srgbClr val="00FF00"/>
                </a:highlight>
              </a:rPr>
              <a:t>ček</a:t>
            </a:r>
            <a:r>
              <a:rPr lang="cs-CZ" sz="2400" i="1" dirty="0"/>
              <a:t>					Jedna rána, druhá rá</a:t>
            </a:r>
            <a:r>
              <a:rPr lang="cs-CZ" sz="2400" i="1" dirty="0">
                <a:highlight>
                  <a:srgbClr val="FFFF00"/>
                </a:highlight>
              </a:rPr>
              <a:t>na</a:t>
            </a:r>
            <a:r>
              <a:rPr lang="cs-CZ" sz="2400" i="1" dirty="0"/>
              <a:t>,</a:t>
            </a:r>
          </a:p>
          <a:p>
            <a:pPr>
              <a:buNone/>
            </a:pPr>
            <a:r>
              <a:rPr lang="cs-CZ" sz="2400" i="1" dirty="0"/>
              <a:t>dostal dá</a:t>
            </a:r>
            <a:r>
              <a:rPr lang="cs-CZ" sz="2400" i="1" dirty="0">
                <a:highlight>
                  <a:srgbClr val="FFFF00"/>
                </a:highlight>
              </a:rPr>
              <a:t>rek</a:t>
            </a:r>
            <a:r>
              <a:rPr lang="cs-CZ" sz="2400" i="1" dirty="0"/>
              <a:t> –					co to může </a:t>
            </a:r>
            <a:r>
              <a:rPr lang="cs-CZ" sz="2400" i="1" dirty="0">
                <a:highlight>
                  <a:srgbClr val="00FF00"/>
                </a:highlight>
              </a:rPr>
              <a:t>být</a:t>
            </a:r>
            <a:r>
              <a:rPr lang="cs-CZ" sz="2400" i="1" dirty="0"/>
              <a:t>?</a:t>
            </a:r>
          </a:p>
          <a:p>
            <a:pPr>
              <a:buNone/>
            </a:pPr>
            <a:r>
              <a:rPr lang="cs-CZ" sz="2400" i="1" dirty="0"/>
              <a:t>malý mí</a:t>
            </a:r>
            <a:r>
              <a:rPr lang="cs-CZ" sz="2400" i="1" dirty="0">
                <a:highlight>
                  <a:srgbClr val="00FF00"/>
                </a:highlight>
              </a:rPr>
              <a:t>ček</a:t>
            </a:r>
            <a:r>
              <a:rPr lang="cs-CZ" sz="2400" i="1" dirty="0"/>
              <a:t>					Na hřišti se asi sta</a:t>
            </a:r>
            <a:r>
              <a:rPr lang="cs-CZ" sz="2400" i="1" dirty="0">
                <a:highlight>
                  <a:srgbClr val="FF00FF"/>
                </a:highlight>
              </a:rPr>
              <a:t>ví</a:t>
            </a:r>
          </a:p>
          <a:p>
            <a:pPr>
              <a:buNone/>
            </a:pPr>
            <a:r>
              <a:rPr lang="cs-CZ" sz="2400" i="1" dirty="0"/>
              <a:t>a dobrý </a:t>
            </a:r>
            <a:r>
              <a:rPr lang="cs-CZ" sz="2400" i="1" dirty="0">
                <a:highlight>
                  <a:srgbClr val="FFFF00"/>
                </a:highlight>
              </a:rPr>
              <a:t>párek.</a:t>
            </a:r>
            <a:r>
              <a:rPr lang="cs-CZ" sz="2400" i="1" dirty="0"/>
              <a:t>					fotbalová brá</a:t>
            </a:r>
            <a:r>
              <a:rPr lang="cs-CZ" sz="2400" i="1" dirty="0">
                <a:highlight>
                  <a:srgbClr val="FFFF00"/>
                </a:highlight>
              </a:rPr>
              <a:t>na</a:t>
            </a:r>
            <a:r>
              <a:rPr lang="cs-CZ" sz="2400" i="1" dirty="0"/>
              <a:t>!</a:t>
            </a:r>
          </a:p>
        </p:txBody>
      </p:sp>
      <p:sp>
        <p:nvSpPr>
          <p:cNvPr id="4" name="Vývojový diagram: ukončení 3"/>
          <p:cNvSpPr/>
          <p:nvPr/>
        </p:nvSpPr>
        <p:spPr>
          <a:xfrm>
            <a:off x="1062949" y="2024844"/>
            <a:ext cx="2160240" cy="936104"/>
          </a:xfrm>
          <a:prstGeom prst="flowChartTerminator">
            <a:avLst/>
          </a:prstGeom>
          <a:solidFill>
            <a:schemeClr val="accent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Obkročný</a:t>
            </a:r>
          </a:p>
        </p:txBody>
      </p:sp>
      <p:sp>
        <p:nvSpPr>
          <p:cNvPr id="5" name="Vývojový diagram: ukončení 4"/>
          <p:cNvSpPr/>
          <p:nvPr/>
        </p:nvSpPr>
        <p:spPr>
          <a:xfrm>
            <a:off x="782425" y="5328697"/>
            <a:ext cx="2160240" cy="936104"/>
          </a:xfrm>
          <a:prstGeom prst="flowChartTerminator">
            <a:avLst/>
          </a:prstGeom>
          <a:solidFill>
            <a:schemeClr val="accent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Střídavý</a:t>
            </a:r>
          </a:p>
        </p:txBody>
      </p:sp>
      <p:sp>
        <p:nvSpPr>
          <p:cNvPr id="6" name="Vývojový diagram: ukončení 5"/>
          <p:cNvSpPr/>
          <p:nvPr/>
        </p:nvSpPr>
        <p:spPr>
          <a:xfrm>
            <a:off x="6806223" y="2164224"/>
            <a:ext cx="2160240" cy="936104"/>
          </a:xfrm>
          <a:prstGeom prst="flowChartTerminator">
            <a:avLst/>
          </a:prstGeom>
          <a:solidFill>
            <a:schemeClr val="accent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Sdružený</a:t>
            </a:r>
          </a:p>
        </p:txBody>
      </p:sp>
      <p:sp>
        <p:nvSpPr>
          <p:cNvPr id="7" name="Vývojový diagram: ukončení 6"/>
          <p:cNvSpPr/>
          <p:nvPr/>
        </p:nvSpPr>
        <p:spPr>
          <a:xfrm>
            <a:off x="6666390" y="5416151"/>
            <a:ext cx="2160240" cy="936104"/>
          </a:xfrm>
          <a:prstGeom prst="flowChartTerminator">
            <a:avLst/>
          </a:prstGeom>
          <a:solidFill>
            <a:schemeClr val="accent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Přerývaný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548680"/>
            <a:ext cx="8229600" cy="72008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Řešení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412776"/>
            <a:ext cx="8229600" cy="491182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cs-CZ" i="1" dirty="0"/>
              <a:t>„Babi pekla…“ – obkročný – ABBA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cs-CZ" i="1" dirty="0"/>
              <a:t>„Náš pes…“ – střídavý – ABAB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cs-CZ" i="1" dirty="0"/>
              <a:t>„Ten pes…“ – sdružený – AABB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cs-CZ" i="1" dirty="0"/>
              <a:t>„Jedna rána…“ – přerývaný – ABCA</a:t>
            </a:r>
          </a:p>
          <a:p>
            <a:pPr>
              <a:buNone/>
            </a:pPr>
            <a:endParaRPr lang="cs-CZ" i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http://medialib.netface.cz/.ralfmost.cz/w/w/w/soubory/loga/05_teoreticke_texty/5.1.diplomova_prace_-_experimentalni_poezie_c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428" y="656591"/>
            <a:ext cx="5925605" cy="5372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medialib.netface.cz/.ralfmost.cz/w/w/w/soubory/loga/05_teoreticke_texty/5.1.diplomova_prace_-_experimentalni_poezie_c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9" y="1351577"/>
            <a:ext cx="6153969" cy="4764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2500" y="461219"/>
            <a:ext cx="2244284" cy="693408"/>
          </a:xfrm>
        </p:spPr>
        <p:txBody>
          <a:bodyPr>
            <a:normAutofit/>
          </a:bodyPr>
          <a:lstStyle/>
          <a:p>
            <a:pPr algn="l"/>
            <a:r>
              <a:rPr lang="cs-CZ" sz="3333" b="1" dirty="0">
                <a:latin typeface="Times New Roman" pitchFamily="18" charset="0"/>
                <a:cs typeface="Times New Roman" pitchFamily="18" charset="0"/>
              </a:rPr>
              <a:t>Poezie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49572" y="2313622"/>
            <a:ext cx="3058771" cy="119181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Byl pozdní večer – první máj –</a:t>
            </a:r>
          </a:p>
          <a:p>
            <a:pPr algn="just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večerní máj – byl lásky čas.</a:t>
            </a:r>
          </a:p>
          <a:p>
            <a:pPr algn="just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Hrdliččin zval ku lásce hlas, </a:t>
            </a:r>
          </a:p>
          <a:p>
            <a:pPr algn="just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kde borový zaváněl háj.</a:t>
            </a:r>
          </a:p>
        </p:txBody>
      </p:sp>
      <p:pic>
        <p:nvPicPr>
          <p:cNvPr id="19" name="obrázek 5" descr="Imag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4321" y="6067054"/>
            <a:ext cx="3971713" cy="76115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ovéPole 6"/>
          <p:cNvSpPr txBox="1"/>
          <p:nvPr/>
        </p:nvSpPr>
        <p:spPr>
          <a:xfrm>
            <a:off x="3791744" y="1495345"/>
            <a:ext cx="3456384" cy="119181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Stříhali dohola malého chlapečka</a:t>
            </a:r>
          </a:p>
          <a:p>
            <a:pPr algn="just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Kadeře padaly k zemi a zmíraly</a:t>
            </a:r>
          </a:p>
          <a:p>
            <a:pPr algn="just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Kadeře padaly jak růže do hrobu</a:t>
            </a:r>
          </a:p>
          <a:p>
            <a:pPr algn="just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Železná židle se otáčela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49572" y="1654254"/>
            <a:ext cx="2855571" cy="42004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867" dirty="0">
                <a:latin typeface="Times New Roman" pitchFamily="18" charset="0"/>
                <a:cs typeface="Times New Roman" pitchFamily="18" charset="0"/>
              </a:rPr>
              <a:t>Karel Hynek Mácha - Máj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322387" y="897551"/>
            <a:ext cx="4980181" cy="42004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867" dirty="0">
                <a:latin typeface="Times New Roman" pitchFamily="18" charset="0"/>
                <a:cs typeface="Times New Roman" pitchFamily="18" charset="0"/>
              </a:rPr>
              <a:t>Josef Kainar – Stříhali dohola malého chlapečka</a:t>
            </a:r>
          </a:p>
        </p:txBody>
      </p:sp>
      <p:sp>
        <p:nvSpPr>
          <p:cNvPr id="3" name="Tlačítko akce: Zvuk 2">
            <a:hlinkClick r:id="rId5" highlightClick="1"/>
          </p:cNvPr>
          <p:cNvSpPr/>
          <p:nvPr/>
        </p:nvSpPr>
        <p:spPr>
          <a:xfrm>
            <a:off x="2975981" y="3122079"/>
            <a:ext cx="672075" cy="621803"/>
          </a:xfrm>
          <a:prstGeom prst="actionButtonSoun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11" name="Tlačítko akce: Zvuk 10">
            <a:hlinkClick r:id="rId6" highlightClick="1"/>
          </p:cNvPr>
          <p:cNvSpPr/>
          <p:nvPr/>
        </p:nvSpPr>
        <p:spPr>
          <a:xfrm>
            <a:off x="6672064" y="2293855"/>
            <a:ext cx="672075" cy="621803"/>
          </a:xfrm>
          <a:prstGeom prst="actionButtonSoun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12" name="TextovéPole 11"/>
          <p:cNvSpPr txBox="1"/>
          <p:nvPr/>
        </p:nvSpPr>
        <p:spPr>
          <a:xfrm>
            <a:off x="512260" y="4581128"/>
            <a:ext cx="3320592" cy="119181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Zemřela matka a do hrobu dána, 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siroty po ní zůstaly; 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i přicházely každičkého rána 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 matičku svou hledaly. </a:t>
            </a:r>
          </a:p>
        </p:txBody>
      </p:sp>
      <p:sp>
        <p:nvSpPr>
          <p:cNvPr id="13" name="Tlačítko akce: Zvuk 12">
            <a:hlinkClick r:id="rId7" highlightClick="1"/>
          </p:cNvPr>
          <p:cNvSpPr/>
          <p:nvPr/>
        </p:nvSpPr>
        <p:spPr>
          <a:xfrm>
            <a:off x="3312019" y="5253203"/>
            <a:ext cx="672075" cy="621803"/>
          </a:xfrm>
          <a:prstGeom prst="actionButtonSoun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14" name="TextovéPole 13"/>
          <p:cNvSpPr txBox="1"/>
          <p:nvPr/>
        </p:nvSpPr>
        <p:spPr>
          <a:xfrm>
            <a:off x="377507" y="4005065"/>
            <a:ext cx="3270549" cy="42004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867" dirty="0">
                <a:latin typeface="Times New Roman" pitchFamily="18" charset="0"/>
                <a:cs typeface="Times New Roman" pitchFamily="18" charset="0"/>
              </a:rPr>
              <a:t>Karel Jaromír Erben - Kytice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854048" y="3122079"/>
            <a:ext cx="2970144" cy="42004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867" dirty="0">
                <a:latin typeface="Times New Roman" pitchFamily="18" charset="0"/>
                <a:cs typeface="Times New Roman" pitchFamily="18" charset="0"/>
              </a:rPr>
              <a:t>Jaroslav Seifert – Hora Říp</a:t>
            </a:r>
          </a:p>
        </p:txBody>
      </p:sp>
      <p:pic>
        <p:nvPicPr>
          <p:cNvPr id="2052" name="Picture 4" descr="http://www.almanachwagon.cz/naklad/valoch_jiri/havel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9334" y="1118355"/>
            <a:ext cx="3365724" cy="4386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4721130" y="3846155"/>
            <a:ext cx="3199073" cy="146423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Viděl jsem hory plné ledu, </a:t>
            </a:r>
          </a:p>
          <a:p>
            <a:pPr algn="just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však zpívat o nich nedovedu.</a:t>
            </a:r>
          </a:p>
          <a:p>
            <a:pPr algn="just"/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Jiskřily dálky nad hlavami</a:t>
            </a:r>
          </a:p>
          <a:p>
            <a:pPr algn="just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jak bleděmodré drahokamy.</a:t>
            </a:r>
          </a:p>
        </p:txBody>
      </p:sp>
      <p:sp>
        <p:nvSpPr>
          <p:cNvPr id="20" name="Tlačítko akce: Zvuk 19">
            <a:hlinkClick r:id="rId9" highlightClick="1"/>
          </p:cNvPr>
          <p:cNvSpPr/>
          <p:nvPr/>
        </p:nvSpPr>
        <p:spPr>
          <a:xfrm>
            <a:off x="7383231" y="4883160"/>
            <a:ext cx="672075" cy="621803"/>
          </a:xfrm>
          <a:prstGeom prst="actionButtonSound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7" grpId="0" animBg="1"/>
      <p:bldP spid="8" grpId="0" animBg="1"/>
      <p:bldP spid="9" grpId="0" animBg="1"/>
      <p:bldP spid="3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véPole 11"/>
          <p:cNvSpPr txBox="1"/>
          <p:nvPr/>
        </p:nvSpPr>
        <p:spPr>
          <a:xfrm>
            <a:off x="9048304" y="2340985"/>
            <a:ext cx="3000357" cy="646986"/>
          </a:xfrm>
          <a:prstGeom prst="wedgeRoundRectCallout">
            <a:avLst>
              <a:gd name="adj1" fmla="val -59870"/>
              <a:gd name="adj2" fmla="val -51010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lyrická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– vyjadřuje básníkovy pocity, dojmy, nálady, myšlenky </a:t>
            </a:r>
          </a:p>
        </p:txBody>
      </p:sp>
      <p:pic>
        <p:nvPicPr>
          <p:cNvPr id="3074" name="Picture 2" descr="http://www.zsbrezova.cz/ZsBrezova/media/skola/dokumenty/poezie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075" y="1454427"/>
            <a:ext cx="2150301" cy="1773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5983503" y="368467"/>
            <a:ext cx="4838600" cy="420045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867" dirty="0">
                <a:latin typeface="Times New Roman" pitchFamily="18" charset="0"/>
                <a:cs typeface="Times New Roman" pitchFamily="18" charset="0"/>
              </a:rPr>
              <a:t>Poezie = básnictví, literatura psaná ve verších.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835380" y="1454427"/>
            <a:ext cx="3273624" cy="646986"/>
          </a:xfrm>
          <a:prstGeom prst="wedgeRoundRectCallout">
            <a:avLst>
              <a:gd name="adj1" fmla="val -58876"/>
              <a:gd name="adj2" fmla="val -11247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epická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– založena na vypravování příběhu (podstatný je děj)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9125" y="1170445"/>
            <a:ext cx="4416491" cy="567017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Josef Václav Sládek –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Velké, širé, rodné lány</a:t>
            </a: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Velké, širé, rodné lány,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jak jste krásny na vše strany,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od souvratě ku souvrati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jak vás dnes to slunko zlatí!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    </a:t>
            </a:r>
            <a:r>
              <a:rPr lang="cs-CZ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Vlavé žito jako břehy,</a:t>
            </a:r>
            <a:br>
              <a:rPr lang="cs-CZ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květná luka plná něhy,</a:t>
            </a:r>
            <a:br>
              <a:rPr lang="cs-CZ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na úhoru, v žírné kráse,</a:t>
            </a:r>
            <a:br>
              <a:rPr lang="cs-CZ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pokojně se stádo pase.</a:t>
            </a:r>
            <a:br>
              <a:rPr lang="cs-CZ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    Nad vámi se nebe klene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jako v květu pole lněné,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nad lesy jen z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modrošíra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pára v tichý déšť se sbírá.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    A jak slunce vás tak </a:t>
            </a:r>
            <a:r>
              <a:rPr lang="cs-CZ" sz="16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zhřívá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 jak cvrček v klasech </a:t>
            </a:r>
            <a:r>
              <a:rPr lang="cs-CZ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zpívá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 šíř i v dál, vy rodné lány,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buďte vy nám požehnány!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559829" y="1753295"/>
            <a:ext cx="2112235" cy="919401"/>
          </a:xfrm>
          <a:prstGeom prst="wedgeRoundRectCallout">
            <a:avLst>
              <a:gd name="adj1" fmla="val 58149"/>
              <a:gd name="adj2" fmla="val -7955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lyrickoepická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– děj propojený s dojmy, pocity, …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695734" y="4197086"/>
            <a:ext cx="4296453" cy="646986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sloka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(strofa) = graficky oddělená skupina veršů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                        („odstavec“ v básni)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698281" y="3224688"/>
            <a:ext cx="2642311" cy="374571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verš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= jeden řádek v básni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698280" y="5685916"/>
            <a:ext cx="4704523" cy="374571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rým =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zvuková shoda hlásek (slabik) na konci veršů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Přímá spojnice se šipkou 3"/>
          <p:cNvCxnSpPr/>
          <p:nvPr/>
        </p:nvCxnSpPr>
        <p:spPr>
          <a:xfrm>
            <a:off x="2447595" y="2093814"/>
            <a:ext cx="1248139" cy="10208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Pravá složená závorka 4"/>
          <p:cNvSpPr/>
          <p:nvPr/>
        </p:nvSpPr>
        <p:spPr>
          <a:xfrm>
            <a:off x="2351584" y="3114683"/>
            <a:ext cx="384043" cy="1082403"/>
          </a:xfrm>
          <a:prstGeom prst="rightBrac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17" name="Přímá spojnice se šipkou 16"/>
          <p:cNvCxnSpPr/>
          <p:nvPr/>
        </p:nvCxnSpPr>
        <p:spPr>
          <a:xfrm>
            <a:off x="2844371" y="3655885"/>
            <a:ext cx="707347" cy="637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Zahnutá šipka doleva 14"/>
          <p:cNvSpPr/>
          <p:nvPr/>
        </p:nvSpPr>
        <p:spPr>
          <a:xfrm>
            <a:off x="2844371" y="5661826"/>
            <a:ext cx="275299" cy="359463"/>
          </a:xfrm>
          <a:prstGeom prst="curved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2400">
              <a:solidFill>
                <a:schemeClr val="tx1"/>
              </a:solidFill>
            </a:endParaRPr>
          </a:p>
        </p:txBody>
      </p:sp>
      <p:cxnSp>
        <p:nvCxnSpPr>
          <p:cNvPr id="19" name="Přímá spojnice se šipkou 18"/>
          <p:cNvCxnSpPr/>
          <p:nvPr/>
        </p:nvCxnSpPr>
        <p:spPr>
          <a:xfrm>
            <a:off x="3198045" y="5853848"/>
            <a:ext cx="431113" cy="363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8674365" y="3596549"/>
            <a:ext cx="3374296" cy="282630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podle toho, jaké téma si básník zvolil, k čemu se chce vyjadřovat, rozlišujeme poezii na:</a:t>
            </a:r>
          </a:p>
          <a:p>
            <a:pPr marL="228594" indent="-228594">
              <a:buFont typeface="Arial" pitchFamily="34" charset="0"/>
              <a:buChar char="•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osobní</a:t>
            </a:r>
          </a:p>
          <a:p>
            <a:pPr marL="228594" indent="-228594">
              <a:buFont typeface="Arial" pitchFamily="34" charset="0"/>
              <a:buChar char="•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milostnou</a:t>
            </a:r>
          </a:p>
          <a:p>
            <a:pPr marL="228594" indent="-228594">
              <a:buFont typeface="Arial" pitchFamily="34" charset="0"/>
              <a:buChar char="•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rodinnou</a:t>
            </a:r>
          </a:p>
          <a:p>
            <a:pPr marL="228594" indent="-228594">
              <a:buFont typeface="Arial" pitchFamily="34" charset="0"/>
              <a:buChar char="•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přírodní</a:t>
            </a:r>
          </a:p>
          <a:p>
            <a:pPr marL="228594" indent="-228594">
              <a:buFont typeface="Arial" pitchFamily="34" charset="0"/>
              <a:buChar char="•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vlasteneckou</a:t>
            </a:r>
          </a:p>
          <a:p>
            <a:pPr marL="228594" indent="-228594">
              <a:buFont typeface="Arial" pitchFamily="34" charset="0"/>
              <a:buChar char="•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náboženskou</a:t>
            </a:r>
          </a:p>
          <a:p>
            <a:pPr marL="228594" indent="-228594">
              <a:buFont typeface="Arial" pitchFamily="34" charset="0"/>
              <a:buChar char="•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reflexivní (úvahovou)</a:t>
            </a:r>
          </a:p>
        </p:txBody>
      </p:sp>
      <p:cxnSp>
        <p:nvCxnSpPr>
          <p:cNvPr id="23" name="Přímá spojnice se šipkou 22"/>
          <p:cNvCxnSpPr/>
          <p:nvPr/>
        </p:nvCxnSpPr>
        <p:spPr>
          <a:xfrm>
            <a:off x="9360363" y="3083557"/>
            <a:ext cx="176312" cy="4069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4820535" y="3574857"/>
            <a:ext cx="1942480" cy="3745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celkem 16 veršů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4825595" y="4844581"/>
            <a:ext cx="1942480" cy="3745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celkem 4 sloky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4505920" y="6094539"/>
            <a:ext cx="3896883" cy="64698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např. lány-strany, břehy-něhy, kráse-pase, klene-lněné, 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30839" y="2003145"/>
            <a:ext cx="4992555" cy="91940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 básních rozlišujeme dva typy verše –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verš volný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(řádky různě dlouhé, zpravidla se nerýmuje) a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verš vázaný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(zpravidla se rýmuje, mívá pravidelný rytmus).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921713" y="426077"/>
            <a:ext cx="5459569" cy="6256377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="1" u="sng" dirty="0">
                <a:latin typeface="Times New Roman" pitchFamily="18" charset="0"/>
                <a:cs typeface="Times New Roman" pitchFamily="18" charset="0"/>
              </a:rPr>
              <a:t>RÝM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= zvuková shoda hlásek (slabik) na konci veršů</a:t>
            </a:r>
          </a:p>
          <a:p>
            <a:pPr marL="228594" indent="-228594">
              <a:buFont typeface="Times New Roman" pitchFamily="18" charset="0"/>
              <a:buChar char="-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druhy rýmů (podle rozložení rýmů ve sloce):</a:t>
            </a: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Nic, tato pěna, cudný </a:t>
            </a:r>
            <a:r>
              <a:rPr lang="cs-CZ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rým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	    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a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jen, abych vytkl hlavní </a:t>
            </a:r>
            <a:r>
              <a:rPr lang="cs-CZ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body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      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b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tak mizí střemhlav na dně </a:t>
            </a:r>
            <a:r>
              <a:rPr lang="cs-CZ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vody   </a:t>
            </a:r>
            <a:r>
              <a:rPr lang="cs-CZ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houf sirén, jenž si ztropil </a:t>
            </a:r>
            <a:r>
              <a:rPr lang="cs-CZ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šprým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a       = obkročný rým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Velké, širé, rodné </a:t>
            </a:r>
            <a:r>
              <a:rPr lang="cs-CZ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lány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           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a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jak jste krásny na vše </a:t>
            </a:r>
            <a:r>
              <a:rPr lang="cs-CZ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strany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a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od souvratě ku </a:t>
            </a:r>
            <a:r>
              <a:rPr lang="cs-CZ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souvrati </a:t>
            </a:r>
            <a:r>
              <a:rPr lang="cs-CZ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cs-CZ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jak vás dnes to slunko </a:t>
            </a:r>
            <a:r>
              <a:rPr lang="cs-CZ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zlatí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!   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b         = sdružený rým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Co mělo přijít, stalo se jen </a:t>
            </a:r>
            <a:r>
              <a:rPr lang="cs-CZ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zpola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a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Létat mne ve snu ptáci </a:t>
            </a:r>
            <a:r>
              <a:rPr lang="cs-CZ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učili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 –      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b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padat už ne: hle, Ikarova </a:t>
            </a:r>
            <a:r>
              <a:rPr lang="cs-CZ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škola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.    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a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Banální výhry. Krásné </a:t>
            </a:r>
            <a:r>
              <a:rPr lang="cs-CZ" sz="1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omyly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.      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b     = střídavý rým</a:t>
            </a:r>
          </a:p>
          <a:p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pPr marL="228594" indent="-228594">
              <a:buFont typeface="Times New Roman" pitchFamily="18" charset="0"/>
              <a:buChar char="-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další druhy rýmu: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přerývaný rým     </a:t>
            </a:r>
            <a:r>
              <a:rPr lang="cs-CZ" sz="1600" b="1" dirty="0" err="1">
                <a:latin typeface="Times New Roman" pitchFamily="18" charset="0"/>
                <a:cs typeface="Times New Roman" pitchFamily="18" charset="0"/>
              </a:rPr>
              <a:t>abcb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    postupný rým       </a:t>
            </a:r>
            <a:r>
              <a:rPr lang="cs-CZ" sz="1600" b="1" dirty="0" err="1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>
                <a:latin typeface="Times New Roman" pitchFamily="18" charset="0"/>
                <a:cs typeface="Times New Roman" pitchFamily="18" charset="0"/>
              </a:rPr>
              <a:t>abc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    tirádový rým        </a:t>
            </a:r>
            <a:r>
              <a:rPr lang="cs-CZ" sz="1600" b="1" dirty="0" err="1">
                <a:latin typeface="Times New Roman" pitchFamily="18" charset="0"/>
                <a:cs typeface="Times New Roman" pitchFamily="18" charset="0"/>
              </a:rPr>
              <a:t>aaaaa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Nadpis 66">
            <a:extLst>
              <a:ext uri="{FF2B5EF4-FFF2-40B4-BE49-F238E27FC236}">
                <a16:creationId xmlns:a16="http://schemas.microsoft.com/office/drawing/2014/main" id="{E421C7D9-8E93-AF42-0E37-32F059FB04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169" y="535133"/>
            <a:ext cx="4992554" cy="756771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Rým, jeho druhy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b="1"/>
              <a:t>Versologie</a:t>
            </a:r>
            <a:r>
              <a:rPr lang="cs-CZ" dirty="0"/>
              <a:t> = nauka o verši, zkoumá verš</a:t>
            </a:r>
            <a:endParaRPr lang="cs-CZ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endParaRPr lang="cs-CZ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b="1"/>
              <a:t>Báseň - </a:t>
            </a:r>
            <a:r>
              <a:rPr lang="cs-CZ" dirty="0"/>
              <a:t>základní útvar poezie, tvoří ji verše, jež se mohou  </a:t>
            </a:r>
            <a:endParaRPr lang="cs-CZ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/>
              <a:t>               skládat do vyšších útvarů</a:t>
            </a:r>
            <a:endParaRPr lang="cs-CZ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endParaRPr lang="cs-CZ" b="1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b="1"/>
              <a:t>Verš</a:t>
            </a:r>
            <a:r>
              <a:rPr lang="cs-CZ"/>
              <a:t> </a:t>
            </a:r>
            <a:r>
              <a:rPr lang="cs-CZ" dirty="0"/>
              <a:t>– základní jednotka básně</a:t>
            </a:r>
            <a:endParaRPr lang="cs-CZ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/>
              <a:t>         - jeden řádek básnického díla</a:t>
            </a:r>
            <a:endParaRPr lang="cs-CZ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endParaRPr lang="cs-CZ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b="1"/>
              <a:t>Sloka</a:t>
            </a:r>
            <a:r>
              <a:rPr lang="cs-CZ" dirty="0"/>
              <a:t> (strofa) – graficky oddělený významový a intonační celek v básni, který se  </a:t>
            </a:r>
            <a:endParaRPr lang="cs-CZ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/>
              <a:t>                            pravidelně opakuje</a:t>
            </a: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7648" y="548680"/>
            <a:ext cx="7221488" cy="708688"/>
          </a:xfrm>
        </p:spPr>
        <p:txBody>
          <a:bodyPr>
            <a:noAutofit/>
          </a:bodyPr>
          <a:lstStyle/>
          <a:p>
            <a:r>
              <a:rPr lang="cs-CZ" sz="2800" b="1" dirty="0"/>
              <a:t>Jaroslav Seifert - Tatínkova dýmka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75520" y="1556792"/>
            <a:ext cx="8892480" cy="5040560"/>
          </a:xfrm>
        </p:spPr>
        <p:txBody>
          <a:bodyPr/>
          <a:lstStyle/>
          <a:p>
            <a:pPr>
              <a:buNone/>
            </a:pPr>
            <a:r>
              <a:rPr lang="cs-CZ" dirty="0"/>
              <a:t>Tatínek kouřil z dýmky                          </a:t>
            </a:r>
            <a:r>
              <a:rPr lang="cs-CZ" dirty="0">
                <a:solidFill>
                  <a:srgbClr val="FF0000"/>
                </a:solidFill>
              </a:rPr>
              <a:t>VERŠ</a:t>
            </a:r>
          </a:p>
          <a:p>
            <a:pPr>
              <a:buNone/>
            </a:pPr>
            <a:r>
              <a:rPr lang="cs-CZ" dirty="0"/>
              <a:t>Vždy večer, než šel spát.                         </a:t>
            </a:r>
            <a:r>
              <a:rPr lang="cs-CZ" dirty="0">
                <a:solidFill>
                  <a:srgbClr val="FF0000"/>
                </a:solidFill>
              </a:rPr>
              <a:t>VERŠ</a:t>
            </a:r>
          </a:p>
          <a:p>
            <a:pPr>
              <a:buNone/>
            </a:pPr>
            <a:r>
              <a:rPr lang="cs-CZ" dirty="0"/>
              <a:t>Vidím ho z měchuřinky                         </a:t>
            </a:r>
            <a:r>
              <a:rPr lang="cs-CZ" dirty="0">
                <a:solidFill>
                  <a:srgbClr val="FF0000"/>
                </a:solidFill>
              </a:rPr>
              <a:t>VERŠ</a:t>
            </a:r>
            <a:endParaRPr lang="cs-CZ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cs-CZ" dirty="0"/>
              <a:t>Do dýmky tabák cpát.                            </a:t>
            </a:r>
            <a:r>
              <a:rPr lang="cs-CZ" dirty="0">
                <a:solidFill>
                  <a:srgbClr val="FF0000"/>
                </a:solidFill>
              </a:rPr>
              <a:t>VERŠ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Obláček namodralý</a:t>
            </a:r>
          </a:p>
          <a:p>
            <a:pPr>
              <a:buNone/>
            </a:pPr>
            <a:r>
              <a:rPr lang="cs-CZ" dirty="0"/>
              <a:t>Tiše se rozplýval. </a:t>
            </a:r>
          </a:p>
          <a:p>
            <a:pPr>
              <a:buNone/>
            </a:pPr>
            <a:r>
              <a:rPr lang="cs-CZ" dirty="0"/>
              <a:t>To, co jsme milovali,                </a:t>
            </a:r>
            <a:r>
              <a:rPr lang="cs-CZ" b="1" dirty="0">
                <a:solidFill>
                  <a:srgbClr val="FF0000"/>
                </a:solidFill>
              </a:rPr>
              <a:t>SLOKA</a:t>
            </a:r>
          </a:p>
          <a:p>
            <a:pPr>
              <a:buNone/>
            </a:pPr>
            <a:r>
              <a:rPr lang="cs-CZ" dirty="0"/>
              <a:t>milovat </a:t>
            </a:r>
            <a:r>
              <a:rPr lang="cs-CZ" dirty="0" err="1"/>
              <a:t>budem</a:t>
            </a:r>
            <a:r>
              <a:rPr lang="cs-CZ" dirty="0"/>
              <a:t> dál.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5591944" y="1628800"/>
            <a:ext cx="144016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5591944" y="2132856"/>
            <a:ext cx="144016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5591944" y="2636912"/>
            <a:ext cx="144016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5591944" y="3068960"/>
            <a:ext cx="144016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Pravá složená závorka 7"/>
          <p:cNvSpPr/>
          <p:nvPr/>
        </p:nvSpPr>
        <p:spPr>
          <a:xfrm>
            <a:off x="8472264" y="1484784"/>
            <a:ext cx="1080120" cy="20882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SLOKA</a:t>
            </a:r>
            <a:endParaRPr lang="cs-CZ" dirty="0"/>
          </a:p>
        </p:txBody>
      </p:sp>
      <p:sp>
        <p:nvSpPr>
          <p:cNvPr id="9" name="Pravá složená závorka 8"/>
          <p:cNvSpPr/>
          <p:nvPr/>
        </p:nvSpPr>
        <p:spPr>
          <a:xfrm>
            <a:off x="4943872" y="4077072"/>
            <a:ext cx="1008112" cy="16561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c 4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b="1"/>
              <a:t>Rým </a:t>
            </a:r>
            <a:r>
              <a:rPr lang="cs-CZ"/>
              <a:t>– zvuková shoda hlásek na konci veršů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endParaRPr lang="cs-CZ" u="sng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u="sng"/>
              <a:t>Druhy rýmů: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AutoNum type="arabicParenR"/>
            </a:pPr>
            <a:r>
              <a:rPr lang="cs-CZ"/>
              <a:t>sdružený     AABB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AutoNum type="arabicParenR"/>
            </a:pPr>
            <a:r>
              <a:rPr lang="cs-CZ"/>
              <a:t>střídavý	     ABAB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AutoNum type="arabicParenR"/>
            </a:pPr>
            <a:r>
              <a:rPr lang="cs-CZ"/>
              <a:t>obkročný     ABBA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AutoNum type="arabicParenR"/>
            </a:pPr>
            <a:r>
              <a:rPr lang="cs-CZ"/>
              <a:t>postupný     ABC ABC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AutoNum type="arabicParenR"/>
            </a:pPr>
            <a:r>
              <a:rPr lang="cs-CZ"/>
              <a:t>přerývaný    ABCB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AutoNum type="arabicParenR"/>
            </a:pPr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600"/>
              </a:spcAft>
              <a:buAutoNum type="arabicParenR"/>
            </a:pPr>
            <a:r>
              <a:rPr lang="cs-CZ" u="sng"/>
              <a:t>Sdružený rým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None/>
            </a:pPr>
            <a:endParaRPr lang="cs-CZ" u="sng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/>
              <a:t>Miloval jsem děvče krásné,	</a:t>
            </a:r>
            <a:r>
              <a:rPr lang="cs-CZ" b="1" i="1"/>
              <a:t>A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/>
              <a:t>měla oči tuze krásné.		</a:t>
            </a:r>
            <a:r>
              <a:rPr lang="cs-CZ" b="1" i="1"/>
              <a:t>A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/>
              <a:t>Vlasy měla jako len,		</a:t>
            </a:r>
            <a:r>
              <a:rPr lang="cs-CZ" b="1" i="1"/>
              <a:t>B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i="1"/>
              <a:t>na políčku plela len.		</a:t>
            </a:r>
            <a:r>
              <a:rPr lang="cs-CZ" b="1" i="1"/>
              <a:t>B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endParaRPr lang="cs-CZ" b="1" i="1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endParaRPr lang="cs-CZ" b="1" i="1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/>
              <a:t>(Jára Cimrman)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Arc 5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cs-CZ" u="sng"/>
              <a:t>2)  Střídavý rým</a:t>
            </a:r>
          </a:p>
          <a:p>
            <a:pPr>
              <a:spcBef>
                <a:spcPts val="0"/>
              </a:spcBef>
              <a:buNone/>
            </a:pPr>
            <a:endParaRPr lang="cs-CZ"/>
          </a:p>
          <a:p>
            <a:pPr>
              <a:spcBef>
                <a:spcPts val="0"/>
              </a:spcBef>
              <a:buNone/>
            </a:pPr>
            <a:r>
              <a:rPr lang="cs-CZ" i="1"/>
              <a:t>Co mělo přijít, stalo se jen zpola.	</a:t>
            </a:r>
            <a:r>
              <a:rPr lang="cs-CZ" b="1" i="1"/>
              <a:t>A</a:t>
            </a:r>
          </a:p>
          <a:p>
            <a:pPr>
              <a:spcBef>
                <a:spcPts val="0"/>
              </a:spcBef>
              <a:buNone/>
            </a:pPr>
            <a:r>
              <a:rPr lang="cs-CZ" i="1"/>
              <a:t>Létat mne ve snu ptáci učili –		</a:t>
            </a:r>
            <a:r>
              <a:rPr lang="cs-CZ" b="1" i="1"/>
              <a:t>B</a:t>
            </a:r>
          </a:p>
          <a:p>
            <a:pPr>
              <a:spcBef>
                <a:spcPts val="0"/>
              </a:spcBef>
              <a:buNone/>
            </a:pPr>
            <a:r>
              <a:rPr lang="cs-CZ" i="1"/>
              <a:t>padat už ne: hle, Ikarova škola.		</a:t>
            </a:r>
            <a:r>
              <a:rPr lang="cs-CZ" b="1" i="1"/>
              <a:t>A</a:t>
            </a:r>
          </a:p>
          <a:p>
            <a:pPr>
              <a:spcBef>
                <a:spcPts val="0"/>
              </a:spcBef>
              <a:buNone/>
            </a:pPr>
            <a:r>
              <a:rPr lang="cs-CZ" i="1"/>
              <a:t>Banální výhry. Krásné omyly.		</a:t>
            </a:r>
            <a:r>
              <a:rPr lang="cs-CZ" b="1" i="1"/>
              <a:t>B</a:t>
            </a:r>
          </a:p>
          <a:p>
            <a:pPr>
              <a:spcBef>
                <a:spcPts val="0"/>
              </a:spcBef>
              <a:buNone/>
            </a:pPr>
            <a:endParaRPr lang="cs-CZ"/>
          </a:p>
          <a:p>
            <a:pPr>
              <a:spcBef>
                <a:spcPts val="0"/>
              </a:spcBef>
              <a:buNone/>
            </a:pPr>
            <a:endParaRPr lang="cs-CZ"/>
          </a:p>
          <a:p>
            <a:pPr>
              <a:spcBef>
                <a:spcPts val="0"/>
              </a:spcBef>
              <a:buNone/>
            </a:pPr>
            <a:r>
              <a:rPr lang="cs-CZ"/>
              <a:t>(Jiří Žáček - </a:t>
            </a:r>
            <a:r>
              <a:rPr lang="cs-CZ" i="1"/>
              <a:t>Mezi řečí</a:t>
            </a:r>
            <a:r>
              <a:rPr lang="cs-CZ"/>
              <a:t>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1142</Words>
  <Application>Microsoft Office PowerPoint</Application>
  <PresentationFormat>Širokoúhlá obrazovka</PresentationFormat>
  <Paragraphs>177</Paragraphs>
  <Slides>15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POEZIE, HLAVNÍ ZNAKY</vt:lpstr>
      <vt:lpstr>Poezie</vt:lpstr>
      <vt:lpstr>Prezentace aplikace PowerPoint</vt:lpstr>
      <vt:lpstr>Rým, jeho druhy</vt:lpstr>
      <vt:lpstr>Prezentace aplikace PowerPoint</vt:lpstr>
      <vt:lpstr>Jaroslav Seifert - Tatínkova dýmka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Řešení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POEZIE, HLAVNÍ ZNAKY</dc:title>
  <dc:creator>Milan Bednář</dc:creator>
  <cp:lastModifiedBy>Milan Bednář</cp:lastModifiedBy>
  <cp:revision>1</cp:revision>
  <dcterms:created xsi:type="dcterms:W3CDTF">2022-10-30T16:31:12Z</dcterms:created>
  <dcterms:modified xsi:type="dcterms:W3CDTF">2022-10-30T17:12:58Z</dcterms:modified>
</cp:coreProperties>
</file>