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59" r:id="rId5"/>
    <p:sldId id="260" r:id="rId6"/>
    <p:sldId id="267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2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E1B90-52E1-4530-AA6A-8321EC93A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56120B-347C-4A8E-B132-AA2643155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FE9518-A19A-494E-9D0E-943993D5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3C5E57-0E34-4287-AD8E-CF36AB655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B2A7D-F92E-491C-B078-423307F7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30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E83B3-3685-45B9-B1E4-8E0B4CA98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483F47-D3A9-438E-8022-19104E5FB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1A1C86-1AE2-4808-A821-6ECC53C6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81D6F2-D4B7-4885-B3AE-517F7934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8FEF6F-B61E-4FD1-A6A5-B95B110C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1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866C02-713B-4C5F-B04D-081DE2A48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3706B4-E796-4DA0-A17C-F7A5B0AB2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3871E-2B7B-4D1B-BDE5-16D7BFAF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ABE6CC-CEE9-4F60-954B-1E3BB0C0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9358A2-6596-4447-BC6C-E9999F3C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01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1B321-F035-4D5D-9025-EDCB6F648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71686A-9000-4052-8AE4-E1B668AD0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9739F9-D38B-447E-8123-948BF80D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0F68C5-C64A-4450-AEC9-0CA2ED07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13A8BC-B6CF-42D3-9A4B-A958E7D1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09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FC4BA-12D2-41DD-900A-B2625474E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9A34AE-9EF0-4758-AA1B-8BECE699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A15DE6-A37E-4C2C-8B1E-F55B1354A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16E37A-0A4B-4C7E-BED3-FFAB6D6B3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FBF851-EBD1-4290-A119-77A79393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4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85EC4-5D76-454C-BA7B-991C2181B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EA3D2-FC7D-4EC8-A664-AF1611312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C2CBCE-F416-4F70-8326-7745EC29E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FA072C-9D5B-4952-963E-1CB7155F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FC6E71-CCA1-4CEE-89B1-602ECECF3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F08281-D89B-4E10-ACDF-A09A7D483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7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5AD6E-CE71-4D71-B10A-693347E6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297AA5-2BCD-4983-B269-EDB77C6A4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50F597-5F4D-44FD-918B-60D9F6B16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C07D94-BD2D-4736-A97F-54F61F94D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F77F3C3-808D-4742-B65A-4FB162EDF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0A21E9-E5B6-43A2-A711-4DF9C3DC5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747D75-A408-4187-B743-9DC3F84F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E7EFA56-0FEC-4DD3-AAD3-56586334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74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FBA9B-777C-42F9-B8E9-0EBF284F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7DCF9D9-7C1E-4762-A860-6985742B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9FF5DB-8B75-4715-9E80-9A13D0B94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A9C2F2-C5F3-4B14-BF13-BDE5FF8D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7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626697E-B4EB-4C6B-B387-EB19E741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84DDC2-90C0-4959-AF10-8CDA0D3BB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D2F98-0430-42F3-A8AA-A5FD9DC28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96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66C49-6D14-43F4-A938-80C4AE96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44A22-7B61-40F1-AA10-5F39A0619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561236-8CB6-4CEA-9ED9-AE5A8B274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225C37-A589-455B-854B-4D57F3981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6ACAAB-1133-454D-8F58-0F7ED3B54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636B92-B96B-4430-B658-3E3E2D60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32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76063-9100-45B4-9513-A68029744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1CA1AC-C63C-46E4-9912-097CD3D35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E04FD0-AF1B-4E1A-A57A-8C7DE9ED6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ECC1B8-66E9-4EB2-B550-8D64DB078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71BF65-7D84-41AA-A5A1-D17AEECEA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942503-EE20-4783-8024-0B17DD51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3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AC554D-ECDB-4001-A8BD-79B275D0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2191AE-EEBF-4B29-A1FE-1AE6DBE8A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CDCB1D-BCED-44D0-9ABE-7BA7F4642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1B361-3A40-4372-AA27-1753AECAE52A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99E475-6FCA-41DA-B16F-D4ADB269C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F52AC9-C701-4A9C-AC2C-897BC7EF0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F5CD8-DD87-458A-8AE4-AC658A694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92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8033E4-93D2-44F0-8AE4-B4429B1E9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cs-CZ" sz="8000" b="1" dirty="0"/>
              <a:t>Příslovce, stupňování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4F81C7-FE7A-40F1-89FF-B13D66D1A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cs-CZ" dirty="0"/>
              <a:t>7. ročník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0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103980-4FDA-4B83-864E-AC4ED13C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599" y="416947"/>
            <a:ext cx="9849751" cy="1349671"/>
          </a:xfrm>
        </p:spPr>
        <p:txBody>
          <a:bodyPr anchor="b">
            <a:normAutofit/>
          </a:bodyPr>
          <a:lstStyle/>
          <a:p>
            <a:r>
              <a:rPr lang="cs-CZ" sz="5400" dirty="0"/>
              <a:t>Doplňte naznačené tvary příslovcí.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BEFE3-E335-423D-B4C0-011ED78A2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99" y="2243981"/>
            <a:ext cx="9849751" cy="3662827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/>
              <a:t>1. Vystoupení nedopadlo </a:t>
            </a:r>
            <a:r>
              <a:rPr lang="cs-CZ" sz="2000" b="1" dirty="0">
                <a:highlight>
                  <a:srgbClr val="00FFFF"/>
                </a:highlight>
              </a:rPr>
              <a:t>nejlíp - nejlépe. </a:t>
            </a:r>
          </a:p>
          <a:p>
            <a:pPr marL="0" indent="0">
              <a:buNone/>
            </a:pPr>
            <a:r>
              <a:rPr lang="cs-CZ" sz="2000" dirty="0"/>
              <a:t>2. V tomto obchodě můžete nakoupit </a:t>
            </a:r>
            <a:r>
              <a:rPr lang="cs-CZ" sz="2000" b="1" dirty="0">
                <a:highlight>
                  <a:srgbClr val="00FFFF"/>
                </a:highlight>
              </a:rPr>
              <a:t>levněji</a:t>
            </a:r>
          </a:p>
          <a:p>
            <a:pPr marL="0" indent="0">
              <a:buNone/>
            </a:pPr>
            <a:r>
              <a:rPr lang="cs-CZ" sz="2000" dirty="0"/>
              <a:t>3. Závod běžel ze všech </a:t>
            </a:r>
            <a:r>
              <a:rPr lang="cs-CZ" sz="2000" b="1" dirty="0">
                <a:highlight>
                  <a:srgbClr val="00FFFF"/>
                </a:highlight>
              </a:rPr>
              <a:t>nejpomaleji. </a:t>
            </a:r>
          </a:p>
          <a:p>
            <a:pPr marL="0" indent="0">
              <a:buNone/>
            </a:pPr>
            <a:r>
              <a:rPr lang="cs-CZ" sz="2000" dirty="0"/>
              <a:t>4. Na první pohled vypadal </a:t>
            </a:r>
            <a:r>
              <a:rPr lang="cs-CZ" sz="2000" b="1" dirty="0">
                <a:highlight>
                  <a:srgbClr val="00FFFF"/>
                </a:highlight>
              </a:rPr>
              <a:t>hloupěji </a:t>
            </a:r>
            <a:r>
              <a:rPr lang="cs-CZ" sz="2000" dirty="0"/>
              <a:t>než jeho bratr. </a:t>
            </a:r>
          </a:p>
          <a:p>
            <a:pPr marL="0" indent="0">
              <a:buNone/>
            </a:pPr>
            <a:r>
              <a:rPr lang="cs-CZ" sz="2000" dirty="0"/>
              <a:t>5. Bylo mu </a:t>
            </a:r>
            <a:r>
              <a:rPr lang="cs-CZ" sz="2000" b="1" dirty="0">
                <a:highlight>
                  <a:srgbClr val="00FFFF"/>
                </a:highlight>
              </a:rPr>
              <a:t>hůř </a:t>
            </a:r>
            <a:r>
              <a:rPr lang="cs-CZ" sz="2000" dirty="0"/>
              <a:t>a </a:t>
            </a:r>
            <a:r>
              <a:rPr lang="cs-CZ" sz="2000" b="1" dirty="0">
                <a:highlight>
                  <a:srgbClr val="00FFFF"/>
                </a:highlight>
              </a:rPr>
              <a:t>hůř. </a:t>
            </a:r>
          </a:p>
          <a:p>
            <a:pPr marL="0" indent="0">
              <a:buNone/>
            </a:pPr>
            <a:r>
              <a:rPr lang="cs-CZ" sz="2000" dirty="0"/>
              <a:t>6. Provedli to </a:t>
            </a:r>
            <a:r>
              <a:rPr lang="cs-CZ" sz="2000" b="1" dirty="0">
                <a:highlight>
                  <a:srgbClr val="00FFFF"/>
                </a:highlight>
              </a:rPr>
              <a:t>snadněji/snáz </a:t>
            </a:r>
            <a:r>
              <a:rPr lang="cs-CZ" sz="2000" dirty="0"/>
              <a:t>než si mysleli. </a:t>
            </a:r>
          </a:p>
          <a:p>
            <a:pPr marL="0" indent="0">
              <a:buNone/>
            </a:pPr>
            <a:r>
              <a:rPr lang="cs-CZ" sz="2000" dirty="0"/>
              <a:t>7. Kabel uložili </a:t>
            </a:r>
            <a:r>
              <a:rPr lang="cs-CZ" sz="2000" b="1" dirty="0">
                <a:highlight>
                  <a:srgbClr val="00FFFF"/>
                </a:highlight>
              </a:rPr>
              <a:t>hlouběji. </a:t>
            </a:r>
          </a:p>
          <a:p>
            <a:pPr marL="0" indent="0">
              <a:buNone/>
            </a:pPr>
            <a:r>
              <a:rPr lang="cs-CZ" sz="2000" dirty="0"/>
              <a:t>8. Pojď ke mně </a:t>
            </a:r>
            <a:r>
              <a:rPr lang="cs-CZ" sz="2000" b="1" dirty="0">
                <a:highlight>
                  <a:srgbClr val="00FFFF"/>
                </a:highlight>
              </a:rPr>
              <a:t>blíž. </a:t>
            </a:r>
          </a:p>
          <a:p>
            <a:pPr marL="0" indent="0">
              <a:buNone/>
            </a:pPr>
            <a:r>
              <a:rPr lang="cs-CZ" sz="2000" dirty="0"/>
              <a:t>9. Někdy je lépe </a:t>
            </a:r>
            <a:r>
              <a:rPr lang="cs-CZ" sz="2000" b="1" dirty="0">
                <a:highlight>
                  <a:srgbClr val="00FFFF"/>
                </a:highlight>
              </a:rPr>
              <a:t>méně </a:t>
            </a:r>
            <a:r>
              <a:rPr lang="cs-CZ" sz="2000" dirty="0"/>
              <a:t>než </a:t>
            </a:r>
            <a:r>
              <a:rPr lang="cs-CZ" sz="2000" b="1" dirty="0">
                <a:highlight>
                  <a:srgbClr val="00FFFF"/>
                </a:highlight>
              </a:rPr>
              <a:t>víc/více. </a:t>
            </a:r>
          </a:p>
          <a:p>
            <a:pPr marL="0" indent="0">
              <a:buNone/>
            </a:pPr>
            <a:r>
              <a:rPr lang="cs-CZ" sz="2000" dirty="0"/>
              <a:t>10. Nejednal při dnešní schůzce </a:t>
            </a:r>
            <a:r>
              <a:rPr lang="cs-CZ" sz="2000" b="1" dirty="0">
                <a:highlight>
                  <a:srgbClr val="00FFFF"/>
                </a:highlight>
              </a:rPr>
              <a:t>nejrozumněji. </a:t>
            </a:r>
          </a:p>
          <a:p>
            <a:pPr marL="0" indent="0">
              <a:buNone/>
            </a:pPr>
            <a:r>
              <a:rPr lang="cs-CZ" sz="2000" dirty="0"/>
              <a:t>11. Pověs ten obraz </a:t>
            </a:r>
            <a:r>
              <a:rPr lang="cs-CZ" sz="2000" b="1" dirty="0">
                <a:highlight>
                  <a:srgbClr val="00FFFF"/>
                </a:highlight>
              </a:rPr>
              <a:t>níž/níže. </a:t>
            </a: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97295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145BAF-E933-41CF-8A6C-10549721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4000"/>
              <a:t>Pravopis příslovcí – samostatná práce</a:t>
            </a:r>
            <a:br>
              <a:rPr lang="cs-CZ" sz="4000"/>
            </a:br>
            <a:r>
              <a:rPr lang="cs-CZ" sz="4000" b="1"/>
              <a:t>Pište pouze neúplná slova. !!!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DBD15-6541-4E0E-82F9-7C3951B04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9678133" cy="3138320"/>
          </a:xfrm>
        </p:spPr>
        <p:txBody>
          <a:bodyPr anchor="t">
            <a:normAutofit/>
          </a:bodyPr>
          <a:lstStyle/>
          <a:p>
            <a:r>
              <a:rPr lang="cs-CZ" sz="2400" dirty="0"/>
              <a:t>Otec jedl </a:t>
            </a:r>
            <a:r>
              <a:rPr lang="cs-CZ" sz="2400" dirty="0" err="1"/>
              <a:t>střídm</a:t>
            </a:r>
            <a:r>
              <a:rPr lang="cs-CZ" sz="2400" dirty="0"/>
              <a:t>___. Chovej se </a:t>
            </a:r>
            <a:r>
              <a:rPr lang="cs-CZ" sz="2400" dirty="0" err="1"/>
              <a:t>skrom</a:t>
            </a:r>
            <a:r>
              <a:rPr lang="cs-CZ" sz="2400" dirty="0"/>
              <a:t>___. Vědom ___ nám to zapřel.                 V jejich společnosti nám bylo příjem___. </a:t>
            </a:r>
            <a:r>
              <a:rPr lang="cs-CZ" sz="2400" dirty="0" err="1"/>
              <a:t>Zřejm</a:t>
            </a:r>
            <a:r>
              <a:rPr lang="cs-CZ" sz="2400" dirty="0"/>
              <a:t>___ se nudil. Zachoval se zcela rozum___. Počínal si </a:t>
            </a:r>
            <a:r>
              <a:rPr lang="cs-CZ" sz="2400" dirty="0" err="1"/>
              <a:t>cílevědom</a:t>
            </a:r>
            <a:r>
              <a:rPr lang="cs-CZ" sz="2400" dirty="0"/>
              <a:t>___. V dáli tem___ duněla bouře. Radíme vám to </a:t>
            </a:r>
            <a:r>
              <a:rPr lang="cs-CZ" sz="2400" dirty="0" err="1"/>
              <a:t>upřím</a:t>
            </a:r>
            <a:r>
              <a:rPr lang="cs-CZ" sz="2400" dirty="0"/>
              <a:t>___.  Máme rádi </a:t>
            </a:r>
            <a:r>
              <a:rPr lang="cs-CZ" sz="2400" dirty="0" err="1"/>
              <a:t>jem</a:t>
            </a:r>
            <a:r>
              <a:rPr lang="cs-CZ" sz="2400" dirty="0"/>
              <a:t> ___ mletou kávu. Ona působí </a:t>
            </a:r>
            <a:r>
              <a:rPr lang="cs-CZ" sz="2400" dirty="0" err="1"/>
              <a:t>sebevědom</a:t>
            </a:r>
            <a:r>
              <a:rPr lang="cs-CZ" sz="2400" dirty="0"/>
              <a:t> ___. Význam___ se na nás podíval. Žádost podejte písem ___. </a:t>
            </a:r>
            <a:r>
              <a:rPr lang="cs-CZ" sz="2400" dirty="0" err="1"/>
              <a:t>Soukrom</a:t>
            </a:r>
            <a:r>
              <a:rPr lang="cs-CZ" sz="2400" dirty="0"/>
              <a:t> ___ se učil hrát na housle. Jeho vyprávění působilo dojem ___. </a:t>
            </a:r>
          </a:p>
        </p:txBody>
      </p:sp>
    </p:spTree>
    <p:extLst>
      <p:ext uri="{BB962C8B-B14F-4D97-AF65-F5344CB8AC3E}">
        <p14:creationId xmlns:p14="http://schemas.microsoft.com/office/powerpoint/2010/main" val="429234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29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B2B5FD-D314-4169-8DEC-88403D66F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Příslovečné spřežky </a:t>
            </a:r>
          </a:p>
        </p:txBody>
      </p:sp>
      <p:grpSp>
        <p:nvGrpSpPr>
          <p:cNvPr id="54" name="Group 31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55" name="Rectangle 32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33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1AFF6-9249-481C-BE31-6359FA0D1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cs-CZ" sz="2400" b="0" i="0" baseline="0" dirty="0"/>
              <a:t>Spojením předložky s jiným slovem vzniknou tzv. příslovečné spřežky, které se píší dohromady </a:t>
            </a:r>
            <a:r>
              <a:rPr lang="cs-CZ" sz="2400" b="0" i="0" baseline="0" dirty="0">
                <a:highlight>
                  <a:srgbClr val="00FFFF"/>
                </a:highlight>
              </a:rPr>
              <a:t>(</a:t>
            </a:r>
            <a:r>
              <a:rPr lang="cs-CZ" sz="2400" b="1" i="1" baseline="0" dirty="0">
                <a:highlight>
                  <a:srgbClr val="00FFFF"/>
                </a:highlight>
              </a:rPr>
              <a:t>na hoře →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nahoře</a:t>
            </a:r>
            <a:r>
              <a:rPr lang="cs-CZ" sz="2400" b="1" i="1" baseline="0" dirty="0">
                <a:highlight>
                  <a:srgbClr val="00FFFF"/>
                </a:highlight>
              </a:rPr>
              <a:t>, do hromady →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dohromady</a:t>
            </a:r>
            <a:r>
              <a:rPr lang="cs-CZ" sz="2400" b="1" i="1" baseline="0" dirty="0">
                <a:highlight>
                  <a:srgbClr val="00FFFF"/>
                </a:highlight>
              </a:rPr>
              <a:t>, při tom →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přitom</a:t>
            </a:r>
            <a:r>
              <a:rPr lang="cs-CZ" sz="2400" b="0" i="0" baseline="0" dirty="0">
                <a:highlight>
                  <a:srgbClr val="00FFFF"/>
                </a:highlight>
              </a:rPr>
              <a:t>). </a:t>
            </a:r>
            <a:endParaRPr lang="en-US" sz="2400" dirty="0">
              <a:highlight>
                <a:srgbClr val="00FFFF"/>
              </a:highlight>
            </a:endParaRPr>
          </a:p>
          <a:p>
            <a:endParaRPr lang="cs-CZ" sz="2400" dirty="0"/>
          </a:p>
          <a:p>
            <a:r>
              <a:rPr lang="cs-CZ" sz="2400" b="0" i="0" baseline="0" dirty="0"/>
              <a:t>Je zapotřebí dávat pozor na rozlišení spojení předložky s podstatným jménem od příslovečné spřežky </a:t>
            </a:r>
            <a:r>
              <a:rPr lang="cs-CZ" sz="2400" b="0" i="0" baseline="0" dirty="0">
                <a:highlight>
                  <a:srgbClr val="00FFFF"/>
                </a:highlight>
              </a:rPr>
              <a:t>(</a:t>
            </a:r>
            <a:r>
              <a:rPr lang="cs-CZ" sz="2400" b="1" i="1" baseline="0" dirty="0">
                <a:highlight>
                  <a:srgbClr val="00FFFF"/>
                </a:highlight>
              </a:rPr>
              <a:t>Sejdeme se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na hoře</a:t>
            </a:r>
            <a:r>
              <a:rPr lang="cs-CZ" sz="2400" b="1" i="1" baseline="0" dirty="0">
                <a:highlight>
                  <a:srgbClr val="00FFFF"/>
                </a:highlight>
              </a:rPr>
              <a:t> Říp. X V chatce spal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nahoře</a:t>
            </a:r>
            <a:r>
              <a:rPr lang="cs-CZ" sz="2400" b="1" i="1" baseline="0" dirty="0">
                <a:highlight>
                  <a:srgbClr val="00FFFF"/>
                </a:highlight>
              </a:rPr>
              <a:t>. Hodil to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do hromady</a:t>
            </a:r>
            <a:r>
              <a:rPr lang="cs-CZ" sz="2400" b="1" i="1" baseline="0" dirty="0">
                <a:highlight>
                  <a:srgbClr val="00FFFF"/>
                </a:highlight>
              </a:rPr>
              <a:t> kamení. X Spojíme se </a:t>
            </a:r>
            <a:r>
              <a:rPr lang="cs-CZ" sz="2400" b="1" i="1" u="sng" baseline="0" dirty="0">
                <a:highlight>
                  <a:srgbClr val="00FFFF"/>
                </a:highlight>
              </a:rPr>
              <a:t>dohromady</a:t>
            </a:r>
            <a:r>
              <a:rPr lang="cs-CZ" sz="2400" b="1" i="1" baseline="0" dirty="0">
                <a:highlight>
                  <a:srgbClr val="00FFFF"/>
                </a:highlight>
              </a:rPr>
              <a:t>.</a:t>
            </a:r>
            <a:r>
              <a:rPr lang="cs-CZ" sz="2400" b="0" i="0" baseline="0" dirty="0">
                <a:highlight>
                  <a:srgbClr val="00FFFF"/>
                </a:highlight>
              </a:rPr>
              <a:t>). </a:t>
            </a:r>
            <a:endParaRPr lang="en-US" sz="2400" dirty="0">
              <a:highlight>
                <a:srgbClr val="00FFFF"/>
              </a:highlight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8343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8DFA12-1E4A-4CB2-8332-3A9255B68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000" b="1" dirty="0"/>
              <a:t>Rozhodněte o správném pravopisu</a:t>
            </a:r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45E15-8CD9-444D-AB22-8AFB7803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500"/>
              <a:t>Nakupovat chodím </a:t>
            </a:r>
            <a:r>
              <a:rPr lang="cs-CZ" sz="1500" b="1">
                <a:highlight>
                  <a:srgbClr val="00FFFF"/>
                </a:highlight>
              </a:rPr>
              <a:t>(pokaždé x po každé) </a:t>
            </a:r>
            <a:r>
              <a:rPr lang="cs-CZ" sz="1500"/>
              <a:t>v jinou hodinu.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b="1">
                <a:highlight>
                  <a:srgbClr val="00FFFF"/>
                </a:highlight>
              </a:rPr>
              <a:t>(Pokaždé x Po každé</a:t>
            </a:r>
            <a:r>
              <a:rPr lang="cs-CZ" sz="1500"/>
              <a:t>) dlouhé práci si dávám přestávku.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Vyšla jsem na ulici a </a:t>
            </a:r>
            <a:r>
              <a:rPr lang="cs-CZ" sz="1500" b="1">
                <a:highlight>
                  <a:srgbClr val="00FFFF"/>
                </a:highlight>
              </a:rPr>
              <a:t>(vtom x v tom) </a:t>
            </a:r>
            <a:r>
              <a:rPr lang="cs-CZ" sz="1500"/>
              <a:t>začalo pršet.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Jak se cítíš </a:t>
            </a:r>
            <a:r>
              <a:rPr lang="cs-CZ" sz="1500" b="1">
                <a:highlight>
                  <a:srgbClr val="00FFFF"/>
                </a:highlight>
              </a:rPr>
              <a:t>(vtom x v tom) </a:t>
            </a:r>
            <a:r>
              <a:rPr lang="cs-CZ" sz="1500"/>
              <a:t>novém kabátě?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Dnes se učíme </a:t>
            </a:r>
            <a:r>
              <a:rPr lang="cs-CZ" sz="1500" b="1">
                <a:highlight>
                  <a:srgbClr val="00FFFF"/>
                </a:highlight>
              </a:rPr>
              <a:t>(dohromady x do hromady).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Neskákej </a:t>
            </a:r>
            <a:r>
              <a:rPr lang="cs-CZ" sz="1500" b="1">
                <a:highlight>
                  <a:srgbClr val="00FFFF"/>
                </a:highlight>
              </a:rPr>
              <a:t>(dohromady x do hromady) </a:t>
            </a:r>
            <a:r>
              <a:rPr lang="cs-CZ" sz="1500"/>
              <a:t>listí, budeš špinavý.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Co stojí </a:t>
            </a:r>
            <a:r>
              <a:rPr lang="cs-CZ" sz="1500" b="1">
                <a:highlight>
                  <a:srgbClr val="00FFFF"/>
                </a:highlight>
              </a:rPr>
              <a:t>(zatím x za tím) </a:t>
            </a:r>
            <a:r>
              <a:rPr lang="cs-CZ" sz="1500"/>
              <a:t>vaším domem?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Než přijdeš z práce, budu si tu </a:t>
            </a:r>
            <a:r>
              <a:rPr lang="cs-CZ" sz="1500" b="1">
                <a:highlight>
                  <a:srgbClr val="00FFFF"/>
                </a:highlight>
              </a:rPr>
              <a:t>(zatím x za tím) </a:t>
            </a:r>
            <a:r>
              <a:rPr lang="cs-CZ" sz="1500"/>
              <a:t>číst.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Je ti dobře </a:t>
            </a:r>
            <a:r>
              <a:rPr lang="cs-CZ" sz="1500" b="1">
                <a:highlight>
                  <a:srgbClr val="00FFFF"/>
                </a:highlight>
              </a:rPr>
              <a:t>(potom x po tom) </a:t>
            </a:r>
            <a:r>
              <a:rPr lang="cs-CZ" sz="1500"/>
              <a:t>dnešním obědě?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/>
              <a:t>Nejprve si napiš úkoly a </a:t>
            </a:r>
            <a:r>
              <a:rPr lang="cs-CZ" sz="1500" b="1">
                <a:highlight>
                  <a:srgbClr val="00FFFF"/>
                </a:highlight>
              </a:rPr>
              <a:t>(potom x po tom) </a:t>
            </a:r>
            <a:r>
              <a:rPr lang="cs-CZ" sz="1500"/>
              <a:t>si můžeš hrát. </a:t>
            </a:r>
          </a:p>
          <a:p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402396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8DFA12-1E4A-4CB2-8332-3A9255B68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48" y="1463040"/>
            <a:ext cx="4468563" cy="2690949"/>
          </a:xfrm>
        </p:spPr>
        <p:txBody>
          <a:bodyPr anchor="t">
            <a:normAutofit/>
          </a:bodyPr>
          <a:lstStyle/>
          <a:p>
            <a:r>
              <a:rPr lang="cs-CZ" sz="4800" b="1" dirty="0"/>
              <a:t>Rozhodněte                   o správném pravopisu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45E15-8CD9-444D-AB22-8AFB7803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/>
              <a:t>Nakupovat chodím </a:t>
            </a:r>
            <a:r>
              <a:rPr lang="cs-CZ" sz="2000" b="1">
                <a:highlight>
                  <a:srgbClr val="00FFFF"/>
                </a:highlight>
              </a:rPr>
              <a:t>pokaždé </a:t>
            </a:r>
            <a:r>
              <a:rPr lang="cs-CZ" sz="2000"/>
              <a:t>v jinou hodinu.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>
                <a:highlight>
                  <a:srgbClr val="00FFFF"/>
                </a:highlight>
              </a:rPr>
              <a:t>Po každé</a:t>
            </a:r>
            <a:r>
              <a:rPr lang="cs-CZ" sz="2000"/>
              <a:t> dlouhé práci si dávám přestávku.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Vyšla jsem na ulici a </a:t>
            </a:r>
            <a:r>
              <a:rPr lang="cs-CZ" sz="2000" b="1">
                <a:highlight>
                  <a:srgbClr val="00FFFF"/>
                </a:highlight>
              </a:rPr>
              <a:t>vtom </a:t>
            </a:r>
            <a:r>
              <a:rPr lang="cs-CZ" sz="2000"/>
              <a:t>začalo pršet.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Jak se cítíš </a:t>
            </a:r>
            <a:r>
              <a:rPr lang="cs-CZ" sz="2000" b="1">
                <a:highlight>
                  <a:srgbClr val="00FFFF"/>
                </a:highlight>
              </a:rPr>
              <a:t>v tom </a:t>
            </a:r>
            <a:r>
              <a:rPr lang="cs-CZ" sz="2000"/>
              <a:t>novém kabátě?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Dnes se učíme </a:t>
            </a:r>
            <a:r>
              <a:rPr lang="cs-CZ" sz="2000" b="1">
                <a:highlight>
                  <a:srgbClr val="00FFFF"/>
                </a:highlight>
              </a:rPr>
              <a:t>dohromady. 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Neskákej </a:t>
            </a:r>
            <a:r>
              <a:rPr lang="cs-CZ" sz="2000" b="1">
                <a:highlight>
                  <a:srgbClr val="00FFFF"/>
                </a:highlight>
              </a:rPr>
              <a:t>do hromady </a:t>
            </a:r>
            <a:r>
              <a:rPr lang="cs-CZ" sz="2000"/>
              <a:t>listí, budeš špinavý.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Co stojí </a:t>
            </a:r>
            <a:r>
              <a:rPr lang="cs-CZ" sz="2000" b="1">
                <a:highlight>
                  <a:srgbClr val="00FFFF"/>
                </a:highlight>
              </a:rPr>
              <a:t>za tím </a:t>
            </a:r>
            <a:r>
              <a:rPr lang="cs-CZ" sz="2000"/>
              <a:t>vaším domem?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Než přijdeš z práce, budu si tu </a:t>
            </a:r>
            <a:r>
              <a:rPr lang="cs-CZ" sz="2000" b="1">
                <a:highlight>
                  <a:srgbClr val="00FFFF"/>
                </a:highlight>
              </a:rPr>
              <a:t>zatím </a:t>
            </a:r>
            <a:r>
              <a:rPr lang="cs-CZ" sz="2000"/>
              <a:t>číst.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Je ti dobře </a:t>
            </a:r>
            <a:r>
              <a:rPr lang="cs-CZ" sz="2000" b="1">
                <a:highlight>
                  <a:srgbClr val="00FFFF"/>
                </a:highlight>
              </a:rPr>
              <a:t>po tom </a:t>
            </a:r>
            <a:r>
              <a:rPr lang="cs-CZ" sz="2000"/>
              <a:t>dnešním obědě?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Nejprve si napiš úkoly a </a:t>
            </a:r>
            <a:r>
              <a:rPr lang="cs-CZ" sz="2000" b="1">
                <a:highlight>
                  <a:srgbClr val="00FFFF"/>
                </a:highlight>
              </a:rPr>
              <a:t>potom </a:t>
            </a:r>
            <a:r>
              <a:rPr lang="cs-CZ" sz="2000"/>
              <a:t>si můžeš hrát. 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83907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1E2A5-A57B-B70B-875C-F6D9D0493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spřežky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2265D-2729-D9E0-19F7-796B3D307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335819"/>
            <a:ext cx="11243144" cy="502522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ts val="1260"/>
              </a:lnSpc>
              <a:buNone/>
            </a:pPr>
            <a:r>
              <a:rPr lang="cs-CZ" sz="1800" i="1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Jděte po schodech (na horu x nahoru).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Praotec Čech vy­</a:t>
            </a: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stoupil (na horu x nahoru) Říp.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Přišel (do konce x dokonce) i Petr.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plese nemůžeme zůstat až (do konce x dokonce).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Děkuji vám (za to x zato), že jste mi pomohli.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 se roze­</a:t>
            </a:r>
            <a:r>
              <a:rPr lang="cs-CZ" sz="24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smála, (za to x zato) Alena zůstala vážná.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Zavolal jsem mu </a:t>
            </a: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(po tom x potom) jsem šel domů.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se stalo den (po tom </a:t>
            </a: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potom) neštěstí.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 pravdu x opravdu) se lidé nejvíce hádají.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Já jsem to (o pravdu x opravdu) neudělal.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Počkejte na nás </a:t>
            </a: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(na hoře x nahoře) na kopci.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(Na hoře x nahoře) Praděd stojí </a:t>
            </a:r>
            <a:r>
              <a:rPr lang="cs-CZ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rozhledna. 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26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CAFEAF-6FCA-4AEC-9F63-C27ED8BA6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 b="1"/>
              <a:t>Stupňování příslovcí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B7448-474B-42AF-8A65-27D12F2CC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cs-CZ" sz="2400" dirty="0">
                <a:highlight>
                  <a:srgbClr val="00FFFF"/>
                </a:highlight>
              </a:rPr>
              <a:t>1. stupeň </a:t>
            </a:r>
            <a:r>
              <a:rPr lang="cs-CZ" sz="2400" dirty="0"/>
              <a:t>– základní tvar  </a:t>
            </a:r>
            <a:r>
              <a:rPr lang="cs-CZ" sz="2400" dirty="0">
                <a:highlight>
                  <a:srgbClr val="00FFFF"/>
                </a:highlight>
              </a:rPr>
              <a:t>krásně, krátce, vysoko</a:t>
            </a:r>
          </a:p>
          <a:p>
            <a:endParaRPr lang="cs-CZ" sz="2400" dirty="0"/>
          </a:p>
          <a:p>
            <a:r>
              <a:rPr lang="cs-CZ" sz="2400" dirty="0">
                <a:highlight>
                  <a:srgbClr val="00FF00"/>
                </a:highlight>
              </a:rPr>
              <a:t>2. stupeň </a:t>
            </a:r>
            <a:r>
              <a:rPr lang="cs-CZ" sz="2400" dirty="0"/>
              <a:t>+ přípony </a:t>
            </a:r>
            <a:r>
              <a:rPr lang="cs-CZ" sz="2400" dirty="0">
                <a:highlight>
                  <a:srgbClr val="00FF00"/>
                </a:highlight>
              </a:rPr>
              <a:t>–</a:t>
            </a:r>
            <a:r>
              <a:rPr lang="cs-CZ" sz="2400" dirty="0" err="1">
                <a:highlight>
                  <a:srgbClr val="00FF00"/>
                </a:highlight>
              </a:rPr>
              <a:t>ěji</a:t>
            </a:r>
            <a:r>
              <a:rPr lang="cs-CZ" sz="2400" dirty="0">
                <a:highlight>
                  <a:srgbClr val="00FF00"/>
                </a:highlight>
              </a:rPr>
              <a:t>, - </a:t>
            </a:r>
            <a:r>
              <a:rPr lang="cs-CZ" sz="2400" dirty="0" err="1">
                <a:highlight>
                  <a:srgbClr val="00FF00"/>
                </a:highlight>
              </a:rPr>
              <a:t>eji</a:t>
            </a:r>
            <a:r>
              <a:rPr lang="cs-CZ" sz="2400" dirty="0">
                <a:highlight>
                  <a:srgbClr val="00FF00"/>
                </a:highlight>
              </a:rPr>
              <a:t> , - e, </a:t>
            </a:r>
            <a:r>
              <a:rPr lang="cs-CZ" sz="2400" dirty="0"/>
              <a:t>= krásn</a:t>
            </a:r>
            <a:r>
              <a:rPr lang="cs-CZ" sz="2400" dirty="0">
                <a:highlight>
                  <a:srgbClr val="00FF00"/>
                </a:highlight>
              </a:rPr>
              <a:t>ěji</a:t>
            </a:r>
            <a:r>
              <a:rPr lang="cs-CZ" sz="2400" dirty="0"/>
              <a:t>, kratč</a:t>
            </a:r>
            <a:r>
              <a:rPr lang="cs-CZ" sz="2400" dirty="0">
                <a:highlight>
                  <a:srgbClr val="00FF00"/>
                </a:highlight>
              </a:rPr>
              <a:t>eji</a:t>
            </a:r>
            <a:r>
              <a:rPr lang="cs-CZ" sz="2400" dirty="0"/>
              <a:t>, výš</a:t>
            </a:r>
            <a:r>
              <a:rPr lang="cs-CZ" sz="2400" dirty="0">
                <a:highlight>
                  <a:srgbClr val="00FF00"/>
                </a:highlight>
              </a:rPr>
              <a:t>e</a:t>
            </a:r>
            <a:r>
              <a:rPr lang="cs-CZ" sz="2400" dirty="0"/>
              <a:t> </a:t>
            </a:r>
            <a:r>
              <a:rPr lang="cs-CZ" sz="2400" dirty="0">
                <a:highlight>
                  <a:srgbClr val="00FF00"/>
                </a:highlight>
              </a:rPr>
              <a:t>(výš)</a:t>
            </a:r>
          </a:p>
          <a:p>
            <a:endParaRPr lang="cs-CZ" sz="2400" dirty="0"/>
          </a:p>
          <a:p>
            <a:r>
              <a:rPr lang="cs-CZ" sz="2400" dirty="0">
                <a:highlight>
                  <a:srgbClr val="FF0000"/>
                </a:highlight>
              </a:rPr>
              <a:t>3. stupeň </a:t>
            </a:r>
            <a:r>
              <a:rPr lang="cs-CZ" sz="2400" dirty="0"/>
              <a:t>+ předpona </a:t>
            </a:r>
            <a:r>
              <a:rPr lang="cs-CZ" sz="2400" dirty="0">
                <a:highlight>
                  <a:srgbClr val="FF0000"/>
                </a:highlight>
              </a:rPr>
              <a:t>nej</a:t>
            </a:r>
            <a:r>
              <a:rPr lang="cs-CZ" sz="2400" dirty="0"/>
              <a:t> = </a:t>
            </a:r>
            <a:r>
              <a:rPr lang="cs-CZ" sz="2400" dirty="0">
                <a:highlight>
                  <a:srgbClr val="FF0000"/>
                </a:highlight>
              </a:rPr>
              <a:t>nej</a:t>
            </a:r>
            <a:r>
              <a:rPr lang="cs-CZ" sz="2400" dirty="0"/>
              <a:t>krásněji, </a:t>
            </a:r>
            <a:r>
              <a:rPr lang="cs-CZ" sz="2400" dirty="0">
                <a:highlight>
                  <a:srgbClr val="FF0000"/>
                </a:highlight>
              </a:rPr>
              <a:t>nej</a:t>
            </a:r>
            <a:r>
              <a:rPr lang="cs-CZ" sz="2400" dirty="0"/>
              <a:t>kratčeji, </a:t>
            </a:r>
            <a:r>
              <a:rPr lang="cs-CZ" sz="2400" dirty="0">
                <a:highlight>
                  <a:srgbClr val="FF0000"/>
                </a:highlight>
              </a:rPr>
              <a:t>nej</a:t>
            </a:r>
            <a:r>
              <a:rPr lang="cs-CZ" sz="2400" dirty="0"/>
              <a:t>výše (</a:t>
            </a:r>
            <a:r>
              <a:rPr lang="cs-CZ" sz="2400" dirty="0">
                <a:highlight>
                  <a:srgbClr val="FF0000"/>
                </a:highlight>
              </a:rPr>
              <a:t>nej</a:t>
            </a:r>
            <a:r>
              <a:rPr lang="cs-CZ" sz="2400" dirty="0"/>
              <a:t>výš) </a:t>
            </a:r>
          </a:p>
        </p:txBody>
      </p:sp>
    </p:spTree>
    <p:extLst>
      <p:ext uri="{BB962C8B-B14F-4D97-AF65-F5344CB8AC3E}">
        <p14:creationId xmlns:p14="http://schemas.microsoft.com/office/powerpoint/2010/main" val="7987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101E18-13E2-4E67-897A-4522D62F0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Nepravidelné stupňování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8A9D0A-B460-4BFA-866E-BAE43222B47A}"/>
              </a:ext>
            </a:extLst>
          </p:cNvPr>
          <p:cNvSpPr txBox="1"/>
          <p:nvPr/>
        </p:nvSpPr>
        <p:spPr>
          <a:xfrm>
            <a:off x="793661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highlight>
                  <a:srgbClr val="FFFF00"/>
                </a:highlight>
              </a:rPr>
              <a:t>zle</a:t>
            </a:r>
            <a:r>
              <a:rPr lang="en-US" sz="3200" b="1" dirty="0">
                <a:highlight>
                  <a:srgbClr val="FFFF00"/>
                </a:highlight>
              </a:rPr>
              <a:t> – </a:t>
            </a:r>
            <a:r>
              <a:rPr lang="en-US" sz="3200" b="1" dirty="0" err="1">
                <a:highlight>
                  <a:srgbClr val="FFFF00"/>
                </a:highlight>
              </a:rPr>
              <a:t>hůř</a:t>
            </a:r>
            <a:r>
              <a:rPr lang="en-US" sz="3200" b="1" dirty="0">
                <a:highlight>
                  <a:srgbClr val="FFFF00"/>
                </a:highlight>
              </a:rPr>
              <a:t>/</a:t>
            </a:r>
            <a:r>
              <a:rPr lang="en-US" sz="3200" b="1" dirty="0" err="1">
                <a:highlight>
                  <a:srgbClr val="FFFF00"/>
                </a:highlight>
              </a:rPr>
              <a:t>hůře</a:t>
            </a:r>
            <a:endParaRPr lang="en-US" sz="3200" b="1" dirty="0"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highlight>
                  <a:srgbClr val="FFFF00"/>
                </a:highlight>
              </a:rPr>
              <a:t>dobře</a:t>
            </a:r>
            <a:r>
              <a:rPr lang="en-US" sz="3200" b="1" dirty="0">
                <a:highlight>
                  <a:srgbClr val="FFFF00"/>
                </a:highlight>
              </a:rPr>
              <a:t> – </a:t>
            </a:r>
            <a:r>
              <a:rPr lang="en-US" sz="3200" b="1" dirty="0" err="1">
                <a:highlight>
                  <a:srgbClr val="FFFF00"/>
                </a:highlight>
              </a:rPr>
              <a:t>lépe</a:t>
            </a:r>
            <a:r>
              <a:rPr lang="en-US" sz="3200" b="1" dirty="0">
                <a:highlight>
                  <a:srgbClr val="FFFF00"/>
                </a:highlight>
              </a:rPr>
              <a:t>/</a:t>
            </a:r>
            <a:r>
              <a:rPr lang="en-US" sz="3200" b="1" dirty="0" err="1">
                <a:highlight>
                  <a:srgbClr val="FFFF00"/>
                </a:highlight>
              </a:rPr>
              <a:t>líp</a:t>
            </a:r>
            <a:endParaRPr lang="en-US" sz="3200" b="1" dirty="0"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 err="1">
                <a:highlight>
                  <a:srgbClr val="FFFF00"/>
                </a:highlight>
              </a:rPr>
              <a:t>brzy</a:t>
            </a:r>
            <a:r>
              <a:rPr lang="en-US" sz="3200" b="1" dirty="0">
                <a:highlight>
                  <a:srgbClr val="FFFF00"/>
                </a:highlight>
              </a:rPr>
              <a:t> – </a:t>
            </a:r>
            <a:r>
              <a:rPr lang="en-US" sz="3200" b="1" dirty="0" err="1">
                <a:highlight>
                  <a:srgbClr val="FFFF00"/>
                </a:highlight>
              </a:rPr>
              <a:t>dřív</a:t>
            </a:r>
            <a:r>
              <a:rPr lang="en-US" sz="3200" b="1" dirty="0">
                <a:highlight>
                  <a:srgbClr val="FFFF00"/>
                </a:highlight>
              </a:rPr>
              <a:t>/</a:t>
            </a:r>
            <a:r>
              <a:rPr lang="en-US" sz="3200" b="1" dirty="0" err="1">
                <a:highlight>
                  <a:srgbClr val="FFFF00"/>
                </a:highlight>
              </a:rPr>
              <a:t>dříve</a:t>
            </a:r>
            <a:endParaRPr lang="cs-CZ" sz="3200" b="1" dirty="0"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highlight>
                  <a:srgbClr val="FFFF00"/>
                </a:highlight>
              </a:rPr>
              <a:t>mnoho – víc/více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highlight>
                  <a:srgbClr val="FFFF00"/>
                </a:highlight>
              </a:rPr>
              <a:t>málo – méně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highlight>
                  <a:srgbClr val="FFFF00"/>
                </a:highlight>
              </a:rPr>
              <a:t>špatně – hůř/ hůře</a:t>
            </a:r>
            <a:endParaRPr lang="en-US" sz="3200" b="1" dirty="0"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5" name="Zástupný obsah 4" descr="Profesor">
            <a:extLst>
              <a:ext uri="{FF2B5EF4-FFF2-40B4-BE49-F238E27FC236}">
                <a16:creationId xmlns:a16="http://schemas.microsoft.com/office/drawing/2014/main" id="{715E567C-3A6C-4B22-9077-018BDB164A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9548" y="2484255"/>
            <a:ext cx="3714244" cy="371424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93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103980-4FDA-4B83-864E-AC4ED13C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000"/>
              <a:t>Doplňte naznačené tvary příslovcí.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BEFE3-E335-423D-B4C0-011ED78A2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24" y="2312601"/>
            <a:ext cx="10506241" cy="4252493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1. Vystoupení nedopadlo </a:t>
            </a:r>
            <a:r>
              <a:rPr lang="cs-CZ" sz="2000" b="1" dirty="0">
                <a:highlight>
                  <a:srgbClr val="00FFFF"/>
                </a:highlight>
              </a:rPr>
              <a:t>(dobře 3). </a:t>
            </a:r>
          </a:p>
          <a:p>
            <a:pPr marL="0" indent="0">
              <a:buNone/>
            </a:pPr>
            <a:r>
              <a:rPr lang="cs-CZ" sz="2000" dirty="0"/>
              <a:t>2. V tomto obchodě můžete nakoupit </a:t>
            </a:r>
            <a:r>
              <a:rPr lang="cs-CZ" sz="2000" b="1" dirty="0">
                <a:highlight>
                  <a:srgbClr val="00FFFF"/>
                </a:highlight>
              </a:rPr>
              <a:t>(levně 2). </a:t>
            </a:r>
          </a:p>
          <a:p>
            <a:pPr marL="0" indent="0">
              <a:buNone/>
            </a:pPr>
            <a:r>
              <a:rPr lang="cs-CZ" sz="2000" dirty="0"/>
              <a:t>3. Závod běžel ze všech </a:t>
            </a:r>
            <a:r>
              <a:rPr lang="cs-CZ" sz="2000" b="1" dirty="0">
                <a:highlight>
                  <a:srgbClr val="00FFFF"/>
                </a:highlight>
              </a:rPr>
              <a:t>(pomalu 3). </a:t>
            </a:r>
          </a:p>
          <a:p>
            <a:pPr marL="0" indent="0">
              <a:buNone/>
            </a:pPr>
            <a:r>
              <a:rPr lang="cs-CZ" sz="2000" dirty="0"/>
              <a:t>4. Na první pohled vypadal </a:t>
            </a:r>
            <a:r>
              <a:rPr lang="cs-CZ" sz="2000" b="1" dirty="0">
                <a:highlight>
                  <a:srgbClr val="00FFFF"/>
                </a:highlight>
              </a:rPr>
              <a:t>(hloupě 2) </a:t>
            </a:r>
            <a:r>
              <a:rPr lang="cs-CZ" sz="2000" dirty="0"/>
              <a:t>než jeho bratr. </a:t>
            </a:r>
          </a:p>
          <a:p>
            <a:pPr marL="0" indent="0">
              <a:buNone/>
            </a:pPr>
            <a:r>
              <a:rPr lang="cs-CZ" sz="2000" dirty="0"/>
              <a:t>5. Bylo mu </a:t>
            </a:r>
            <a:r>
              <a:rPr lang="cs-CZ" sz="2000" b="1" dirty="0">
                <a:highlight>
                  <a:srgbClr val="00FFFF"/>
                </a:highlight>
              </a:rPr>
              <a:t>(zle 2) </a:t>
            </a:r>
            <a:r>
              <a:rPr lang="cs-CZ" sz="2000" dirty="0"/>
              <a:t>a </a:t>
            </a:r>
            <a:r>
              <a:rPr lang="cs-CZ" sz="2000" b="1" dirty="0">
                <a:highlight>
                  <a:srgbClr val="00FFFF"/>
                </a:highlight>
              </a:rPr>
              <a:t>(zle 2). </a:t>
            </a:r>
          </a:p>
          <a:p>
            <a:pPr marL="0" indent="0">
              <a:buNone/>
            </a:pPr>
            <a:r>
              <a:rPr lang="cs-CZ" sz="2000" dirty="0"/>
              <a:t>6. Provedli to </a:t>
            </a:r>
            <a:r>
              <a:rPr lang="cs-CZ" sz="2000" b="1" dirty="0">
                <a:highlight>
                  <a:srgbClr val="00FFFF"/>
                </a:highlight>
              </a:rPr>
              <a:t>(snadno 2</a:t>
            </a:r>
            <a:r>
              <a:rPr lang="cs-CZ" sz="2000" dirty="0"/>
              <a:t>), než si mysleli. </a:t>
            </a:r>
          </a:p>
          <a:p>
            <a:pPr marL="0" indent="0">
              <a:buNone/>
            </a:pPr>
            <a:r>
              <a:rPr lang="cs-CZ" sz="2000" dirty="0"/>
              <a:t>7. Kabel uložili </a:t>
            </a:r>
            <a:r>
              <a:rPr lang="cs-CZ" sz="2000" b="1" dirty="0">
                <a:highlight>
                  <a:srgbClr val="00FFFF"/>
                </a:highlight>
              </a:rPr>
              <a:t>(hluboko 2). </a:t>
            </a:r>
          </a:p>
          <a:p>
            <a:pPr marL="0" indent="0">
              <a:buNone/>
            </a:pPr>
            <a:r>
              <a:rPr lang="cs-CZ" sz="2000" dirty="0"/>
              <a:t>8. Pojď ke mně </a:t>
            </a:r>
            <a:r>
              <a:rPr lang="cs-CZ" sz="2000" b="1" dirty="0">
                <a:highlight>
                  <a:srgbClr val="00FFFF"/>
                </a:highlight>
              </a:rPr>
              <a:t>(blízko 2). </a:t>
            </a:r>
          </a:p>
          <a:p>
            <a:pPr marL="0" indent="0">
              <a:buNone/>
            </a:pPr>
            <a:r>
              <a:rPr lang="cs-CZ" sz="2000" dirty="0"/>
              <a:t>9. Někdy je lépe </a:t>
            </a:r>
            <a:r>
              <a:rPr lang="cs-CZ" sz="2000" b="1" dirty="0">
                <a:highlight>
                  <a:srgbClr val="00FFFF"/>
                </a:highlight>
              </a:rPr>
              <a:t>(málo 2) </a:t>
            </a:r>
            <a:r>
              <a:rPr lang="cs-CZ" sz="2000" dirty="0"/>
              <a:t>než </a:t>
            </a:r>
            <a:r>
              <a:rPr lang="cs-CZ" sz="2000" b="1" dirty="0">
                <a:highlight>
                  <a:srgbClr val="00FFFF"/>
                </a:highlight>
              </a:rPr>
              <a:t>(mnoho 2). </a:t>
            </a:r>
          </a:p>
          <a:p>
            <a:pPr marL="0" indent="0">
              <a:buNone/>
            </a:pPr>
            <a:r>
              <a:rPr lang="cs-CZ" sz="2000" dirty="0"/>
              <a:t>10. Nejednal při dnešní schůzce </a:t>
            </a:r>
            <a:r>
              <a:rPr lang="cs-CZ" sz="2000" b="1" dirty="0">
                <a:highlight>
                  <a:srgbClr val="00FFFF"/>
                </a:highlight>
              </a:rPr>
              <a:t>(rozumně 3). </a:t>
            </a:r>
          </a:p>
          <a:p>
            <a:pPr marL="0" indent="0">
              <a:buNone/>
            </a:pPr>
            <a:r>
              <a:rPr lang="cs-CZ" sz="2000" dirty="0"/>
              <a:t>11. Pověs ten obraz </a:t>
            </a:r>
            <a:r>
              <a:rPr lang="cs-CZ" sz="2000" b="1" dirty="0">
                <a:highlight>
                  <a:srgbClr val="00FFFF"/>
                </a:highlight>
              </a:rPr>
              <a:t>(nízko 2). 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4220657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836</Words>
  <Application>Microsoft Office PowerPoint</Application>
  <PresentationFormat>Širokoúhlá obrazovka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Příslovce, stupňování</vt:lpstr>
      <vt:lpstr>Pravopis příslovcí – samostatná práce Pište pouze neúplná slova. !!!</vt:lpstr>
      <vt:lpstr>Příslovečné spřežky </vt:lpstr>
      <vt:lpstr>Rozhodněte o správném pravopisu</vt:lpstr>
      <vt:lpstr>Rozhodněte                   o správném pravopisu</vt:lpstr>
      <vt:lpstr>Příslovečné spřežky </vt:lpstr>
      <vt:lpstr>Stupňování příslovcí </vt:lpstr>
      <vt:lpstr>Nepravidelné stupňování </vt:lpstr>
      <vt:lpstr>Doplňte naznačené tvary příslovcí. </vt:lpstr>
      <vt:lpstr>Doplňte naznačené tvary příslovcí.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Příslovce, stupňování</dc:title>
  <dc:creator>Bednář Milan, nprap.</dc:creator>
  <cp:lastModifiedBy>Milan Bednář</cp:lastModifiedBy>
  <cp:revision>3</cp:revision>
  <dcterms:created xsi:type="dcterms:W3CDTF">2020-11-15T12:13:01Z</dcterms:created>
  <dcterms:modified xsi:type="dcterms:W3CDTF">2023-11-12T20:28:47Z</dcterms:modified>
</cp:coreProperties>
</file>