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9900"/>
    <a:srgbClr val="0066FF"/>
    <a:srgbClr val="000000"/>
    <a:srgbClr val="33CC33"/>
    <a:srgbClr val="66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4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CE86-DB62-47B1-98E4-84E5D722CD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F298-7D6B-4BB6-8DD1-31EAA843F4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71CF8-F178-49C0-842F-575D27C1AC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0F70A-F1A4-475F-9F8A-8200AE332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62D8C-9EC1-42E9-B3C9-7B63F69BBC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22D12-59DD-4D92-A7E5-D8A14E5541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63DF1-52B8-4D12-B8A6-9B9E6F3BF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181AB-E7E2-4D4F-8BC7-2D3D98C79A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855DF-CB24-4506-85C4-75AF6C9077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E8039-2A69-4F0D-B876-BA678442B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CC7FA-0014-4C5D-B02D-B5A996AA4AD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66E62-D66A-4E9E-BC1B-BF71C88B96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1D0B6-082A-4FA0-99E3-89B9972B1B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F1230E4B-3A57-4B41-9D9F-CB3CC8DAC57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ordwall.net/cs/resource/9328305/slovn%C3%AD-druhy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CD605F-4682-724C-0C7F-8B17A4AADD5D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cs-CZ" dirty="0"/>
              <a:t>Slovní druhy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7834337-FDF1-A263-8810-D4E845813601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cs-CZ" dirty="0"/>
              <a:t>6. </a:t>
            </a:r>
            <a:r>
              <a:rPr lang="cs-CZ"/>
              <a:t>třída </a:t>
            </a:r>
          </a:p>
        </p:txBody>
      </p:sp>
    </p:spTree>
    <p:extLst>
      <p:ext uri="{BB962C8B-B14F-4D97-AF65-F5344CB8AC3E}">
        <p14:creationId xmlns:p14="http://schemas.microsoft.com/office/powerpoint/2010/main" val="811336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Spojky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8147050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Spojují slova nebo věty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8313" y="2852738"/>
            <a:ext cx="2641600" cy="1981200"/>
            <a:chOff x="204" y="1570"/>
            <a:chExt cx="1664" cy="1248"/>
          </a:xfrm>
        </p:grpSpPr>
        <p:pic>
          <p:nvPicPr>
            <p:cNvPr id="11275" name="Picture 4" descr="PA18026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" y="1570"/>
              <a:ext cx="166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6" name="Text Box 6"/>
            <p:cNvSpPr txBox="1">
              <a:spLocks noChangeArrowheads="1"/>
            </p:cNvSpPr>
            <p:nvPr/>
          </p:nvSpPr>
          <p:spPr bwMode="auto">
            <a:xfrm>
              <a:off x="476" y="2478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mrkev </a:t>
              </a:r>
              <a:r>
                <a:rPr lang="cs-CZ">
                  <a:solidFill>
                    <a:srgbClr val="FF0000"/>
                  </a:solidFill>
                </a:rPr>
                <a:t>a</a:t>
              </a:r>
              <a:r>
                <a:rPr lang="cs-CZ"/>
                <a:t> petržel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227763" y="620713"/>
            <a:ext cx="2305050" cy="3024187"/>
            <a:chOff x="3923" y="391"/>
            <a:chExt cx="1523" cy="1996"/>
          </a:xfrm>
        </p:grpSpPr>
        <p:pic>
          <p:nvPicPr>
            <p:cNvPr id="11273" name="Picture 7" descr="P417000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" y="391"/>
              <a:ext cx="1523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 Box 9"/>
            <p:cNvSpPr txBox="1">
              <a:spLocks noChangeArrowheads="1"/>
            </p:cNvSpPr>
            <p:nvPr/>
          </p:nvSpPr>
          <p:spPr bwMode="auto">
            <a:xfrm>
              <a:off x="3969" y="1888"/>
              <a:ext cx="1394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Je to kopretina </a:t>
              </a:r>
            </a:p>
            <a:p>
              <a:r>
                <a:rPr lang="cs-CZ">
                  <a:solidFill>
                    <a:srgbClr val="FF0000"/>
                  </a:solidFill>
                </a:rPr>
                <a:t>nebo</a:t>
              </a:r>
              <a:r>
                <a:rPr lang="cs-CZ"/>
                <a:t> sedmikráska?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3348038" y="3716338"/>
            <a:ext cx="3811587" cy="2754312"/>
            <a:chOff x="1882" y="2387"/>
            <a:chExt cx="2401" cy="1735"/>
          </a:xfrm>
        </p:grpSpPr>
        <p:pic>
          <p:nvPicPr>
            <p:cNvPr id="11271" name="Picture 14" descr="PA01029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82" y="2387"/>
              <a:ext cx="2313" cy="17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15"/>
            <p:cNvSpPr txBox="1">
              <a:spLocks noChangeArrowheads="1"/>
            </p:cNvSpPr>
            <p:nvPr/>
          </p:nvSpPr>
          <p:spPr bwMode="auto">
            <a:xfrm>
              <a:off x="1882" y="3838"/>
              <a:ext cx="24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Chtěli jsme se koupat,</a:t>
              </a:r>
              <a:r>
                <a:rPr lang="cs-CZ">
                  <a:solidFill>
                    <a:srgbClr val="FF0000"/>
                  </a:solidFill>
                </a:rPr>
                <a:t>ale</a:t>
              </a:r>
              <a:r>
                <a:rPr lang="cs-CZ"/>
                <a:t> byla zima.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Částice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562725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Vyjadřují přání, radost,obavy,údiv..</a:t>
            </a:r>
          </a:p>
          <a:p>
            <a:pPr eaLnBrk="1" hangingPunct="1">
              <a:defRPr/>
            </a:pPr>
            <a:r>
              <a:rPr lang="cs-CZ" sz="2800"/>
              <a:t>Uvozují věty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771775" y="3068638"/>
            <a:ext cx="3384550" cy="2538412"/>
            <a:chOff x="1746" y="1933"/>
            <a:chExt cx="2132" cy="1599"/>
          </a:xfrm>
        </p:grpSpPr>
        <p:pic>
          <p:nvPicPr>
            <p:cNvPr id="12299" name="Picture 7" descr="P10100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" y="1933"/>
              <a:ext cx="2132" cy="1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0" name="Text Box 9"/>
            <p:cNvSpPr txBox="1">
              <a:spLocks noChangeArrowheads="1"/>
            </p:cNvSpPr>
            <p:nvPr/>
          </p:nvSpPr>
          <p:spPr bwMode="auto">
            <a:xfrm>
              <a:off x="1973" y="3203"/>
              <a:ext cx="17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Kéž</a:t>
              </a:r>
              <a:r>
                <a:rPr lang="cs-CZ"/>
                <a:t> by se tu dalo koupat.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11188" y="3860800"/>
            <a:ext cx="1944687" cy="2592388"/>
            <a:chOff x="385" y="2432"/>
            <a:chExt cx="1225" cy="1633"/>
          </a:xfrm>
        </p:grpSpPr>
        <p:pic>
          <p:nvPicPr>
            <p:cNvPr id="12297" name="Picture 10" descr="P70100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2432"/>
              <a:ext cx="1225" cy="1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Text Box 12"/>
            <p:cNvSpPr txBox="1">
              <a:spLocks noChangeArrowheads="1"/>
            </p:cNvSpPr>
            <p:nvPr/>
          </p:nvSpPr>
          <p:spPr bwMode="auto">
            <a:xfrm>
              <a:off x="521" y="3748"/>
              <a:ext cx="103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Ať</a:t>
              </a:r>
              <a:r>
                <a:rPr lang="cs-CZ"/>
                <a:t> ji nezlomíš!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43663" y="2708275"/>
            <a:ext cx="2376487" cy="3168650"/>
            <a:chOff x="4059" y="1706"/>
            <a:chExt cx="1497" cy="1996"/>
          </a:xfrm>
        </p:grpSpPr>
        <p:pic>
          <p:nvPicPr>
            <p:cNvPr id="12295" name="Picture 14" descr="DSCF010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59" y="1706"/>
              <a:ext cx="1497" cy="1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15"/>
            <p:cNvSpPr txBox="1">
              <a:spLocks noChangeArrowheads="1"/>
            </p:cNvSpPr>
            <p:nvPr/>
          </p:nvSpPr>
          <p:spPr bwMode="auto">
            <a:xfrm>
              <a:off x="4468" y="3385"/>
              <a:ext cx="10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Ano</a:t>
              </a:r>
              <a:r>
                <a:rPr lang="cs-CZ"/>
                <a:t>,to je bříza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Citoslovce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8435975" cy="46831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Napodobují zvuky</a:t>
            </a:r>
          </a:p>
          <a:p>
            <a:pPr eaLnBrk="1" hangingPunct="1">
              <a:defRPr/>
            </a:pPr>
            <a:r>
              <a:rPr lang="cs-CZ" sz="2800"/>
              <a:t>Vyjadřují radost, bolest,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/>
              <a:t>   překvapení, různé pokyny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3276600" y="4437063"/>
            <a:ext cx="2374900" cy="1781175"/>
            <a:chOff x="2200" y="2976"/>
            <a:chExt cx="1496" cy="1122"/>
          </a:xfrm>
        </p:grpSpPr>
        <p:pic>
          <p:nvPicPr>
            <p:cNvPr id="13327" name="Picture 7" descr="P101009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00" y="2976"/>
              <a:ext cx="1496" cy="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8" name="Text Box 9"/>
            <p:cNvSpPr txBox="1">
              <a:spLocks noChangeArrowheads="1"/>
            </p:cNvSpPr>
            <p:nvPr/>
          </p:nvSpPr>
          <p:spPr bwMode="auto">
            <a:xfrm>
              <a:off x="2971" y="3838"/>
              <a:ext cx="5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haf,haf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50825" y="3357563"/>
            <a:ext cx="2808288" cy="2106612"/>
            <a:chOff x="295" y="2160"/>
            <a:chExt cx="1769" cy="1327"/>
          </a:xfrm>
        </p:grpSpPr>
        <p:pic>
          <p:nvPicPr>
            <p:cNvPr id="13324" name="Picture 4" descr="P806003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2160"/>
              <a:ext cx="1769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5" name="Text Box 6"/>
            <p:cNvSpPr txBox="1">
              <a:spLocks noChangeArrowheads="1"/>
            </p:cNvSpPr>
            <p:nvPr/>
          </p:nvSpPr>
          <p:spPr bwMode="auto">
            <a:xfrm>
              <a:off x="1565" y="2160"/>
              <a:ext cx="47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9900"/>
                  </a:solidFill>
                </a:rPr>
                <a:t>mňau</a:t>
              </a:r>
            </a:p>
          </p:txBody>
        </p:sp>
        <p:sp>
          <p:nvSpPr>
            <p:cNvPr id="13326" name="Text Box 12"/>
            <p:cNvSpPr txBox="1">
              <a:spLocks noChangeArrowheads="1"/>
            </p:cNvSpPr>
            <p:nvPr/>
          </p:nvSpPr>
          <p:spPr bwMode="auto">
            <a:xfrm>
              <a:off x="1655" y="2886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9900"/>
                  </a:solidFill>
                </a:rPr>
                <a:t>kuk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867400" y="4292600"/>
            <a:ext cx="2951163" cy="2212975"/>
            <a:chOff x="3742" y="2387"/>
            <a:chExt cx="1859" cy="1394"/>
          </a:xfrm>
        </p:grpSpPr>
        <p:pic>
          <p:nvPicPr>
            <p:cNvPr id="13322" name="Picture 18" descr="P81302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42" y="2387"/>
              <a:ext cx="1859" cy="1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3" name="Text Box 19"/>
            <p:cNvSpPr txBox="1">
              <a:spLocks noChangeArrowheads="1"/>
            </p:cNvSpPr>
            <p:nvPr/>
          </p:nvSpPr>
          <p:spPr bwMode="auto">
            <a:xfrm>
              <a:off x="4876" y="3113"/>
              <a:ext cx="51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mňam</a:t>
              </a:r>
            </a:p>
            <a:p>
              <a:r>
                <a:rPr lang="cs-CZ"/>
                <a:t>škub</a:t>
              </a:r>
            </a:p>
            <a:p>
              <a:r>
                <a:rPr lang="cs-CZ"/>
                <a:t>bééé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435600" y="1916113"/>
            <a:ext cx="3024188" cy="2017712"/>
            <a:chOff x="3424" y="1071"/>
            <a:chExt cx="1905" cy="1271"/>
          </a:xfrm>
        </p:grpSpPr>
        <p:pic>
          <p:nvPicPr>
            <p:cNvPr id="13320" name="Picture 20" descr="P10304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4" y="1071"/>
              <a:ext cx="1905" cy="1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21"/>
            <p:cNvSpPr txBox="1">
              <a:spLocks noChangeArrowheads="1"/>
            </p:cNvSpPr>
            <p:nvPr/>
          </p:nvSpPr>
          <p:spPr bwMode="auto">
            <a:xfrm>
              <a:off x="4727" y="1852"/>
              <a:ext cx="3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krá</a:t>
              </a:r>
            </a:p>
            <a:p>
              <a:r>
                <a:rPr lang="cs-CZ"/>
                <a:t>klov</a:t>
              </a:r>
            </a:p>
          </p:txBody>
        </p: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A8EDDABD-86C3-2963-8894-31AF2A32E996}"/>
              </a:ext>
            </a:extLst>
          </p:cNvPr>
          <p:cNvSpPr txBox="1"/>
          <p:nvPr/>
        </p:nvSpPr>
        <p:spPr>
          <a:xfrm>
            <a:off x="250825" y="627341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hlinkClick r:id="rId6"/>
              </a:rPr>
              <a:t>https://wordwall.net/cs/resource/9328305/slovn%C3%AD-druhy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DA49C-B9EE-97F3-2CBB-EED7D8E8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Určete slovní druhy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9D792-3F2F-DAC8-D1E9-623513E26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Vysoko ___ nad ____ městem ____ stála ___ na ___ štíhlém ____ sloupu___ socha____  šťastného ___ prince____. Byl___ od ___ hlavy___ až ___ k ____ patě ____ pozlacen ____ tenkými ____ lístky____ jemného____ zlata___, oči___ měl ___ ze ____ dvou ___ safírů___ a ___na ____jeho ___ meči____ zářil____ červený ___ rubín____ Všichni___ lidé___ se___ mu____ obdivovali____.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324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 wrap="square" anchor="ctr">
            <a:normAutofit/>
          </a:bodyPr>
          <a:lstStyle/>
          <a:p>
            <a:pPr eaLnBrk="1" hangingPunct="1">
              <a:defRPr/>
            </a:pPr>
            <a:r>
              <a:rPr lang="cs-CZ" b="1" u="sng" dirty="0"/>
              <a:t>Slovní druhy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 wrap="square" anchor="t">
            <a:normAutofit/>
          </a:bodyPr>
          <a:lstStyle/>
          <a:p>
            <a:pPr eaLnBrk="1" hangingPunct="1">
              <a:defRPr/>
            </a:pPr>
            <a:r>
              <a:rPr lang="cs-CZ" b="1"/>
              <a:t>Slova ohebná</a:t>
            </a:r>
          </a:p>
          <a:p>
            <a:pPr eaLnBrk="1" hangingPunct="1">
              <a:defRPr/>
            </a:pPr>
            <a:endParaRPr lang="cs-CZ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1.Podstatná jména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2.Přídavná jména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3.Zájmena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4.Číslovky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5.Slovesa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 wrap="square" anchor="t">
            <a:normAutofit/>
          </a:bodyPr>
          <a:lstStyle/>
          <a:p>
            <a:pPr eaLnBrk="1" hangingPunct="1">
              <a:defRPr/>
            </a:pPr>
            <a:r>
              <a:rPr lang="cs-CZ" b="1"/>
              <a:t>Slova neohebná</a:t>
            </a:r>
          </a:p>
          <a:p>
            <a:pPr eaLnBrk="1" hangingPunct="1">
              <a:defRPr/>
            </a:pPr>
            <a:endParaRPr lang="cs-CZ" b="1"/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6.Příslovce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7.Předložky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8.Spojky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9.Částice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10.Citoslovce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Podstatná jména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5040312" cy="4546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Názvy osob, zvířat, věcí, vlastností a dějů…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7019925" y="476250"/>
            <a:ext cx="1639888" cy="2185988"/>
            <a:chOff x="4422" y="300"/>
            <a:chExt cx="1033" cy="1377"/>
          </a:xfrm>
        </p:grpSpPr>
        <p:pic>
          <p:nvPicPr>
            <p:cNvPr id="4117" name="Picture 4" descr="DSCF02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" y="300"/>
              <a:ext cx="1033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8" name="Text Box 12"/>
            <p:cNvSpPr txBox="1">
              <a:spLocks noChangeArrowheads="1"/>
            </p:cNvSpPr>
            <p:nvPr/>
          </p:nvSpPr>
          <p:spPr bwMode="auto">
            <a:xfrm>
              <a:off x="4468" y="1389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muchomůrka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132138" y="3922713"/>
            <a:ext cx="1871662" cy="2819400"/>
            <a:chOff x="1973" y="2471"/>
            <a:chExt cx="1225" cy="1849"/>
          </a:xfrm>
        </p:grpSpPr>
        <p:pic>
          <p:nvPicPr>
            <p:cNvPr id="4114" name="Picture 16" descr="261370_2111194507212_1466122583_2452061_7289301_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3" y="2471"/>
              <a:ext cx="1225" cy="1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2154" y="4020"/>
              <a:ext cx="686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tanečník</a:t>
              </a: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2699" y="3385"/>
              <a:ext cx="48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tanec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076825" y="2708275"/>
            <a:ext cx="2376488" cy="1782763"/>
            <a:chOff x="3198" y="1706"/>
            <a:chExt cx="1497" cy="1123"/>
          </a:xfrm>
        </p:grpSpPr>
        <p:pic>
          <p:nvPicPr>
            <p:cNvPr id="4111" name="Picture 10" descr="PC1400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98" y="1706"/>
              <a:ext cx="1497" cy="11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2" name="Text Box 11"/>
            <p:cNvSpPr txBox="1">
              <a:spLocks noChangeArrowheads="1"/>
            </p:cNvSpPr>
            <p:nvPr/>
          </p:nvSpPr>
          <p:spPr bwMode="auto">
            <a:xfrm>
              <a:off x="4195" y="2568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Arial" charset="0"/>
                </a:rPr>
                <a:t>metr</a:t>
              </a:r>
            </a:p>
          </p:txBody>
        </p:sp>
        <p:sp>
          <p:nvSpPr>
            <p:cNvPr id="4113" name="Text Box 19"/>
            <p:cNvSpPr txBox="1">
              <a:spLocks noChangeArrowheads="1"/>
            </p:cNvSpPr>
            <p:nvPr/>
          </p:nvSpPr>
          <p:spPr bwMode="auto">
            <a:xfrm>
              <a:off x="3457" y="2487"/>
              <a:ext cx="55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měření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795963" y="4724400"/>
            <a:ext cx="2447925" cy="1836738"/>
            <a:chOff x="3651" y="2976"/>
            <a:chExt cx="1542" cy="1157"/>
          </a:xfrm>
        </p:grpSpPr>
        <p:pic>
          <p:nvPicPr>
            <p:cNvPr id="4108" name="Picture 6" descr="DSCF007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2976"/>
              <a:ext cx="1542" cy="1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9" name="Text Box 14"/>
            <p:cNvSpPr txBox="1">
              <a:spLocks noChangeArrowheads="1"/>
            </p:cNvSpPr>
            <p:nvPr/>
          </p:nvSpPr>
          <p:spPr bwMode="auto">
            <a:xfrm>
              <a:off x="4558" y="3838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jahoda</a:t>
              </a:r>
            </a:p>
          </p:txBody>
        </p:sp>
        <p:sp>
          <p:nvSpPr>
            <p:cNvPr id="4110" name="Text Box 20"/>
            <p:cNvSpPr txBox="1">
              <a:spLocks noChangeArrowheads="1"/>
            </p:cNvSpPr>
            <p:nvPr/>
          </p:nvSpPr>
          <p:spPr bwMode="auto">
            <a:xfrm>
              <a:off x="3911" y="3666"/>
              <a:ext cx="29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list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50825" y="2852738"/>
            <a:ext cx="2843213" cy="2133600"/>
            <a:chOff x="158" y="1797"/>
            <a:chExt cx="1791" cy="1344"/>
          </a:xfrm>
        </p:grpSpPr>
        <p:pic>
          <p:nvPicPr>
            <p:cNvPr id="4105" name="Picture 9" descr="P61600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" y="1797"/>
              <a:ext cx="1791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06" name="Text Box 15"/>
            <p:cNvSpPr txBox="1">
              <a:spLocks noChangeArrowheads="1"/>
            </p:cNvSpPr>
            <p:nvPr/>
          </p:nvSpPr>
          <p:spPr bwMode="auto">
            <a:xfrm>
              <a:off x="1292" y="2886"/>
              <a:ext cx="4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kočka</a:t>
              </a:r>
            </a:p>
          </p:txBody>
        </p:sp>
        <p:sp>
          <p:nvSpPr>
            <p:cNvPr id="4107" name="Text Box 21"/>
            <p:cNvSpPr txBox="1">
              <a:spLocks noChangeArrowheads="1"/>
            </p:cNvSpPr>
            <p:nvPr/>
          </p:nvSpPr>
          <p:spPr bwMode="auto">
            <a:xfrm>
              <a:off x="158" y="1842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odpočinek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Přídavná jména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6778625" cy="461168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Vyjadřují vlastnosti osob,zvířat a věcí</a:t>
            </a:r>
          </a:p>
          <a:p>
            <a:pPr eaLnBrk="1" hangingPunct="1">
              <a:defRPr/>
            </a:pPr>
            <a:r>
              <a:rPr lang="cs-CZ" sz="2800"/>
              <a:t>Jaký? Který?Čí?</a:t>
            </a: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924300" y="4508500"/>
            <a:ext cx="2917825" cy="2024063"/>
            <a:chOff x="2472" y="2840"/>
            <a:chExt cx="1838" cy="1275"/>
          </a:xfrm>
        </p:grpSpPr>
        <p:pic>
          <p:nvPicPr>
            <p:cNvPr id="5131" name="Picture 25" descr="Fotografie002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72" y="2840"/>
              <a:ext cx="1838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 Box 27"/>
            <p:cNvSpPr txBox="1">
              <a:spLocks noChangeArrowheads="1"/>
            </p:cNvSpPr>
            <p:nvPr/>
          </p:nvSpPr>
          <p:spPr bwMode="auto">
            <a:xfrm>
              <a:off x="2880" y="3884"/>
              <a:ext cx="11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33CC"/>
                  </a:solidFill>
                  <a:latin typeface="Arial" charset="0"/>
                </a:rPr>
                <a:t>zasněžený,zimní</a:t>
              </a: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11188" y="2565400"/>
            <a:ext cx="2916237" cy="3887788"/>
            <a:chOff x="385" y="1616"/>
            <a:chExt cx="1837" cy="2449"/>
          </a:xfrm>
        </p:grpSpPr>
        <p:pic>
          <p:nvPicPr>
            <p:cNvPr id="5129" name="Picture 30" descr="Lilie u Dostálů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" y="1616"/>
              <a:ext cx="1837" cy="2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0" name="Text Box 31"/>
            <p:cNvSpPr txBox="1">
              <a:spLocks noChangeArrowheads="1"/>
            </p:cNvSpPr>
            <p:nvPr/>
          </p:nvSpPr>
          <p:spPr bwMode="auto">
            <a:xfrm>
              <a:off x="431" y="3748"/>
              <a:ext cx="16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33CC"/>
                  </a:solidFill>
                  <a:latin typeface="Arial" charset="0"/>
                </a:rPr>
                <a:t>barevná,červená,voňavá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651500" y="2205038"/>
            <a:ext cx="2952750" cy="2214562"/>
            <a:chOff x="3560" y="1389"/>
            <a:chExt cx="1860" cy="1395"/>
          </a:xfrm>
        </p:grpSpPr>
        <p:pic>
          <p:nvPicPr>
            <p:cNvPr id="5127" name="Picture 35" descr="P626010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0" y="1389"/>
              <a:ext cx="1860" cy="1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8" name="Text Box 37"/>
            <p:cNvSpPr txBox="1">
              <a:spLocks noChangeArrowheads="1"/>
            </p:cNvSpPr>
            <p:nvPr/>
          </p:nvSpPr>
          <p:spPr bwMode="auto">
            <a:xfrm>
              <a:off x="4241" y="2432"/>
              <a:ext cx="9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latin typeface="Arial" charset="0"/>
                </a:rPr>
                <a:t>staré,dědovo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Zájmena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6059488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Zastupují názvy osob,zvířat,věcí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 sz="2800"/>
              <a:t>   nebo na ně ukazují</a:t>
            </a:r>
          </a:p>
        </p:txBody>
      </p:sp>
      <p:pic>
        <p:nvPicPr>
          <p:cNvPr id="5131" name="Picture 11" descr="P10304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492375"/>
            <a:ext cx="2971800" cy="1981200"/>
          </a:xfrm>
          <a:noFill/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55650" y="3500438"/>
            <a:ext cx="2819400" cy="2114550"/>
            <a:chOff x="476" y="2205"/>
            <a:chExt cx="1776" cy="1332"/>
          </a:xfrm>
        </p:grpSpPr>
        <p:pic>
          <p:nvPicPr>
            <p:cNvPr id="6154" name="Picture 4" descr="P822009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" y="2205"/>
              <a:ext cx="1776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5" name="Text Box 6"/>
            <p:cNvSpPr txBox="1">
              <a:spLocks noChangeArrowheads="1"/>
            </p:cNvSpPr>
            <p:nvPr/>
          </p:nvSpPr>
          <p:spPr bwMode="auto">
            <a:xfrm>
              <a:off x="1066" y="3294"/>
              <a:ext cx="11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moje,vaše,naše</a:t>
              </a:r>
            </a:p>
          </p:txBody>
        </p:sp>
      </p:grp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6948488" y="4076700"/>
            <a:ext cx="20589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FFFF66"/>
                </a:solidFill>
              </a:rPr>
              <a:t>tamten,onen,tento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995738" y="4581525"/>
            <a:ext cx="2990850" cy="1981200"/>
            <a:chOff x="2517" y="2886"/>
            <a:chExt cx="1884" cy="1248"/>
          </a:xfrm>
        </p:grpSpPr>
        <p:pic>
          <p:nvPicPr>
            <p:cNvPr id="6152" name="Picture 14" descr="P103042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7" y="2886"/>
              <a:ext cx="188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651" y="3884"/>
              <a:ext cx="7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které,jaké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Číslovky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6130925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Vyjadřují počet,pořadí…</a:t>
            </a:r>
          </a:p>
          <a:p>
            <a:pPr eaLnBrk="1" hangingPunct="1">
              <a:defRPr/>
            </a:pPr>
            <a:r>
              <a:rPr lang="cs-CZ" sz="2800"/>
              <a:t>Kolik? Kolikátý? Kolikerý? Kolikrát?</a:t>
            </a:r>
          </a:p>
        </p:txBody>
      </p:sp>
      <p:pic>
        <p:nvPicPr>
          <p:cNvPr id="6148" name="Picture 4" descr="DSCF005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924175"/>
            <a:ext cx="2162175" cy="2882900"/>
          </a:xfrm>
          <a:noFill/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19250" y="5013325"/>
            <a:ext cx="74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jedna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443663" y="1628775"/>
            <a:ext cx="2382837" cy="3189288"/>
            <a:chOff x="4059" y="1026"/>
            <a:chExt cx="1501" cy="2009"/>
          </a:xfrm>
        </p:grpSpPr>
        <p:pic>
          <p:nvPicPr>
            <p:cNvPr id="7180" name="Picture 7" descr="Fotografie016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9" y="1026"/>
              <a:ext cx="1501" cy="2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1" name="Text Box 13"/>
            <p:cNvSpPr txBox="1">
              <a:spLocks noChangeArrowheads="1"/>
            </p:cNvSpPr>
            <p:nvPr/>
          </p:nvSpPr>
          <p:spPr bwMode="auto">
            <a:xfrm>
              <a:off x="4999" y="2804"/>
              <a:ext cx="5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mnoho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348038" y="2924175"/>
            <a:ext cx="2700337" cy="3600450"/>
            <a:chOff x="2109" y="1842"/>
            <a:chExt cx="1701" cy="2268"/>
          </a:xfrm>
        </p:grpSpPr>
        <p:sp>
          <p:nvSpPr>
            <p:cNvPr id="7177" name="Text Box 10"/>
            <p:cNvSpPr txBox="1">
              <a:spLocks noChangeArrowheads="1"/>
            </p:cNvSpPr>
            <p:nvPr/>
          </p:nvSpPr>
          <p:spPr bwMode="auto">
            <a:xfrm>
              <a:off x="3243" y="3748"/>
              <a:ext cx="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několik</a:t>
              </a:r>
            </a:p>
          </p:txBody>
        </p:sp>
        <p:pic>
          <p:nvPicPr>
            <p:cNvPr id="7178" name="Picture 11" descr="P61800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9" y="1842"/>
              <a:ext cx="1701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9" name="Text Box 14"/>
            <p:cNvSpPr txBox="1">
              <a:spLocks noChangeArrowheads="1"/>
            </p:cNvSpPr>
            <p:nvPr/>
          </p:nvSpPr>
          <p:spPr bwMode="auto">
            <a:xfrm>
              <a:off x="3198" y="3793"/>
              <a:ext cx="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několik</a:t>
              </a:r>
            </a:p>
          </p:txBody>
        </p:sp>
      </p:grp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227763" y="5300663"/>
            <a:ext cx="25511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/>
              <a:t>Druhý, stý, několikrát,</a:t>
            </a:r>
          </a:p>
          <a:p>
            <a:r>
              <a:rPr lang="cs-CZ"/>
              <a:t>troje, desatery,čtyřikrát</a:t>
            </a:r>
          </a:p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Slovesa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cs-CZ"/>
              <a:t>Vyjadřují co osoby,zvířata nebo věci dělají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cs-CZ"/>
              <a:t>   nebo co se s nimi děje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003800" y="2420938"/>
            <a:ext cx="3886200" cy="1987550"/>
            <a:chOff x="3152" y="1525"/>
            <a:chExt cx="2448" cy="1252"/>
          </a:xfrm>
        </p:grpSpPr>
        <p:pic>
          <p:nvPicPr>
            <p:cNvPr id="8204" name="Picture 7" descr="P10203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52" y="1525"/>
              <a:ext cx="2448" cy="1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5" name="Text Box 9"/>
            <p:cNvSpPr txBox="1">
              <a:spLocks noChangeArrowheads="1"/>
            </p:cNvSpPr>
            <p:nvPr/>
          </p:nvSpPr>
          <p:spPr bwMode="auto">
            <a:xfrm>
              <a:off x="5239" y="2478"/>
              <a:ext cx="3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spí</a:t>
              </a:r>
            </a:p>
          </p:txBody>
        </p:sp>
        <p:sp>
          <p:nvSpPr>
            <p:cNvPr id="8206" name="Text Box 11"/>
            <p:cNvSpPr txBox="1">
              <a:spLocks noChangeArrowheads="1"/>
            </p:cNvSpPr>
            <p:nvPr/>
          </p:nvSpPr>
          <p:spPr bwMode="auto">
            <a:xfrm>
              <a:off x="3334" y="2478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FF66"/>
                  </a:solidFill>
                  <a:latin typeface="Arial" charset="0"/>
                </a:rPr>
                <a:t>odpočívá</a:t>
              </a:r>
            </a:p>
          </p:txBody>
        </p:sp>
      </p:grpSp>
      <p:pic>
        <p:nvPicPr>
          <p:cNvPr id="7180" name="Picture 12" descr="PA14027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24300" y="4508500"/>
            <a:ext cx="2917825" cy="1990725"/>
          </a:xfrm>
          <a:noFill/>
        </p:spPr>
      </p:pic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724525" y="4581525"/>
            <a:ext cx="1055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</a:rPr>
              <a:t>zakazuje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39750" y="2781300"/>
            <a:ext cx="2854325" cy="3459163"/>
            <a:chOff x="340" y="1752"/>
            <a:chExt cx="1798" cy="2179"/>
          </a:xfrm>
        </p:grpSpPr>
        <p:pic>
          <p:nvPicPr>
            <p:cNvPr id="8200" name="Picture 4" descr="Fotografie01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0" y="1752"/>
              <a:ext cx="1798" cy="2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1" name="Text Box 6"/>
            <p:cNvSpPr txBox="1">
              <a:spLocks noChangeArrowheads="1"/>
            </p:cNvSpPr>
            <p:nvPr/>
          </p:nvSpPr>
          <p:spPr bwMode="auto">
            <a:xfrm>
              <a:off x="1565" y="3566"/>
              <a:ext cx="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odjíždí</a:t>
              </a: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020" y="3385"/>
              <a:ext cx="3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  <a:latin typeface="Arial" charset="0"/>
                </a:rPr>
                <a:t>jede</a:t>
              </a:r>
            </a:p>
          </p:txBody>
        </p:sp>
        <p:sp>
          <p:nvSpPr>
            <p:cNvPr id="8203" name="Text Box 16"/>
            <p:cNvSpPr txBox="1">
              <a:spLocks noChangeArrowheads="1"/>
            </p:cNvSpPr>
            <p:nvPr/>
          </p:nvSpPr>
          <p:spPr bwMode="auto">
            <a:xfrm>
              <a:off x="554" y="3621"/>
              <a:ext cx="4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vede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Příslovce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18487" cy="4114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Odpovídají na otázky kde,kam,kdy,jak?</a:t>
            </a:r>
          </a:p>
          <a:p>
            <a:pPr eaLnBrk="1" hangingPunct="1">
              <a:defRPr/>
            </a:pPr>
            <a:r>
              <a:rPr lang="cs-CZ" sz="2800"/>
              <a:t>Vyjadřují čas, místo, způsob.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732588" y="3213100"/>
            <a:ext cx="2057400" cy="2743200"/>
            <a:chOff x="4241" y="2024"/>
            <a:chExt cx="1296" cy="1728"/>
          </a:xfrm>
        </p:grpSpPr>
        <p:pic>
          <p:nvPicPr>
            <p:cNvPr id="9236" name="Picture 18" descr="budd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41" y="2024"/>
              <a:ext cx="1296" cy="1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7" name="Text Box 19"/>
            <p:cNvSpPr txBox="1">
              <a:spLocks noChangeArrowheads="1"/>
            </p:cNvSpPr>
            <p:nvPr/>
          </p:nvSpPr>
          <p:spPr bwMode="auto">
            <a:xfrm>
              <a:off x="4967" y="3475"/>
              <a:ext cx="47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doma</a:t>
              </a:r>
            </a:p>
          </p:txBody>
        </p:sp>
        <p:sp>
          <p:nvSpPr>
            <p:cNvPr id="9238" name="Text Box 21"/>
            <p:cNvSpPr txBox="1">
              <a:spLocks noChangeArrowheads="1"/>
            </p:cNvSpPr>
            <p:nvPr/>
          </p:nvSpPr>
          <p:spPr bwMode="auto">
            <a:xfrm>
              <a:off x="4364" y="3303"/>
              <a:ext cx="6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pozorně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3924300" y="2636838"/>
            <a:ext cx="2641600" cy="1981200"/>
            <a:chOff x="2472" y="1661"/>
            <a:chExt cx="1664" cy="1248"/>
          </a:xfrm>
        </p:grpSpPr>
        <p:pic>
          <p:nvPicPr>
            <p:cNvPr id="9232" name="Picture 8" descr="DSCF02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2" y="1661"/>
              <a:ext cx="1664" cy="1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3424" y="2614"/>
              <a:ext cx="4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venku</a:t>
              </a:r>
            </a:p>
          </p:txBody>
        </p:sp>
        <p:sp>
          <p:nvSpPr>
            <p:cNvPr id="9234" name="Text Box 20"/>
            <p:cNvSpPr txBox="1">
              <a:spLocks noChangeArrowheads="1"/>
            </p:cNvSpPr>
            <p:nvPr/>
          </p:nvSpPr>
          <p:spPr bwMode="auto">
            <a:xfrm>
              <a:off x="2550" y="2578"/>
              <a:ext cx="3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loni</a:t>
              </a:r>
            </a:p>
          </p:txBody>
        </p:sp>
        <p:sp>
          <p:nvSpPr>
            <p:cNvPr id="9235" name="Text Box 22"/>
            <p:cNvSpPr txBox="1">
              <a:spLocks noChangeArrowheads="1"/>
            </p:cNvSpPr>
            <p:nvPr/>
          </p:nvSpPr>
          <p:spPr bwMode="auto">
            <a:xfrm>
              <a:off x="3049" y="2442"/>
              <a:ext cx="53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daleko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-828675" y="2708275"/>
            <a:ext cx="3367088" cy="2962275"/>
            <a:chOff x="-522" y="1706"/>
            <a:chExt cx="2121" cy="1866"/>
          </a:xfrm>
        </p:grpSpPr>
        <p:pic>
          <p:nvPicPr>
            <p:cNvPr id="9228" name="Picture 4" descr="P61800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04" y="1706"/>
              <a:ext cx="1395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9" name="Text Box 6"/>
            <p:cNvSpPr txBox="1">
              <a:spLocks noChangeArrowheads="1"/>
            </p:cNvSpPr>
            <p:nvPr/>
          </p:nvSpPr>
          <p:spPr bwMode="auto">
            <a:xfrm>
              <a:off x="249" y="3203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pěkně</a:t>
              </a:r>
            </a:p>
          </p:txBody>
        </p:sp>
        <p:sp>
          <p:nvSpPr>
            <p:cNvPr id="9230" name="Text Box 7"/>
            <p:cNvSpPr txBox="1">
              <a:spLocks noChangeArrowheads="1"/>
            </p:cNvSpPr>
            <p:nvPr/>
          </p:nvSpPr>
          <p:spPr bwMode="auto">
            <a:xfrm>
              <a:off x="930" y="3294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/>
                <a:t>barevně</a:t>
              </a:r>
            </a:p>
          </p:txBody>
        </p:sp>
        <p:sp>
          <p:nvSpPr>
            <p:cNvPr id="9231" name="Text Box 23"/>
            <p:cNvSpPr txBox="1">
              <a:spLocks noChangeArrowheads="1"/>
            </p:cNvSpPr>
            <p:nvPr/>
          </p:nvSpPr>
          <p:spPr bwMode="auto">
            <a:xfrm>
              <a:off x="-522" y="3339"/>
              <a:ext cx="1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cs-CZ"/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627313" y="4652963"/>
            <a:ext cx="2736850" cy="2052637"/>
            <a:chOff x="1655" y="2931"/>
            <a:chExt cx="1724" cy="1293"/>
          </a:xfrm>
        </p:grpSpPr>
        <p:pic>
          <p:nvPicPr>
            <p:cNvPr id="9225" name="Picture 16" descr="P818004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55" y="2931"/>
              <a:ext cx="1724" cy="1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6" name="Text Box 17"/>
            <p:cNvSpPr txBox="1">
              <a:spLocks noChangeArrowheads="1"/>
            </p:cNvSpPr>
            <p:nvPr/>
          </p:nvSpPr>
          <p:spPr bwMode="auto">
            <a:xfrm>
              <a:off x="2608" y="3974"/>
              <a:ext cx="5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vzhůru</a:t>
              </a:r>
            </a:p>
          </p:txBody>
        </p:sp>
        <p:sp>
          <p:nvSpPr>
            <p:cNvPr id="9227" name="Text Box 24"/>
            <p:cNvSpPr txBox="1">
              <a:spLocks noChangeArrowheads="1"/>
            </p:cNvSpPr>
            <p:nvPr/>
          </p:nvSpPr>
          <p:spPr bwMode="auto">
            <a:xfrm>
              <a:off x="1779" y="3938"/>
              <a:ext cx="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000000"/>
                  </a:solidFill>
                </a:rPr>
                <a:t>všude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Předložky</a:t>
            </a:r>
          </a:p>
        </p:txBody>
      </p:sp>
      <p:sp>
        <p:nvSpPr>
          <p:cNvPr id="9245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cs-CZ" sz="2800"/>
              <a:t>Vyskytují se ve spojení</a:t>
            </a:r>
            <a:r>
              <a:rPr lang="cs-CZ"/>
              <a:t> :</a:t>
            </a:r>
          </a:p>
          <a:p>
            <a:pPr eaLnBrk="1" hangingPunct="1">
              <a:defRPr/>
            </a:pPr>
            <a:r>
              <a:rPr lang="cs-CZ" sz="2800"/>
              <a:t>s podstatným jménem, </a:t>
            </a:r>
          </a:p>
          <a:p>
            <a:pPr eaLnBrk="1" hangingPunct="1">
              <a:defRPr/>
            </a:pPr>
            <a:r>
              <a:rPr lang="cs-CZ" sz="2800"/>
              <a:t>přídavným</a:t>
            </a:r>
            <a:r>
              <a:rPr lang="cs-CZ"/>
              <a:t> jménem, číslovkou,</a:t>
            </a:r>
          </a:p>
          <a:p>
            <a:pPr eaLnBrk="1" hangingPunct="1">
              <a:defRPr/>
            </a:pPr>
            <a:r>
              <a:rPr lang="cs-CZ"/>
              <a:t>zájmenem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50825" y="4221163"/>
            <a:ext cx="3168650" cy="2378075"/>
            <a:chOff x="249" y="2659"/>
            <a:chExt cx="1996" cy="1498"/>
          </a:xfrm>
        </p:grpSpPr>
        <p:pic>
          <p:nvPicPr>
            <p:cNvPr id="10254" name="Picture 4" descr="P819005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2659"/>
              <a:ext cx="1996" cy="1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6"/>
            <p:cNvSpPr txBox="1">
              <a:spLocks noChangeArrowheads="1"/>
            </p:cNvSpPr>
            <p:nvPr/>
          </p:nvSpPr>
          <p:spPr bwMode="auto">
            <a:xfrm>
              <a:off x="1020" y="3702"/>
              <a:ext cx="115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1">
                  <a:solidFill>
                    <a:srgbClr val="FF0000"/>
                  </a:solidFill>
                </a:rPr>
                <a:t>Na</a:t>
              </a:r>
              <a:r>
                <a:rPr lang="cs-CZ"/>
                <a:t> zelené trávě</a:t>
              </a: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084888" y="3860800"/>
            <a:ext cx="2881312" cy="2160588"/>
            <a:chOff x="3945" y="2795"/>
            <a:chExt cx="1815" cy="1361"/>
          </a:xfrm>
        </p:grpSpPr>
        <p:pic>
          <p:nvPicPr>
            <p:cNvPr id="10252" name="Picture 16" descr="P806003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45" y="2795"/>
              <a:ext cx="1815" cy="1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3" name="Text Box 18"/>
            <p:cNvSpPr txBox="1">
              <a:spLocks noChangeArrowheads="1"/>
            </p:cNvSpPr>
            <p:nvPr/>
          </p:nvSpPr>
          <p:spPr bwMode="auto">
            <a:xfrm>
              <a:off x="5103" y="3612"/>
              <a:ext cx="6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 b="1">
                  <a:solidFill>
                    <a:srgbClr val="FF0000"/>
                  </a:solidFill>
                </a:rPr>
                <a:t>U</a:t>
              </a:r>
              <a:r>
                <a:rPr lang="cs-CZ" sz="2000" b="1"/>
                <a:t> </a:t>
              </a:r>
              <a:r>
                <a:rPr lang="cs-CZ"/>
                <a:t>plotu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3635375" y="3357563"/>
            <a:ext cx="2216150" cy="2952750"/>
            <a:chOff x="2381" y="2115"/>
            <a:chExt cx="1396" cy="1860"/>
          </a:xfrm>
        </p:grpSpPr>
        <p:pic>
          <p:nvPicPr>
            <p:cNvPr id="10250" name="Picture 21" descr="P819006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81" y="2115"/>
              <a:ext cx="1396" cy="1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1" name="Text Box 24"/>
            <p:cNvSpPr txBox="1">
              <a:spLocks noChangeArrowheads="1"/>
            </p:cNvSpPr>
            <p:nvPr/>
          </p:nvSpPr>
          <p:spPr bwMode="auto">
            <a:xfrm>
              <a:off x="2426" y="3702"/>
              <a:ext cx="10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sz="2000" b="1">
                  <a:solidFill>
                    <a:srgbClr val="FF0000"/>
                  </a:solidFill>
                </a:rPr>
                <a:t>Za</a:t>
              </a:r>
              <a:r>
                <a:rPr lang="cs-CZ"/>
                <a:t> tou kytkou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5867400" y="620713"/>
            <a:ext cx="2987675" cy="2239962"/>
            <a:chOff x="3696" y="391"/>
            <a:chExt cx="1882" cy="1411"/>
          </a:xfrm>
        </p:grpSpPr>
        <p:pic>
          <p:nvPicPr>
            <p:cNvPr id="10248" name="Picture 25" descr="Fotografie018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391"/>
              <a:ext cx="1882" cy="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9" name="Text Box 27"/>
            <p:cNvSpPr txBox="1">
              <a:spLocks noChangeArrowheads="1"/>
            </p:cNvSpPr>
            <p:nvPr/>
          </p:nvSpPr>
          <p:spPr bwMode="auto">
            <a:xfrm>
              <a:off x="4468" y="1525"/>
              <a:ext cx="108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>
                  <a:solidFill>
                    <a:srgbClr val="FF0000"/>
                  </a:solidFill>
                </a:rPr>
                <a:t>Ve </a:t>
              </a:r>
              <a:r>
                <a:rPr lang="cs-CZ"/>
                <a:t>staré lednici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575</TotalTime>
  <Words>403</Words>
  <Application>Microsoft Office PowerPoint</Application>
  <PresentationFormat>Předvádění na obrazovce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Tahoma</vt:lpstr>
      <vt:lpstr>Wingdings</vt:lpstr>
      <vt:lpstr>Textura</vt:lpstr>
      <vt:lpstr>Slovní druhy</vt:lpstr>
      <vt:lpstr>Slovní druhy</vt:lpstr>
      <vt:lpstr>Podstatná jména</vt:lpstr>
      <vt:lpstr>Přídavná jména</vt:lpstr>
      <vt:lpstr>Zájmena</vt:lpstr>
      <vt:lpstr>Číslovky</vt:lpstr>
      <vt:lpstr>Slovesa</vt:lpstr>
      <vt:lpstr>Příslovce</vt:lpstr>
      <vt:lpstr>Předložky</vt:lpstr>
      <vt:lpstr>Spojky</vt:lpstr>
      <vt:lpstr>Částice</vt:lpstr>
      <vt:lpstr>Citoslovce</vt:lpstr>
      <vt:lpstr>Určete slovní druhy </vt:lpstr>
    </vt:vector>
  </TitlesOfParts>
  <Company>Rozenkreuz Orden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Slovní druhy</dc:title>
  <dc:creator>Doma</dc:creator>
  <cp:lastModifiedBy>Milan Bednář</cp:lastModifiedBy>
  <cp:revision>24</cp:revision>
  <dcterms:created xsi:type="dcterms:W3CDTF">2012-01-16T20:40:40Z</dcterms:created>
  <dcterms:modified xsi:type="dcterms:W3CDTF">2023-11-07T19:55:46Z</dcterms:modified>
</cp:coreProperties>
</file>