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61" r:id="rId5"/>
    <p:sldId id="260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45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3F8FCC-AF3E-6E0C-4DFF-3D1B6E21E1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21E4791-8A08-EEF7-0518-194E411386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27E13AF-601D-3F4E-7514-2FD7C7B48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A9381-7230-4B06-9546-48224AA3A149}" type="datetimeFigureOut">
              <a:rPr lang="cs-CZ" smtClean="0"/>
              <a:t>12.10.2023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091FC43-F39C-87B0-32C0-01D5FB8C7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AA0FBA2-3DB2-60FE-8EC1-BD364ACE3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77F55-416F-44D3-B982-AFE79693F2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9486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ABD4BD-3C5B-FFFC-6414-D0A4A1028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86BF4B8-BE0D-F5C1-26EC-686EF5E01D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C906ACC-B6E4-2ED5-9DC9-D32E0D1D8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A9381-7230-4B06-9546-48224AA3A149}" type="datetimeFigureOut">
              <a:rPr lang="cs-CZ" smtClean="0"/>
              <a:t>12.10.2023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96D267B-3DA5-5255-06EA-FE5C4F7EB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3FB86C1-8E2A-815D-04B8-85FD3DB9E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77F55-416F-44D3-B982-AFE79693F2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0530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9DB0539-F75A-5583-27B8-666001300A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30C3ED2-AE7D-8FE6-20BF-363A0DFD6D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7A5B67F-B63D-4FE8-B34E-14C8D44D2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A9381-7230-4B06-9546-48224AA3A149}" type="datetimeFigureOut">
              <a:rPr lang="cs-CZ" smtClean="0"/>
              <a:t>12.10.2023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3E50BBD-6D12-6C6A-4157-5B11D1D2F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FCED070-20FD-7E52-3260-0FDEB6A01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77F55-416F-44D3-B982-AFE79693F2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3070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5E0FE9-226F-7683-35DD-418F407AA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597C6D-FC42-AE43-04B6-76EF0C09E6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5ACF377-855D-9A95-C2A2-FF0F6A2CB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A9381-7230-4B06-9546-48224AA3A149}" type="datetimeFigureOut">
              <a:rPr lang="cs-CZ" smtClean="0"/>
              <a:t>12.10.2023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9A73D38-CC45-1189-88D7-A8AC8C77C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2E5D23C-77B6-EBA7-BA58-56B3A7725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77F55-416F-44D3-B982-AFE79693F2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0564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120E79-3729-EEFE-5380-0C23692C8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C8D889B-0841-9E86-FE42-9C7BC372F0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CD27750-DBAE-9AB9-4639-9A98B7B52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A9381-7230-4B06-9546-48224AA3A149}" type="datetimeFigureOut">
              <a:rPr lang="cs-CZ" smtClean="0"/>
              <a:t>12.10.2023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08954B2-F736-BE62-9316-4A22CD57A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99E5F35-680A-F00D-DF99-5BA280F38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77F55-416F-44D3-B982-AFE79693F2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7909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055097-A9C0-4350-8AC6-A10442DC0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8DBA13-FDB1-8336-E022-53917E4FF0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4F4943E-0250-A1E1-9652-20D19BE71D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DB13017-753C-9889-68A4-164EBFEC8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A9381-7230-4B06-9546-48224AA3A149}" type="datetimeFigureOut">
              <a:rPr lang="cs-CZ" smtClean="0"/>
              <a:t>12.10.2023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6A78330-3345-DBA3-B216-2A2E90E6F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8BB555D-85BE-929E-EE94-B2E298DD7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77F55-416F-44D3-B982-AFE79693F2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7902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F44DE8-C4DB-E178-7ED0-5DAD8AC54E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BC4723D-A6CA-1A3F-A3E9-809F887DEA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244B9C6-3186-7317-3D62-4B66D351CE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5E38DF5-BE23-D780-B56B-27F2697DC4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3B6A2B8-98E8-92F9-03B6-BB6958AD84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031C5FD-F0AD-5ABC-C832-61947F51B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A9381-7230-4B06-9546-48224AA3A149}" type="datetimeFigureOut">
              <a:rPr lang="cs-CZ" smtClean="0"/>
              <a:t>12.10.2023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6732D49-1CC6-9F2B-46B0-A42E095C7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323DED1-0E65-5FF2-2B11-58C3217E0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77F55-416F-44D3-B982-AFE79693F2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9130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6A3C19-D720-85EB-5937-527E469DC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390E6C4-A7E3-B061-418D-A19E9B3F7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A9381-7230-4B06-9546-48224AA3A149}" type="datetimeFigureOut">
              <a:rPr lang="cs-CZ" smtClean="0"/>
              <a:t>12.10.2023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F64940A-8FDA-79D1-88E8-9F05F746B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1A633EC-0F6E-929E-1CEE-B42A6BE02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77F55-416F-44D3-B982-AFE79693F2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30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EFEA23F-3B6F-1C85-A1E6-415F1C953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A9381-7230-4B06-9546-48224AA3A149}" type="datetimeFigureOut">
              <a:rPr lang="cs-CZ" smtClean="0"/>
              <a:t>12.10.2023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A41998B-1B82-14E4-7689-D1CBAD9D1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F1AE598-1742-AFE6-1AFB-A7DDDED49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77F55-416F-44D3-B982-AFE79693F2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8947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34CFA3-396B-1CC9-30F2-0B374AEE43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8DA6A69-F954-F7EA-65CD-92B4F38505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4AC936D-5746-77DF-9CC5-B91D47F022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9939B1F-C422-08A4-E1D0-121AB6CE7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A9381-7230-4B06-9546-48224AA3A149}" type="datetimeFigureOut">
              <a:rPr lang="cs-CZ" smtClean="0"/>
              <a:t>12.10.2023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2D405F6-9503-24F8-5EDF-EE62B2CEA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D4C7313-A8D0-A04E-BA6D-F246441C8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77F55-416F-44D3-B982-AFE79693F2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1615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0CDF2B-2D61-A840-81C5-260375F8B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B419925-01AF-0057-D44C-EA7C51592E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E9FA862-5800-45C0-6953-109AEBB39E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5D8DB95-131F-DE4A-B6DF-EFD788988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A9381-7230-4B06-9546-48224AA3A149}" type="datetimeFigureOut">
              <a:rPr lang="cs-CZ" smtClean="0"/>
              <a:t>12.10.2023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F9E424E-7668-1145-8440-DF8882C81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EB37660-FEC1-8802-DCCA-453B2200A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77F55-416F-44D3-B982-AFE79693F2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1632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26A3C931-EB3D-FCB9-0AB1-51BF859B4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4857E76-CA8D-0E67-891F-B9F2B313C1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E15A574-A2CD-FD5C-8B8E-25343FCD4A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A9381-7230-4B06-9546-48224AA3A149}" type="datetimeFigureOut">
              <a:rPr lang="cs-CZ" smtClean="0"/>
              <a:t>12.10.2023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F67D245-F4BF-0774-0E65-A2338B0FFE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FABE3EE-927A-9BE0-C709-7AA3F2FBF6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E77F55-416F-44D3-B982-AFE79693F2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2642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DC9431-332C-3440-A69E-01FB2343FA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04110" y="207963"/>
            <a:ext cx="9144000" cy="1092331"/>
          </a:xfrm>
        </p:spPr>
        <p:txBody>
          <a:bodyPr/>
          <a:lstStyle/>
          <a:p>
            <a:r>
              <a:rPr lang="cs-CZ" dirty="0"/>
              <a:t>Číslovky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8D17E64-B7CD-20C4-17F2-A6F9C3A4F3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8027" y="1989429"/>
            <a:ext cx="1772167" cy="3756171"/>
          </a:xfrm>
        </p:spPr>
        <p:txBody>
          <a:bodyPr>
            <a:normAutofit fontScale="92500" lnSpcReduction="20000"/>
          </a:bodyPr>
          <a:lstStyle/>
          <a:p>
            <a:pPr marL="457200" indent="-457200" algn="l">
              <a:buAutoNum type="arabicPlain"/>
            </a:pPr>
            <a:r>
              <a:rPr lang="cs-CZ" dirty="0" err="1"/>
              <a:t>Eins</a:t>
            </a:r>
            <a:r>
              <a:rPr lang="cs-CZ" dirty="0"/>
              <a:t>	</a:t>
            </a:r>
          </a:p>
          <a:p>
            <a:pPr marL="457200" indent="-457200" algn="l">
              <a:buAutoNum type="arabicPlain"/>
            </a:pPr>
            <a:r>
              <a:rPr lang="cs-CZ" dirty="0" err="1"/>
              <a:t>zwei</a:t>
            </a:r>
            <a:endParaRPr lang="cs-CZ" dirty="0"/>
          </a:p>
          <a:p>
            <a:pPr marL="457200" indent="-457200" algn="l">
              <a:buAutoNum type="arabicPlain"/>
            </a:pPr>
            <a:r>
              <a:rPr lang="cs-CZ" dirty="0" err="1"/>
              <a:t>drei</a:t>
            </a:r>
            <a:endParaRPr lang="cs-CZ" dirty="0"/>
          </a:p>
          <a:p>
            <a:pPr marL="457200" indent="-457200" algn="l">
              <a:buAutoNum type="arabicPlain"/>
            </a:pPr>
            <a:r>
              <a:rPr lang="cs-CZ" dirty="0" err="1"/>
              <a:t>vier</a:t>
            </a:r>
            <a:endParaRPr lang="cs-CZ" dirty="0"/>
          </a:p>
          <a:p>
            <a:pPr marL="457200" indent="-457200" algn="l">
              <a:buAutoNum type="arabicPlain"/>
            </a:pPr>
            <a:r>
              <a:rPr lang="cs-CZ" dirty="0" err="1"/>
              <a:t>fünf</a:t>
            </a:r>
            <a:endParaRPr lang="cs-CZ" dirty="0"/>
          </a:p>
          <a:p>
            <a:pPr marL="457200" indent="-457200" algn="l">
              <a:buAutoNum type="arabicPlain"/>
            </a:pPr>
            <a:r>
              <a:rPr lang="cs-CZ" dirty="0" err="1"/>
              <a:t>sechs</a:t>
            </a:r>
            <a:endParaRPr lang="cs-CZ" dirty="0"/>
          </a:p>
          <a:p>
            <a:pPr marL="457200" indent="-457200" algn="l">
              <a:buAutoNum type="arabicPlain"/>
            </a:pPr>
            <a:r>
              <a:rPr lang="cs-CZ" dirty="0" err="1"/>
              <a:t>sieben</a:t>
            </a:r>
            <a:endParaRPr lang="cs-CZ" dirty="0"/>
          </a:p>
          <a:p>
            <a:pPr marL="457200" indent="-457200" algn="l">
              <a:buAutoNum type="arabicPlain"/>
            </a:pPr>
            <a:r>
              <a:rPr lang="cs-CZ" dirty="0" err="1"/>
              <a:t>acht</a:t>
            </a:r>
            <a:endParaRPr lang="cs-CZ" dirty="0"/>
          </a:p>
          <a:p>
            <a:pPr marL="457200" indent="-457200" algn="l">
              <a:buAutoNum type="arabicPlain"/>
            </a:pPr>
            <a:r>
              <a:rPr lang="cs-CZ" dirty="0" err="1"/>
              <a:t>neun</a:t>
            </a:r>
            <a:endParaRPr lang="cs-CZ" dirty="0"/>
          </a:p>
          <a:p>
            <a:pPr marL="457200" indent="-457200" algn="l">
              <a:buAutoNum type="arabicPlain"/>
            </a:pPr>
            <a:r>
              <a:rPr lang="cs-CZ" dirty="0" err="1"/>
              <a:t>zehn</a:t>
            </a:r>
            <a:r>
              <a:rPr lang="cs-CZ" dirty="0"/>
              <a:t>  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CB4BC02B-C028-E874-FDDB-6B5B4387B95C}"/>
              </a:ext>
            </a:extLst>
          </p:cNvPr>
          <p:cNvSpPr txBox="1"/>
          <p:nvPr/>
        </p:nvSpPr>
        <p:spPr>
          <a:xfrm>
            <a:off x="2721529" y="1217300"/>
            <a:ext cx="1772167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l">
              <a:buAutoNum type="arabicPlain" startAt="11"/>
            </a:pPr>
            <a:r>
              <a:rPr lang="cs-CZ" dirty="0">
                <a:solidFill>
                  <a:srgbClr val="FF0000"/>
                </a:solidFill>
              </a:rPr>
              <a:t>elf</a:t>
            </a:r>
          </a:p>
          <a:p>
            <a:pPr marL="342900" indent="-342900" algn="l">
              <a:buAutoNum type="arabicPlain" startAt="11"/>
            </a:pPr>
            <a:r>
              <a:rPr lang="cs-CZ" dirty="0" err="1">
                <a:solidFill>
                  <a:srgbClr val="FF0000"/>
                </a:solidFill>
              </a:rPr>
              <a:t>zwölf</a:t>
            </a:r>
            <a:endParaRPr lang="cs-CZ" dirty="0">
              <a:solidFill>
                <a:srgbClr val="FF0000"/>
              </a:solidFill>
            </a:endParaRPr>
          </a:p>
          <a:p>
            <a:pPr marL="342900" indent="-342900" algn="l">
              <a:buAutoNum type="arabicPlain" startAt="11"/>
            </a:pPr>
            <a:r>
              <a:rPr lang="cs-CZ" dirty="0" err="1"/>
              <a:t>drei</a:t>
            </a:r>
            <a:r>
              <a:rPr lang="cs-CZ" dirty="0" err="1">
                <a:solidFill>
                  <a:schemeClr val="accent6"/>
                </a:solidFill>
              </a:rPr>
              <a:t>zehn</a:t>
            </a:r>
            <a:endParaRPr lang="cs-CZ" dirty="0">
              <a:solidFill>
                <a:schemeClr val="accent6"/>
              </a:solidFill>
            </a:endParaRPr>
          </a:p>
          <a:p>
            <a:pPr marL="342900" indent="-342900" algn="l">
              <a:buAutoNum type="arabicPlain" startAt="11"/>
            </a:pPr>
            <a:r>
              <a:rPr lang="cs-CZ" dirty="0" err="1"/>
              <a:t>Vier</a:t>
            </a:r>
            <a:r>
              <a:rPr lang="cs-CZ" dirty="0" err="1">
                <a:solidFill>
                  <a:schemeClr val="accent6"/>
                </a:solidFill>
              </a:rPr>
              <a:t>zehn</a:t>
            </a:r>
            <a:endParaRPr lang="cs-CZ" dirty="0">
              <a:solidFill>
                <a:schemeClr val="accent6"/>
              </a:solidFill>
            </a:endParaRPr>
          </a:p>
          <a:p>
            <a:pPr marL="342900" indent="-342900" algn="l">
              <a:buAutoNum type="arabicPlain" startAt="11"/>
            </a:pPr>
            <a:r>
              <a:rPr lang="cs-CZ" dirty="0" err="1"/>
              <a:t>fünf</a:t>
            </a:r>
            <a:r>
              <a:rPr lang="cs-CZ" dirty="0" err="1">
                <a:solidFill>
                  <a:schemeClr val="accent6"/>
                </a:solidFill>
              </a:rPr>
              <a:t>zehn</a:t>
            </a:r>
            <a:endParaRPr lang="cs-CZ" dirty="0">
              <a:solidFill>
                <a:schemeClr val="accent6"/>
              </a:solidFill>
            </a:endParaRPr>
          </a:p>
          <a:p>
            <a:pPr algn="l"/>
            <a:r>
              <a:rPr lang="cs-CZ" dirty="0"/>
              <a:t>16  </a:t>
            </a:r>
            <a:r>
              <a:rPr lang="cs-CZ" dirty="0" err="1">
                <a:solidFill>
                  <a:srgbClr val="FF0000"/>
                </a:solidFill>
              </a:rPr>
              <a:t>sech</a:t>
            </a:r>
            <a:r>
              <a:rPr lang="cs-CZ" dirty="0" err="1">
                <a:solidFill>
                  <a:schemeClr val="accent6"/>
                </a:solidFill>
              </a:rPr>
              <a:t>zehn</a:t>
            </a:r>
            <a:endParaRPr lang="cs-CZ" dirty="0">
              <a:solidFill>
                <a:schemeClr val="accent6"/>
              </a:solidFill>
            </a:endParaRPr>
          </a:p>
          <a:p>
            <a:pPr marL="342900" indent="-342900" algn="l">
              <a:buAutoNum type="arabicPlain" startAt="17"/>
            </a:pPr>
            <a:r>
              <a:rPr lang="cs-CZ" dirty="0" err="1">
                <a:solidFill>
                  <a:srgbClr val="FF0000"/>
                </a:solidFill>
              </a:rPr>
              <a:t>sieb</a:t>
            </a:r>
            <a:r>
              <a:rPr lang="cs-CZ" dirty="0" err="1">
                <a:solidFill>
                  <a:schemeClr val="accent6"/>
                </a:solidFill>
              </a:rPr>
              <a:t>zehn</a:t>
            </a:r>
            <a:endParaRPr lang="cs-CZ" dirty="0">
              <a:solidFill>
                <a:schemeClr val="accent6"/>
              </a:solidFill>
            </a:endParaRPr>
          </a:p>
          <a:p>
            <a:pPr marL="342900" indent="-342900" algn="l">
              <a:buAutoNum type="arabicPlain" startAt="17"/>
            </a:pPr>
            <a:r>
              <a:rPr lang="cs-CZ" dirty="0" err="1"/>
              <a:t>acht</a:t>
            </a:r>
            <a:r>
              <a:rPr lang="cs-CZ" dirty="0" err="1">
                <a:solidFill>
                  <a:schemeClr val="accent6"/>
                </a:solidFill>
              </a:rPr>
              <a:t>zehn</a:t>
            </a:r>
            <a:endParaRPr lang="cs-CZ" dirty="0">
              <a:solidFill>
                <a:schemeClr val="accent6"/>
              </a:solidFill>
            </a:endParaRPr>
          </a:p>
          <a:p>
            <a:pPr marL="342900" indent="-342900" algn="l">
              <a:buAutoNum type="arabicPlain" startAt="17"/>
            </a:pPr>
            <a:r>
              <a:rPr lang="cs-CZ" dirty="0" err="1"/>
              <a:t>neun</a:t>
            </a:r>
            <a:r>
              <a:rPr lang="cs-CZ" dirty="0" err="1">
                <a:solidFill>
                  <a:schemeClr val="accent6"/>
                </a:solidFill>
              </a:rPr>
              <a:t>zehn</a:t>
            </a:r>
            <a:endParaRPr lang="cs-CZ" dirty="0">
              <a:solidFill>
                <a:schemeClr val="accent6"/>
              </a:solidFill>
            </a:endParaRPr>
          </a:p>
          <a:p>
            <a:pPr algn="l"/>
            <a:endParaRPr lang="cs-CZ" dirty="0">
              <a:solidFill>
                <a:schemeClr val="accent6"/>
              </a:solidFill>
            </a:endParaRPr>
          </a:p>
          <a:p>
            <a:r>
              <a:rPr lang="cs-CZ" dirty="0">
                <a:solidFill>
                  <a:srgbClr val="FF0000"/>
                </a:solidFill>
              </a:rPr>
              <a:t>20   </a:t>
            </a:r>
            <a:r>
              <a:rPr lang="cs-CZ" dirty="0" err="1">
                <a:solidFill>
                  <a:srgbClr val="FF0000"/>
                </a:solidFill>
              </a:rPr>
              <a:t>zwan</a:t>
            </a:r>
            <a:r>
              <a:rPr lang="cs-CZ" dirty="0" err="1">
                <a:solidFill>
                  <a:schemeClr val="accent6"/>
                </a:solidFill>
              </a:rPr>
              <a:t>zig</a:t>
            </a:r>
            <a:endParaRPr lang="cs-CZ" dirty="0">
              <a:solidFill>
                <a:schemeClr val="accent6"/>
              </a:solidFill>
            </a:endParaRPr>
          </a:p>
          <a:p>
            <a:pPr marL="342900" indent="-342900" algn="l">
              <a:buAutoNum type="arabicPlain" startAt="30"/>
            </a:pPr>
            <a:r>
              <a:rPr lang="cs-CZ" dirty="0"/>
              <a:t> </a:t>
            </a:r>
            <a:r>
              <a:rPr lang="cs-CZ" dirty="0" err="1"/>
              <a:t>drei</a:t>
            </a:r>
            <a:r>
              <a:rPr lang="cs-CZ" dirty="0" err="1">
                <a:solidFill>
                  <a:srgbClr val="FF0000"/>
                </a:solidFill>
              </a:rPr>
              <a:t>ßig</a:t>
            </a:r>
            <a:endParaRPr lang="cs-CZ" dirty="0">
              <a:solidFill>
                <a:srgbClr val="FF0000"/>
              </a:solidFill>
            </a:endParaRPr>
          </a:p>
          <a:p>
            <a:pPr marL="342900" indent="-342900" algn="l">
              <a:buAutoNum type="arabicPlain" startAt="40"/>
            </a:pPr>
            <a:r>
              <a:rPr lang="cs-CZ" dirty="0"/>
              <a:t> </a:t>
            </a:r>
            <a:r>
              <a:rPr lang="cs-CZ" dirty="0" err="1"/>
              <a:t>vier</a:t>
            </a:r>
            <a:r>
              <a:rPr lang="cs-CZ" dirty="0" err="1">
                <a:solidFill>
                  <a:schemeClr val="accent6"/>
                </a:solidFill>
              </a:rPr>
              <a:t>zig</a:t>
            </a:r>
            <a:endParaRPr lang="cs-CZ" dirty="0">
              <a:solidFill>
                <a:schemeClr val="accent6"/>
              </a:solidFill>
            </a:endParaRPr>
          </a:p>
          <a:p>
            <a:pPr algn="l"/>
            <a:r>
              <a:rPr lang="cs-CZ" dirty="0"/>
              <a:t>50   </a:t>
            </a:r>
            <a:r>
              <a:rPr lang="cs-CZ" dirty="0" err="1"/>
              <a:t>fünf</a:t>
            </a:r>
            <a:r>
              <a:rPr lang="cs-CZ" dirty="0" err="1">
                <a:solidFill>
                  <a:schemeClr val="accent6"/>
                </a:solidFill>
              </a:rPr>
              <a:t>zig</a:t>
            </a:r>
            <a:endParaRPr lang="cs-CZ" dirty="0">
              <a:solidFill>
                <a:schemeClr val="accent6"/>
              </a:solidFill>
            </a:endParaRPr>
          </a:p>
          <a:p>
            <a:pPr marL="342900" indent="-342900" algn="l">
              <a:buAutoNum type="arabicPlain" startAt="60"/>
            </a:pP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sech</a:t>
            </a:r>
            <a:r>
              <a:rPr lang="cs-CZ" dirty="0" err="1">
                <a:solidFill>
                  <a:schemeClr val="accent6"/>
                </a:solidFill>
              </a:rPr>
              <a:t>zig</a:t>
            </a:r>
            <a:endParaRPr lang="cs-CZ" dirty="0">
              <a:solidFill>
                <a:schemeClr val="accent6"/>
              </a:solidFill>
            </a:endParaRPr>
          </a:p>
          <a:p>
            <a:pPr algn="l"/>
            <a:r>
              <a:rPr lang="cs-CZ" dirty="0">
                <a:solidFill>
                  <a:srgbClr val="FF0000"/>
                </a:solidFill>
              </a:rPr>
              <a:t>70   </a:t>
            </a:r>
            <a:r>
              <a:rPr lang="cs-CZ" dirty="0" err="1">
                <a:solidFill>
                  <a:srgbClr val="FF0000"/>
                </a:solidFill>
              </a:rPr>
              <a:t>sieb</a:t>
            </a:r>
            <a:r>
              <a:rPr lang="cs-CZ" dirty="0" err="1">
                <a:solidFill>
                  <a:schemeClr val="accent6"/>
                </a:solidFill>
              </a:rPr>
              <a:t>zig</a:t>
            </a:r>
            <a:endParaRPr lang="cs-CZ" dirty="0">
              <a:solidFill>
                <a:schemeClr val="accent6"/>
              </a:solidFill>
            </a:endParaRPr>
          </a:p>
          <a:p>
            <a:pPr algn="l"/>
            <a:r>
              <a:rPr lang="cs-CZ" dirty="0"/>
              <a:t>80</a:t>
            </a:r>
            <a:r>
              <a:rPr lang="cs-CZ" dirty="0">
                <a:solidFill>
                  <a:srgbClr val="FF0000"/>
                </a:solidFill>
              </a:rPr>
              <a:t>   </a:t>
            </a:r>
            <a:r>
              <a:rPr lang="cs-CZ" dirty="0" err="1"/>
              <a:t>acht</a:t>
            </a:r>
            <a:r>
              <a:rPr lang="cs-CZ" dirty="0" err="1">
                <a:solidFill>
                  <a:schemeClr val="accent6"/>
                </a:solidFill>
              </a:rPr>
              <a:t>zig</a:t>
            </a:r>
            <a:endParaRPr lang="cs-CZ" dirty="0">
              <a:solidFill>
                <a:schemeClr val="accent6"/>
              </a:solidFill>
            </a:endParaRPr>
          </a:p>
          <a:p>
            <a:pPr algn="l"/>
            <a:r>
              <a:rPr lang="cs-CZ" dirty="0"/>
              <a:t>90</a:t>
            </a:r>
            <a:r>
              <a:rPr lang="cs-CZ" dirty="0">
                <a:solidFill>
                  <a:srgbClr val="FF0000"/>
                </a:solidFill>
              </a:rPr>
              <a:t>   </a:t>
            </a:r>
            <a:r>
              <a:rPr lang="cs-CZ" dirty="0" err="1"/>
              <a:t>neun</a:t>
            </a:r>
            <a:r>
              <a:rPr lang="cs-CZ" dirty="0" err="1">
                <a:solidFill>
                  <a:schemeClr val="accent6"/>
                </a:solidFill>
              </a:rPr>
              <a:t>zig</a:t>
            </a:r>
            <a:endParaRPr lang="cs-CZ" dirty="0">
              <a:solidFill>
                <a:schemeClr val="accent6"/>
              </a:solidFill>
            </a:endParaRPr>
          </a:p>
          <a:p>
            <a:pPr algn="l"/>
            <a:r>
              <a:rPr lang="cs-CZ" dirty="0">
                <a:solidFill>
                  <a:srgbClr val="FF0000"/>
                </a:solidFill>
              </a:rPr>
              <a:t>100 </a:t>
            </a:r>
            <a:r>
              <a:rPr lang="cs-CZ" dirty="0" err="1">
                <a:solidFill>
                  <a:srgbClr val="FF0000"/>
                </a:solidFill>
              </a:rPr>
              <a:t>hundrert</a:t>
            </a:r>
            <a:endParaRPr lang="cs-CZ" dirty="0">
              <a:solidFill>
                <a:srgbClr val="FF0000"/>
              </a:solidFill>
            </a:endParaRPr>
          </a:p>
          <a:p>
            <a:pPr algn="l"/>
            <a:r>
              <a:rPr lang="cs-CZ" dirty="0"/>
              <a:t>	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6C2F0864-CB2B-BF89-BC30-155C8A979D2A}"/>
              </a:ext>
            </a:extLst>
          </p:cNvPr>
          <p:cNvSpPr txBox="1"/>
          <p:nvPr/>
        </p:nvSpPr>
        <p:spPr>
          <a:xfrm>
            <a:off x="4719670" y="1599151"/>
            <a:ext cx="183649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dirty="0"/>
              <a:t>56 </a:t>
            </a:r>
          </a:p>
          <a:p>
            <a:pPr algn="ctr"/>
            <a:endParaRPr lang="cs-CZ" dirty="0"/>
          </a:p>
          <a:p>
            <a:pPr algn="ctr"/>
            <a:r>
              <a:rPr lang="cs-CZ" dirty="0" err="1"/>
              <a:t>sechsundfünfzig</a:t>
            </a:r>
            <a:endParaRPr lang="cs-CZ" dirty="0"/>
          </a:p>
        </p:txBody>
      </p:sp>
      <p:cxnSp>
        <p:nvCxnSpPr>
          <p:cNvPr id="13" name="Přímá spojnice se šipkou 12">
            <a:extLst>
              <a:ext uri="{FF2B5EF4-FFF2-40B4-BE49-F238E27FC236}">
                <a16:creationId xmlns:a16="http://schemas.microsoft.com/office/drawing/2014/main" id="{8487B858-D9F6-3893-C9AF-0E98B13E1546}"/>
              </a:ext>
            </a:extLst>
          </p:cNvPr>
          <p:cNvCxnSpPr>
            <a:cxnSpLocks/>
          </p:cNvCxnSpPr>
          <p:nvPr/>
        </p:nvCxnSpPr>
        <p:spPr>
          <a:xfrm flipH="1">
            <a:off x="5318619" y="1912690"/>
            <a:ext cx="310393" cy="3103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Přímá spojnice se šipkou 15">
            <a:extLst>
              <a:ext uri="{FF2B5EF4-FFF2-40B4-BE49-F238E27FC236}">
                <a16:creationId xmlns:a16="http://schemas.microsoft.com/office/drawing/2014/main" id="{64E8747C-AAF1-E87E-1485-B049CE8ECF54}"/>
              </a:ext>
            </a:extLst>
          </p:cNvPr>
          <p:cNvCxnSpPr/>
          <p:nvPr/>
        </p:nvCxnSpPr>
        <p:spPr>
          <a:xfrm>
            <a:off x="5570289" y="1912690"/>
            <a:ext cx="343948" cy="3103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EDEC97E1-AABE-8C75-68D1-49070E8895E0}"/>
              </a:ext>
            </a:extLst>
          </p:cNvPr>
          <p:cNvSpPr txBox="1"/>
          <p:nvPr/>
        </p:nvSpPr>
        <p:spPr>
          <a:xfrm>
            <a:off x="4719670" y="3151622"/>
            <a:ext cx="183649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dirty="0"/>
              <a:t>45 </a:t>
            </a:r>
          </a:p>
          <a:p>
            <a:pPr algn="ctr"/>
            <a:endParaRPr lang="cs-CZ" dirty="0"/>
          </a:p>
          <a:p>
            <a:pPr algn="ctr"/>
            <a:r>
              <a:rPr lang="cs-CZ" dirty="0" err="1"/>
              <a:t>fünfundvierzig</a:t>
            </a:r>
            <a:endParaRPr lang="cs-CZ" dirty="0"/>
          </a:p>
        </p:txBody>
      </p:sp>
      <p:cxnSp>
        <p:nvCxnSpPr>
          <p:cNvPr id="18" name="Přímá spojnice se šipkou 17">
            <a:extLst>
              <a:ext uri="{FF2B5EF4-FFF2-40B4-BE49-F238E27FC236}">
                <a16:creationId xmlns:a16="http://schemas.microsoft.com/office/drawing/2014/main" id="{0D33662A-D137-0407-A177-57B840DE1F1F}"/>
              </a:ext>
            </a:extLst>
          </p:cNvPr>
          <p:cNvCxnSpPr>
            <a:cxnSpLocks/>
          </p:cNvCxnSpPr>
          <p:nvPr/>
        </p:nvCxnSpPr>
        <p:spPr>
          <a:xfrm flipH="1">
            <a:off x="5318619" y="3465161"/>
            <a:ext cx="310393" cy="3103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Přímá spojnice se šipkou 18">
            <a:extLst>
              <a:ext uri="{FF2B5EF4-FFF2-40B4-BE49-F238E27FC236}">
                <a16:creationId xmlns:a16="http://schemas.microsoft.com/office/drawing/2014/main" id="{FFEBBA03-A480-3ECE-D929-9BDC0763947E}"/>
              </a:ext>
            </a:extLst>
          </p:cNvPr>
          <p:cNvCxnSpPr/>
          <p:nvPr/>
        </p:nvCxnSpPr>
        <p:spPr>
          <a:xfrm>
            <a:off x="5570289" y="3465161"/>
            <a:ext cx="343948" cy="3103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55A41924-19AA-C0C6-D41E-820AE7436C2E}"/>
              </a:ext>
            </a:extLst>
          </p:cNvPr>
          <p:cNvSpPr txBox="1"/>
          <p:nvPr/>
        </p:nvSpPr>
        <p:spPr>
          <a:xfrm>
            <a:off x="4813347" y="4754813"/>
            <a:ext cx="183649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dirty="0"/>
              <a:t>78 </a:t>
            </a:r>
          </a:p>
          <a:p>
            <a:pPr algn="ctr"/>
            <a:endParaRPr lang="cs-CZ" dirty="0"/>
          </a:p>
          <a:p>
            <a:pPr algn="ctr"/>
            <a:r>
              <a:rPr lang="cs-CZ" dirty="0" err="1"/>
              <a:t>achtundsiebzig</a:t>
            </a:r>
            <a:endParaRPr lang="cs-CZ" dirty="0"/>
          </a:p>
        </p:txBody>
      </p:sp>
      <p:cxnSp>
        <p:nvCxnSpPr>
          <p:cNvPr id="24" name="Přímá spojnice se šipkou 23">
            <a:extLst>
              <a:ext uri="{FF2B5EF4-FFF2-40B4-BE49-F238E27FC236}">
                <a16:creationId xmlns:a16="http://schemas.microsoft.com/office/drawing/2014/main" id="{980ECD7D-13B9-3E91-C2FF-08F1546CA695}"/>
              </a:ext>
            </a:extLst>
          </p:cNvPr>
          <p:cNvCxnSpPr>
            <a:cxnSpLocks/>
          </p:cNvCxnSpPr>
          <p:nvPr/>
        </p:nvCxnSpPr>
        <p:spPr>
          <a:xfrm flipH="1">
            <a:off x="5412296" y="5068352"/>
            <a:ext cx="310393" cy="3103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Přímá spojnice se šipkou 24">
            <a:extLst>
              <a:ext uri="{FF2B5EF4-FFF2-40B4-BE49-F238E27FC236}">
                <a16:creationId xmlns:a16="http://schemas.microsoft.com/office/drawing/2014/main" id="{2C40C0EB-286D-D7BD-9B05-28876EFB038A}"/>
              </a:ext>
            </a:extLst>
          </p:cNvPr>
          <p:cNvCxnSpPr/>
          <p:nvPr/>
        </p:nvCxnSpPr>
        <p:spPr>
          <a:xfrm>
            <a:off x="5663966" y="5068352"/>
            <a:ext cx="343948" cy="3103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TextovéPole 26">
            <a:extLst>
              <a:ext uri="{FF2B5EF4-FFF2-40B4-BE49-F238E27FC236}">
                <a16:creationId xmlns:a16="http://schemas.microsoft.com/office/drawing/2014/main" id="{BE7B3207-174F-A76D-28E2-DE464DA5E65F}"/>
              </a:ext>
            </a:extLst>
          </p:cNvPr>
          <p:cNvSpPr txBox="1"/>
          <p:nvPr/>
        </p:nvSpPr>
        <p:spPr>
          <a:xfrm>
            <a:off x="7442206" y="1498283"/>
            <a:ext cx="4056530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AutoNum type="arabicPlain" startAt="200"/>
            </a:pPr>
            <a:r>
              <a:rPr lang="cs-CZ" dirty="0">
                <a:solidFill>
                  <a:srgbClr val="92D050"/>
                </a:solidFill>
              </a:rPr>
              <a:t>   </a:t>
            </a:r>
            <a:r>
              <a:rPr lang="cs-CZ" dirty="0" err="1">
                <a:solidFill>
                  <a:srgbClr val="92D050"/>
                </a:solidFill>
              </a:rPr>
              <a:t>zweihundert</a:t>
            </a:r>
            <a:endParaRPr lang="cs-CZ" dirty="0">
              <a:solidFill>
                <a:srgbClr val="92D050"/>
              </a:solidFill>
            </a:endParaRPr>
          </a:p>
          <a:p>
            <a:r>
              <a:rPr lang="cs-CZ" dirty="0">
                <a:solidFill>
                  <a:srgbClr val="92D050"/>
                </a:solidFill>
              </a:rPr>
              <a:t>5</a:t>
            </a:r>
            <a:r>
              <a:rPr lang="cs-CZ" dirty="0">
                <a:solidFill>
                  <a:srgbClr val="FF0000"/>
                </a:solidFill>
              </a:rPr>
              <a:t>30</a:t>
            </a:r>
            <a:r>
              <a:rPr lang="cs-CZ" dirty="0"/>
              <a:t>   </a:t>
            </a:r>
            <a:r>
              <a:rPr lang="cs-CZ" dirty="0" err="1">
                <a:solidFill>
                  <a:srgbClr val="92D050"/>
                </a:solidFill>
              </a:rPr>
              <a:t>fünfhundert</a:t>
            </a:r>
            <a:r>
              <a:rPr lang="cs-CZ" dirty="0" err="1">
                <a:solidFill>
                  <a:srgbClr val="FF0000"/>
                </a:solidFill>
              </a:rPr>
              <a:t>dreißig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dirty="0">
                <a:solidFill>
                  <a:srgbClr val="92D050"/>
                </a:solidFill>
              </a:rPr>
              <a:t>6</a:t>
            </a:r>
            <a:r>
              <a:rPr lang="cs-CZ" dirty="0">
                <a:solidFill>
                  <a:srgbClr val="FF0000"/>
                </a:solidFill>
              </a:rPr>
              <a:t>4</a:t>
            </a:r>
            <a:r>
              <a:rPr lang="cs-CZ" dirty="0">
                <a:solidFill>
                  <a:schemeClr val="accent1"/>
                </a:solidFill>
              </a:rPr>
              <a:t>2</a:t>
            </a:r>
            <a:r>
              <a:rPr lang="cs-CZ" dirty="0">
                <a:solidFill>
                  <a:srgbClr val="92D050"/>
                </a:solidFill>
              </a:rPr>
              <a:t>   </a:t>
            </a:r>
            <a:r>
              <a:rPr lang="cs-CZ" dirty="0" err="1">
                <a:solidFill>
                  <a:srgbClr val="92D050"/>
                </a:solidFill>
              </a:rPr>
              <a:t>sechshundert</a:t>
            </a:r>
            <a:r>
              <a:rPr lang="cs-CZ" dirty="0" err="1">
                <a:solidFill>
                  <a:srgbClr val="0070C0"/>
                </a:solidFill>
              </a:rPr>
              <a:t>zwei</a:t>
            </a:r>
            <a:r>
              <a:rPr lang="cs-CZ" dirty="0" err="1"/>
              <a:t>und</a:t>
            </a:r>
            <a:r>
              <a:rPr lang="cs-CZ" dirty="0" err="1">
                <a:solidFill>
                  <a:srgbClr val="FF0000"/>
                </a:solidFill>
              </a:rPr>
              <a:t>vierzig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dirty="0">
                <a:solidFill>
                  <a:srgbClr val="92D050"/>
                </a:solidFill>
              </a:rPr>
              <a:t>7</a:t>
            </a:r>
            <a:r>
              <a:rPr lang="cs-CZ" dirty="0"/>
              <a:t>0</a:t>
            </a:r>
            <a:r>
              <a:rPr lang="cs-CZ" dirty="0">
                <a:solidFill>
                  <a:schemeClr val="accent1"/>
                </a:solidFill>
              </a:rPr>
              <a:t>3</a:t>
            </a:r>
            <a:r>
              <a:rPr lang="cs-CZ" dirty="0"/>
              <a:t>   </a:t>
            </a:r>
            <a:r>
              <a:rPr lang="cs-CZ" dirty="0" err="1">
                <a:solidFill>
                  <a:srgbClr val="92D050"/>
                </a:solidFill>
              </a:rPr>
              <a:t>siebenhundert</a:t>
            </a:r>
            <a:r>
              <a:rPr lang="cs-CZ" dirty="0"/>
              <a:t>(</a:t>
            </a:r>
            <a:r>
              <a:rPr lang="cs-CZ" dirty="0" err="1"/>
              <a:t>und</a:t>
            </a:r>
            <a:r>
              <a:rPr lang="cs-CZ" dirty="0"/>
              <a:t>)</a:t>
            </a:r>
            <a:r>
              <a:rPr lang="cs-CZ" dirty="0" err="1">
                <a:solidFill>
                  <a:schemeClr val="accent1"/>
                </a:solidFill>
              </a:rPr>
              <a:t>drei</a:t>
            </a:r>
            <a:endParaRPr lang="cs-CZ" dirty="0">
              <a:solidFill>
                <a:schemeClr val="accent1"/>
              </a:solidFill>
            </a:endParaRP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1 000          </a:t>
            </a:r>
            <a:r>
              <a:rPr lang="cs-CZ" dirty="0" err="1"/>
              <a:t>tausend</a:t>
            </a:r>
            <a:endParaRPr lang="cs-CZ" dirty="0"/>
          </a:p>
          <a:p>
            <a:r>
              <a:rPr lang="cs-CZ" dirty="0">
                <a:solidFill>
                  <a:srgbClr val="FFC000"/>
                </a:solidFill>
              </a:rPr>
              <a:t>5 </a:t>
            </a:r>
            <a:r>
              <a:rPr lang="cs-CZ" dirty="0"/>
              <a:t>000</a:t>
            </a:r>
            <a:r>
              <a:rPr lang="cs-CZ" dirty="0">
                <a:solidFill>
                  <a:srgbClr val="FFC000"/>
                </a:solidFill>
              </a:rPr>
              <a:t>          </a:t>
            </a:r>
            <a:r>
              <a:rPr lang="cs-CZ" dirty="0" err="1">
                <a:solidFill>
                  <a:srgbClr val="FFC000"/>
                </a:solidFill>
              </a:rPr>
              <a:t>fünf</a:t>
            </a:r>
            <a:r>
              <a:rPr lang="cs-CZ" dirty="0" err="1"/>
              <a:t>tausend</a:t>
            </a:r>
            <a:endParaRPr lang="cs-CZ" dirty="0"/>
          </a:p>
          <a:p>
            <a:r>
              <a:rPr lang="cs-CZ" dirty="0">
                <a:solidFill>
                  <a:srgbClr val="FFC000"/>
                </a:solidFill>
              </a:rPr>
              <a:t>10</a:t>
            </a:r>
            <a:r>
              <a:rPr lang="cs-CZ" dirty="0"/>
              <a:t> </a:t>
            </a:r>
            <a:r>
              <a:rPr lang="cs-CZ" dirty="0">
                <a:solidFill>
                  <a:schemeClr val="accent6"/>
                </a:solidFill>
              </a:rPr>
              <a:t>400</a:t>
            </a:r>
            <a:r>
              <a:rPr lang="cs-CZ" dirty="0"/>
              <a:t>        </a:t>
            </a:r>
            <a:r>
              <a:rPr lang="cs-CZ" dirty="0" err="1">
                <a:solidFill>
                  <a:srgbClr val="FFC000"/>
                </a:solidFill>
              </a:rPr>
              <a:t>zehntausend</a:t>
            </a:r>
            <a:r>
              <a:rPr lang="cs-CZ" dirty="0" err="1">
                <a:solidFill>
                  <a:srgbClr val="92D050"/>
                </a:solidFill>
              </a:rPr>
              <a:t>vierhudert</a:t>
            </a:r>
            <a:endParaRPr lang="cs-CZ" dirty="0">
              <a:solidFill>
                <a:srgbClr val="92D050"/>
              </a:solidFill>
            </a:endParaRPr>
          </a:p>
          <a:p>
            <a:r>
              <a:rPr lang="cs-CZ" dirty="0">
                <a:solidFill>
                  <a:srgbClr val="FFC000"/>
                </a:solidFill>
              </a:rPr>
              <a:t>12</a:t>
            </a:r>
            <a:r>
              <a:rPr lang="cs-CZ" dirty="0"/>
              <a:t> 0</a:t>
            </a:r>
            <a:r>
              <a:rPr lang="cs-CZ" dirty="0">
                <a:solidFill>
                  <a:srgbClr val="FF0000"/>
                </a:solidFill>
              </a:rPr>
              <a:t>3</a:t>
            </a:r>
            <a:r>
              <a:rPr lang="cs-CZ" dirty="0">
                <a:solidFill>
                  <a:schemeClr val="accent1"/>
                </a:solidFill>
              </a:rPr>
              <a:t>6</a:t>
            </a:r>
            <a:r>
              <a:rPr lang="cs-CZ" dirty="0"/>
              <a:t>        </a:t>
            </a:r>
            <a:r>
              <a:rPr lang="cs-CZ" dirty="0" err="1">
                <a:solidFill>
                  <a:srgbClr val="FFC000"/>
                </a:solidFill>
              </a:rPr>
              <a:t>zwölftausend</a:t>
            </a:r>
            <a:r>
              <a:rPr lang="cs-CZ" dirty="0" err="1">
                <a:solidFill>
                  <a:schemeClr val="accent1"/>
                </a:solidFill>
              </a:rPr>
              <a:t>sechs</a:t>
            </a:r>
            <a:r>
              <a:rPr lang="cs-CZ" dirty="0" err="1"/>
              <a:t>und</a:t>
            </a:r>
            <a:r>
              <a:rPr lang="cs-CZ" dirty="0" err="1">
                <a:solidFill>
                  <a:srgbClr val="FF0000"/>
                </a:solidFill>
              </a:rPr>
              <a:t>dreizig</a:t>
            </a:r>
            <a:endParaRPr lang="cs-CZ" dirty="0">
              <a:solidFill>
                <a:srgbClr val="FF0000"/>
              </a:solidFill>
            </a:endParaRP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1 000 000    </a:t>
            </a:r>
            <a:r>
              <a:rPr lang="cs-CZ" dirty="0" err="1"/>
              <a:t>eine</a:t>
            </a:r>
            <a:r>
              <a:rPr lang="cs-CZ" dirty="0"/>
              <a:t> </a:t>
            </a:r>
            <a:r>
              <a:rPr lang="cs-CZ" dirty="0" err="1"/>
              <a:t>Million</a:t>
            </a:r>
            <a:endParaRPr lang="cs-CZ" dirty="0"/>
          </a:p>
          <a:p>
            <a:r>
              <a:rPr lang="cs-CZ" dirty="0">
                <a:solidFill>
                  <a:srgbClr val="7030A0"/>
                </a:solidFill>
              </a:rPr>
              <a:t>2</a:t>
            </a:r>
            <a:r>
              <a:rPr lang="cs-CZ" dirty="0"/>
              <a:t> 000 000    </a:t>
            </a:r>
            <a:r>
              <a:rPr lang="cs-CZ" dirty="0" err="1">
                <a:solidFill>
                  <a:srgbClr val="7030A0"/>
                </a:solidFill>
              </a:rPr>
              <a:t>zwei</a:t>
            </a:r>
            <a:r>
              <a:rPr lang="cs-CZ" dirty="0"/>
              <a:t> </a:t>
            </a:r>
            <a:r>
              <a:rPr lang="cs-CZ" dirty="0" err="1"/>
              <a:t>Milllionen</a:t>
            </a:r>
            <a:endParaRPr lang="cs-CZ" dirty="0"/>
          </a:p>
          <a:p>
            <a:r>
              <a:rPr lang="cs-CZ" dirty="0">
                <a:solidFill>
                  <a:srgbClr val="FF0000"/>
                </a:solidFill>
              </a:rPr>
              <a:t>5</a:t>
            </a:r>
            <a:r>
              <a:rPr lang="cs-CZ" dirty="0">
                <a:solidFill>
                  <a:schemeClr val="accent1"/>
                </a:solidFill>
              </a:rPr>
              <a:t>3</a:t>
            </a:r>
            <a:r>
              <a:rPr lang="cs-CZ" dirty="0"/>
              <a:t> 000 000  </a:t>
            </a:r>
            <a:r>
              <a:rPr lang="cs-CZ" dirty="0" err="1">
                <a:solidFill>
                  <a:schemeClr val="accent1"/>
                </a:solidFill>
              </a:rPr>
              <a:t>drei</a:t>
            </a:r>
            <a:r>
              <a:rPr lang="cs-CZ" dirty="0" err="1"/>
              <a:t>und</a:t>
            </a:r>
            <a:r>
              <a:rPr lang="cs-CZ" dirty="0" err="1">
                <a:solidFill>
                  <a:srgbClr val="FF0000"/>
                </a:solidFill>
              </a:rPr>
              <a:t>fünfzig</a:t>
            </a:r>
            <a:r>
              <a:rPr lang="cs-CZ" dirty="0"/>
              <a:t> </a:t>
            </a:r>
            <a:r>
              <a:rPr lang="cs-CZ" dirty="0" err="1"/>
              <a:t>Millionen</a:t>
            </a:r>
            <a:endParaRPr lang="cs-CZ" dirty="0"/>
          </a:p>
          <a:p>
            <a:endParaRPr lang="cs-CZ" dirty="0"/>
          </a:p>
          <a:p>
            <a:r>
              <a:rPr lang="cs-CZ" dirty="0"/>
              <a:t>1 000 000 000   </a:t>
            </a:r>
            <a:r>
              <a:rPr lang="cs-CZ" dirty="0" err="1"/>
              <a:t>eine</a:t>
            </a:r>
            <a:r>
              <a:rPr lang="cs-CZ" dirty="0"/>
              <a:t> </a:t>
            </a:r>
            <a:r>
              <a:rPr lang="cs-CZ" dirty="0" err="1"/>
              <a:t>Milliarde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6704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BF2322-1D4E-C08B-C202-EEB93E63C9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1016" y="493188"/>
            <a:ext cx="5623420" cy="1648780"/>
          </a:xfrm>
        </p:spPr>
        <p:txBody>
          <a:bodyPr>
            <a:normAutofit/>
          </a:bodyPr>
          <a:lstStyle/>
          <a:p>
            <a:r>
              <a:rPr lang="cs-CZ" dirty="0" err="1"/>
              <a:t>essen</a:t>
            </a:r>
            <a:r>
              <a:rPr lang="cs-CZ" dirty="0"/>
              <a:t> – jíst</a:t>
            </a:r>
            <a:br>
              <a:rPr lang="cs-CZ" dirty="0"/>
            </a:br>
            <a: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 → i</a:t>
            </a:r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2285B1FA-F78B-DAE0-92D6-CC6146B89C74}"/>
              </a:ext>
            </a:extLst>
          </p:cNvPr>
          <p:cNvSpPr txBox="1"/>
          <p:nvPr/>
        </p:nvSpPr>
        <p:spPr>
          <a:xfrm>
            <a:off x="1486949" y="3010228"/>
            <a:ext cx="3311554" cy="23685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ich</a:t>
            </a:r>
            <a: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	</a:t>
            </a:r>
            <a:r>
              <a:rPr lang="cs-CZ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esse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</a:t>
            </a:r>
            <a: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	</a:t>
            </a:r>
            <a:r>
              <a:rPr lang="cs-CZ" sz="1800" u="sng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isst</a:t>
            </a:r>
            <a: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!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</a:t>
            </a:r>
            <a: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sie</a:t>
            </a:r>
            <a: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es	</a:t>
            </a:r>
            <a:r>
              <a:rPr lang="cs-CZ" sz="1800" u="sng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isst</a:t>
            </a:r>
            <a: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!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wir</a:t>
            </a:r>
            <a: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	</a:t>
            </a:r>
            <a:r>
              <a:rPr lang="cs-CZ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essen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ihr</a:t>
            </a:r>
            <a: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cs-CZ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esst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Sie</a:t>
            </a:r>
            <a: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sie</a:t>
            </a:r>
            <a: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cs-CZ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essen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9DC507B4-FF6F-71A1-9023-A41BEC65D2C1}"/>
              </a:ext>
            </a:extLst>
          </p:cNvPr>
          <p:cNvSpPr txBox="1">
            <a:spLocks/>
          </p:cNvSpPr>
          <p:nvPr/>
        </p:nvSpPr>
        <p:spPr>
          <a:xfrm>
            <a:off x="5384333" y="493188"/>
            <a:ext cx="5623420" cy="16487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err="1"/>
              <a:t>helfen</a:t>
            </a:r>
            <a:r>
              <a:rPr lang="cs-CZ" dirty="0"/>
              <a:t> – pomáhat</a:t>
            </a:r>
            <a:br>
              <a:rPr lang="cs-CZ" dirty="0"/>
            </a:br>
            <a:r>
              <a:rPr lang="cs-CZ" sz="1800" dirty="0">
                <a:latin typeface="Arial" panose="020B0604020202020204" pitchFamily="34" charset="0"/>
                <a:ea typeface="Calibri" panose="020F0502020204030204" pitchFamily="34" charset="0"/>
              </a:rPr>
              <a:t>e → i</a:t>
            </a:r>
            <a:endParaRPr lang="cs-CZ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0C33CDFA-3D26-9A8F-7821-511E8B18DCBE}"/>
              </a:ext>
            </a:extLst>
          </p:cNvPr>
          <p:cNvSpPr txBox="1"/>
          <p:nvPr/>
        </p:nvSpPr>
        <p:spPr>
          <a:xfrm>
            <a:off x="5756945" y="3017197"/>
            <a:ext cx="6094602" cy="23685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ich</a:t>
            </a:r>
            <a: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	</a:t>
            </a:r>
            <a:r>
              <a:rPr lang="cs-CZ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helf</a:t>
            </a:r>
            <a:r>
              <a:rPr lang="cs-CZ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</a:t>
            </a:r>
            <a: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	</a:t>
            </a:r>
            <a:r>
              <a:rPr lang="cs-CZ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hilfst</a:t>
            </a:r>
            <a: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!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</a:t>
            </a:r>
            <a: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sie</a:t>
            </a:r>
            <a: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es	</a:t>
            </a:r>
            <a:r>
              <a:rPr lang="cs-CZ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hilf</a:t>
            </a:r>
            <a:r>
              <a:rPr lang="cs-CZ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!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wir</a:t>
            </a:r>
            <a: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	</a:t>
            </a:r>
            <a:r>
              <a:rPr lang="cs-CZ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helfen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ihr</a:t>
            </a:r>
            <a: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cs-CZ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helft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Sie</a:t>
            </a:r>
            <a: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sie</a:t>
            </a:r>
            <a: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cs-CZ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helfen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0615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DA6F6A-6E5F-6CB5-B328-57BB8F013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372" y="347707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cs-CZ" dirty="0" err="1"/>
              <a:t>helfen</a:t>
            </a:r>
            <a:r>
              <a:rPr lang="cs-CZ" dirty="0"/>
              <a:t> + </a:t>
            </a:r>
            <a:r>
              <a:rPr lang="cs-CZ" dirty="0" smtClean="0"/>
              <a:t>3 </a:t>
            </a:r>
            <a:r>
              <a:rPr lang="cs-CZ" dirty="0"/>
              <a:t>. </a:t>
            </a:r>
            <a:r>
              <a:rPr lang="cs-CZ" dirty="0" smtClean="0"/>
              <a:t>Pád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7200" dirty="0" smtClean="0"/>
              <a:t>3. PÁD</a:t>
            </a:r>
            <a:endParaRPr lang="cs-CZ" sz="7200" dirty="0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7A158242-B202-1F31-DECA-5E5906707E6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7561002"/>
              </p:ext>
            </p:extLst>
          </p:nvPr>
        </p:nvGraphicFramePr>
        <p:xfrm>
          <a:off x="225649" y="2725842"/>
          <a:ext cx="7592888" cy="1103117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1084076">
                  <a:extLst>
                    <a:ext uri="{9D8B030D-6E8A-4147-A177-3AD203B41FA5}">
                      <a16:colId xmlns:a16="http://schemas.microsoft.com/office/drawing/2014/main" val="2402219972"/>
                    </a:ext>
                  </a:extLst>
                </a:gridCol>
                <a:gridCol w="1084802">
                  <a:extLst>
                    <a:ext uri="{9D8B030D-6E8A-4147-A177-3AD203B41FA5}">
                      <a16:colId xmlns:a16="http://schemas.microsoft.com/office/drawing/2014/main" val="1185521876"/>
                    </a:ext>
                  </a:extLst>
                </a:gridCol>
                <a:gridCol w="1084802">
                  <a:extLst>
                    <a:ext uri="{9D8B030D-6E8A-4147-A177-3AD203B41FA5}">
                      <a16:colId xmlns:a16="http://schemas.microsoft.com/office/drawing/2014/main" val="2044277355"/>
                    </a:ext>
                  </a:extLst>
                </a:gridCol>
                <a:gridCol w="1084802">
                  <a:extLst>
                    <a:ext uri="{9D8B030D-6E8A-4147-A177-3AD203B41FA5}">
                      <a16:colId xmlns:a16="http://schemas.microsoft.com/office/drawing/2014/main" val="3479780056"/>
                    </a:ext>
                  </a:extLst>
                </a:gridCol>
                <a:gridCol w="1084802">
                  <a:extLst>
                    <a:ext uri="{9D8B030D-6E8A-4147-A177-3AD203B41FA5}">
                      <a16:colId xmlns:a16="http://schemas.microsoft.com/office/drawing/2014/main" val="270162856"/>
                    </a:ext>
                  </a:extLst>
                </a:gridCol>
                <a:gridCol w="1084802">
                  <a:extLst>
                    <a:ext uri="{9D8B030D-6E8A-4147-A177-3AD203B41FA5}">
                      <a16:colId xmlns:a16="http://schemas.microsoft.com/office/drawing/2014/main" val="3042713923"/>
                    </a:ext>
                  </a:extLst>
                </a:gridCol>
                <a:gridCol w="1084802">
                  <a:extLst>
                    <a:ext uri="{9D8B030D-6E8A-4147-A177-3AD203B41FA5}">
                      <a16:colId xmlns:a16="http://schemas.microsoft.com/office/drawing/2014/main" val="3964361212"/>
                    </a:ext>
                  </a:extLst>
                </a:gridCol>
              </a:tblGrid>
              <a:tr h="335353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cs-CZ" sz="1800" dirty="0">
                          <a:effectLst/>
                        </a:rPr>
                        <a:t>1. PÁD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der Vater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 err="1">
                          <a:effectLst/>
                        </a:rPr>
                        <a:t>die</a:t>
                      </a:r>
                      <a:r>
                        <a:rPr lang="cs-CZ" sz="1800" dirty="0">
                          <a:effectLst/>
                        </a:rPr>
                        <a:t> </a:t>
                      </a:r>
                      <a:r>
                        <a:rPr lang="cs-CZ" sz="1800" dirty="0" err="1">
                          <a:effectLst/>
                        </a:rPr>
                        <a:t>Mutter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 err="1">
                          <a:effectLst/>
                        </a:rPr>
                        <a:t>das</a:t>
                      </a:r>
                      <a:r>
                        <a:rPr lang="cs-CZ" sz="1800" dirty="0">
                          <a:effectLst/>
                        </a:rPr>
                        <a:t> </a:t>
                      </a:r>
                      <a:r>
                        <a:rPr lang="cs-CZ" sz="1800" dirty="0" err="1">
                          <a:effectLst/>
                        </a:rPr>
                        <a:t>Kind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0030134"/>
                  </a:ext>
                </a:extLst>
              </a:tr>
              <a:tr h="383882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3</a:t>
                      </a:r>
                      <a:r>
                        <a:rPr lang="cs-CZ" sz="1800" dirty="0" smtClean="0">
                          <a:effectLst/>
                        </a:rPr>
                        <a:t>. </a:t>
                      </a:r>
                      <a:r>
                        <a:rPr lang="cs-CZ" sz="1800" dirty="0">
                          <a:effectLst/>
                        </a:rPr>
                        <a:t>PÁD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dem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Vater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der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 err="1">
                          <a:effectLst/>
                        </a:rPr>
                        <a:t>Mutter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dem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 err="1">
                          <a:effectLst/>
                        </a:rPr>
                        <a:t>Kind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9505811"/>
                  </a:ext>
                </a:extLst>
              </a:tr>
              <a:tr h="38388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 err="1">
                          <a:effectLst/>
                        </a:rPr>
                        <a:t>meinem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 err="1">
                          <a:effectLst/>
                        </a:rPr>
                        <a:t>meiner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 err="1">
                          <a:effectLst/>
                        </a:rPr>
                        <a:t>meinem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1869993"/>
                  </a:ext>
                </a:extLst>
              </a:tr>
            </a:tbl>
          </a:graphicData>
        </a:graphic>
      </p:graphicFrame>
      <p:graphicFrame>
        <p:nvGraphicFramePr>
          <p:cNvPr id="5" name="Tabulka 5">
            <a:extLst>
              <a:ext uri="{FF2B5EF4-FFF2-40B4-BE49-F238E27FC236}">
                <a16:creationId xmlns:a16="http://schemas.microsoft.com/office/drawing/2014/main" id="{F3987875-B4D9-F015-5FA0-EAF3A52BC5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7430670"/>
              </p:ext>
            </p:extLst>
          </p:nvPr>
        </p:nvGraphicFramePr>
        <p:xfrm>
          <a:off x="7961152" y="2308994"/>
          <a:ext cx="3451527" cy="149799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50509">
                  <a:extLst>
                    <a:ext uri="{9D8B030D-6E8A-4147-A177-3AD203B41FA5}">
                      <a16:colId xmlns:a16="http://schemas.microsoft.com/office/drawing/2014/main" val="3788829877"/>
                    </a:ext>
                  </a:extLst>
                </a:gridCol>
                <a:gridCol w="1150509">
                  <a:extLst>
                    <a:ext uri="{9D8B030D-6E8A-4147-A177-3AD203B41FA5}">
                      <a16:colId xmlns:a16="http://schemas.microsoft.com/office/drawing/2014/main" val="1107433793"/>
                    </a:ext>
                  </a:extLst>
                </a:gridCol>
                <a:gridCol w="1150509">
                  <a:extLst>
                    <a:ext uri="{9D8B030D-6E8A-4147-A177-3AD203B41FA5}">
                      <a16:colId xmlns:a16="http://schemas.microsoft.com/office/drawing/2014/main" val="3736042994"/>
                    </a:ext>
                  </a:extLst>
                </a:gridCol>
              </a:tblGrid>
              <a:tr h="374498">
                <a:tc gridSpan="3"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Množné číslo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Množné číslo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1965016"/>
                  </a:ext>
                </a:extLst>
              </a:tr>
              <a:tr h="374498">
                <a:tc>
                  <a:txBody>
                    <a:bodyPr/>
                    <a:lstStyle/>
                    <a:p>
                      <a:pPr marL="342900" indent="-342900" algn="ctr">
                        <a:buAutoNum type="arabicPeriod"/>
                      </a:pPr>
                      <a:r>
                        <a:rPr lang="cs-CZ" dirty="0">
                          <a:solidFill>
                            <a:schemeClr val="bg1"/>
                          </a:solidFill>
                        </a:rPr>
                        <a:t>Pád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bg1"/>
                          </a:solidFill>
                        </a:rPr>
                        <a:t>Die </a:t>
                      </a:r>
                      <a:r>
                        <a:rPr lang="cs-CZ" dirty="0" err="1">
                          <a:solidFill>
                            <a:schemeClr val="bg1"/>
                          </a:solidFill>
                        </a:rPr>
                        <a:t>Freunden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6163102"/>
                  </a:ext>
                </a:extLst>
              </a:tr>
              <a:tr h="374498">
                <a:tc rowSpan="2"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  <a:r>
                        <a:rPr lang="cs-CZ" dirty="0" smtClean="0"/>
                        <a:t>. </a:t>
                      </a:r>
                      <a:r>
                        <a:rPr lang="cs-CZ" dirty="0"/>
                        <a:t>pád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den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Freunden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4086320"/>
                  </a:ext>
                </a:extLst>
              </a:tr>
              <a:tr h="374498">
                <a:tc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meinen</a:t>
                      </a:r>
                      <a:endParaRPr lang="cs-C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9908468"/>
                  </a:ext>
                </a:extLst>
              </a:tr>
            </a:tbl>
          </a:graphicData>
        </a:graphic>
      </p:graphicFrame>
      <p:sp>
        <p:nvSpPr>
          <p:cNvPr id="7" name="TextovéPole 6">
            <a:extLst>
              <a:ext uri="{FF2B5EF4-FFF2-40B4-BE49-F238E27FC236}">
                <a16:creationId xmlns:a16="http://schemas.microsoft.com/office/drawing/2014/main" id="{56CA81AD-B248-4483-136A-256989E0BAEE}"/>
              </a:ext>
            </a:extLst>
          </p:cNvPr>
          <p:cNvSpPr txBox="1"/>
          <p:nvPr/>
        </p:nvSpPr>
        <p:spPr>
          <a:xfrm>
            <a:off x="1410789" y="2814727"/>
            <a:ext cx="9309772" cy="19845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18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dirty="0" smtClean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18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dirty="0" smtClean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Stejně skloňujeme i další přivlastňovací zájmena (</a:t>
            </a:r>
            <a:r>
              <a:rPr lang="cs-CZ" sz="1800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dein</a:t>
            </a:r>
            <a:r>
              <a:rPr lang="cs-CZ" sz="18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sein</a:t>
            </a:r>
            <a:r>
              <a:rPr lang="cs-CZ" sz="18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ihr</a:t>
            </a:r>
            <a:r>
              <a:rPr lang="cs-CZ" sz="18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sein</a:t>
            </a:r>
            <a:r>
              <a:rPr lang="cs-CZ" sz="18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unser</a:t>
            </a:r>
            <a:r>
              <a:rPr lang="cs-CZ" sz="18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a </a:t>
            </a:r>
            <a:r>
              <a:rPr lang="cs-CZ" sz="1800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kein</a:t>
            </a:r>
            <a:r>
              <a:rPr lang="cs-CZ" sz="18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595155" y="5048127"/>
            <a:ext cx="78293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 smtClean="0"/>
              <a:t>Ich helfe dem (meinem) Vater. – </a:t>
            </a:r>
            <a:r>
              <a:rPr lang="de-DE" dirty="0" err="1" smtClean="0"/>
              <a:t>Pomáhám</a:t>
            </a:r>
            <a:r>
              <a:rPr lang="de-DE" dirty="0" smtClean="0"/>
              <a:t> (</a:t>
            </a:r>
            <a:r>
              <a:rPr lang="de-DE" dirty="0" err="1" smtClean="0"/>
              <a:t>mému</a:t>
            </a:r>
            <a:r>
              <a:rPr lang="de-DE" dirty="0" smtClean="0"/>
              <a:t>) </a:t>
            </a:r>
            <a:r>
              <a:rPr lang="de-DE" dirty="0" err="1" smtClean="0"/>
              <a:t>otci</a:t>
            </a:r>
            <a:r>
              <a:rPr lang="de-DE" dirty="0" smtClean="0"/>
              <a:t>.</a:t>
            </a:r>
          </a:p>
          <a:p>
            <a:r>
              <a:rPr lang="de-DE" dirty="0" smtClean="0"/>
              <a:t>Du hilfst der (deiner) Mutter. – </a:t>
            </a:r>
            <a:r>
              <a:rPr lang="de-DE" dirty="0" err="1" smtClean="0"/>
              <a:t>Pomáháš</a:t>
            </a:r>
            <a:r>
              <a:rPr lang="de-DE" dirty="0" smtClean="0"/>
              <a:t> (</a:t>
            </a:r>
            <a:r>
              <a:rPr lang="de-DE" dirty="0" err="1" smtClean="0"/>
              <a:t>tvé</a:t>
            </a:r>
            <a:r>
              <a:rPr lang="de-DE" dirty="0" smtClean="0"/>
              <a:t>) </a:t>
            </a:r>
            <a:r>
              <a:rPr lang="de-DE" dirty="0" err="1" smtClean="0"/>
              <a:t>matce</a:t>
            </a:r>
            <a:r>
              <a:rPr lang="de-DE" dirty="0" smtClean="0"/>
              <a:t>.</a:t>
            </a:r>
          </a:p>
          <a:p>
            <a:r>
              <a:rPr lang="de-DE" dirty="0" smtClean="0"/>
              <a:t>Sie hilft dem (ihrem) Kind. –</a:t>
            </a:r>
            <a:r>
              <a:rPr lang="cs-CZ" dirty="0" smtClean="0"/>
              <a:t> Ona</a:t>
            </a:r>
            <a:r>
              <a:rPr lang="de-DE" dirty="0" smtClean="0"/>
              <a:t> </a:t>
            </a:r>
            <a:r>
              <a:rPr lang="cs-CZ" dirty="0" smtClean="0"/>
              <a:t>pomáhá (jejímu/svému) dítěti.</a:t>
            </a:r>
          </a:p>
          <a:p>
            <a:r>
              <a:rPr lang="cs-CZ" dirty="0" err="1" smtClean="0"/>
              <a:t>Wir</a:t>
            </a:r>
            <a:r>
              <a:rPr lang="cs-CZ" dirty="0" smtClean="0"/>
              <a:t> </a:t>
            </a:r>
            <a:r>
              <a:rPr lang="cs-CZ" dirty="0" err="1" smtClean="0"/>
              <a:t>helfen</a:t>
            </a:r>
            <a:r>
              <a:rPr lang="cs-CZ" dirty="0" smtClean="0"/>
              <a:t> den (</a:t>
            </a:r>
            <a:r>
              <a:rPr lang="cs-CZ" dirty="0" err="1" smtClean="0"/>
              <a:t>unseren</a:t>
            </a:r>
            <a:r>
              <a:rPr lang="cs-CZ" dirty="0" smtClean="0"/>
              <a:t>) </a:t>
            </a:r>
            <a:r>
              <a:rPr lang="cs-CZ" dirty="0" err="1" smtClean="0"/>
              <a:t>Freunden</a:t>
            </a:r>
            <a:r>
              <a:rPr lang="cs-CZ" dirty="0" smtClean="0"/>
              <a:t>. – My pomáháme (našim) přátelům.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67832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ESSEN - JÍDLO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/>
              <a:t>Das</a:t>
            </a:r>
            <a:r>
              <a:rPr lang="cs-CZ" dirty="0"/>
              <a:t> </a:t>
            </a:r>
            <a:r>
              <a:rPr lang="cs-CZ" dirty="0" err="1"/>
              <a:t>Frühstück</a:t>
            </a:r>
            <a:r>
              <a:rPr lang="cs-CZ" dirty="0"/>
              <a:t> – snídaně</a:t>
            </a:r>
            <a:endParaRPr lang="de-DE" dirty="0"/>
          </a:p>
          <a:p>
            <a:pPr marL="0" indent="0">
              <a:buNone/>
            </a:pPr>
            <a:r>
              <a:rPr lang="cs-CZ" dirty="0" err="1"/>
              <a:t>Zum</a:t>
            </a:r>
            <a:r>
              <a:rPr lang="cs-CZ" dirty="0"/>
              <a:t> </a:t>
            </a:r>
            <a:r>
              <a:rPr lang="cs-CZ" dirty="0" err="1"/>
              <a:t>Frühstück</a:t>
            </a:r>
            <a:r>
              <a:rPr lang="cs-CZ" dirty="0"/>
              <a:t> </a:t>
            </a:r>
            <a:r>
              <a:rPr lang="cs-CZ" dirty="0" err="1"/>
              <a:t>essen</a:t>
            </a:r>
            <a:r>
              <a:rPr lang="cs-CZ" dirty="0"/>
              <a:t> -  snídat</a:t>
            </a:r>
            <a:endParaRPr lang="de-DE" dirty="0"/>
          </a:p>
          <a:p>
            <a:pPr marL="0" indent="0">
              <a:buNone/>
            </a:pPr>
            <a:r>
              <a:rPr lang="cs-CZ" dirty="0" err="1"/>
              <a:t>Das</a:t>
            </a:r>
            <a:r>
              <a:rPr lang="cs-CZ" dirty="0"/>
              <a:t> </a:t>
            </a:r>
            <a:r>
              <a:rPr lang="cs-CZ" dirty="0" err="1"/>
              <a:t>Mittagessen</a:t>
            </a:r>
            <a:r>
              <a:rPr lang="cs-CZ" dirty="0"/>
              <a:t> – oběd</a:t>
            </a:r>
            <a:endParaRPr lang="de-DE" dirty="0"/>
          </a:p>
          <a:p>
            <a:pPr marL="0" indent="0">
              <a:buNone/>
            </a:pPr>
            <a:r>
              <a:rPr lang="cs-CZ" dirty="0" err="1"/>
              <a:t>Zu</a:t>
            </a:r>
            <a:r>
              <a:rPr lang="cs-CZ" dirty="0"/>
              <a:t> </a:t>
            </a:r>
            <a:r>
              <a:rPr lang="cs-CZ" dirty="0" err="1"/>
              <a:t>Mittag</a:t>
            </a:r>
            <a:r>
              <a:rPr lang="cs-CZ" dirty="0"/>
              <a:t> </a:t>
            </a:r>
            <a:r>
              <a:rPr lang="cs-CZ" dirty="0" err="1"/>
              <a:t>essen</a:t>
            </a:r>
            <a:r>
              <a:rPr lang="cs-CZ" dirty="0"/>
              <a:t> – obědvat</a:t>
            </a:r>
            <a:endParaRPr lang="de-DE" dirty="0"/>
          </a:p>
          <a:p>
            <a:pPr marL="0" indent="0">
              <a:buNone/>
            </a:pPr>
            <a:r>
              <a:rPr lang="cs-CZ" dirty="0" err="1"/>
              <a:t>Das</a:t>
            </a:r>
            <a:r>
              <a:rPr lang="cs-CZ" dirty="0"/>
              <a:t> </a:t>
            </a:r>
            <a:r>
              <a:rPr lang="cs-CZ" dirty="0" err="1"/>
              <a:t>Abendessen</a:t>
            </a:r>
            <a:r>
              <a:rPr lang="cs-CZ" dirty="0"/>
              <a:t> / </a:t>
            </a:r>
            <a:r>
              <a:rPr lang="cs-CZ" dirty="0" err="1"/>
              <a:t>das</a:t>
            </a:r>
            <a:r>
              <a:rPr lang="cs-CZ" dirty="0"/>
              <a:t> </a:t>
            </a:r>
            <a:r>
              <a:rPr lang="cs-CZ" dirty="0" err="1"/>
              <a:t>Abendbrot</a:t>
            </a:r>
            <a:r>
              <a:rPr lang="cs-CZ" dirty="0"/>
              <a:t> – večeře</a:t>
            </a:r>
            <a:endParaRPr lang="de-DE" dirty="0"/>
          </a:p>
          <a:p>
            <a:pPr marL="0" indent="0">
              <a:buNone/>
            </a:pPr>
            <a:r>
              <a:rPr lang="cs-CZ" dirty="0" err="1"/>
              <a:t>Zu</a:t>
            </a:r>
            <a:r>
              <a:rPr lang="cs-CZ" dirty="0"/>
              <a:t> </a:t>
            </a:r>
            <a:r>
              <a:rPr lang="cs-CZ" dirty="0" err="1"/>
              <a:t>Abend</a:t>
            </a:r>
            <a:r>
              <a:rPr lang="cs-CZ" dirty="0"/>
              <a:t> </a:t>
            </a:r>
            <a:r>
              <a:rPr lang="cs-CZ" dirty="0" err="1"/>
              <a:t>essen</a:t>
            </a:r>
            <a:r>
              <a:rPr lang="cs-CZ" dirty="0"/>
              <a:t> – večeřet</a:t>
            </a:r>
            <a:endParaRPr lang="de-DE" dirty="0"/>
          </a:p>
          <a:p>
            <a:pPr marL="0" indent="0">
              <a:buNone/>
            </a:pPr>
            <a:r>
              <a:rPr lang="cs-CZ" dirty="0" err="1"/>
              <a:t>Das</a:t>
            </a:r>
            <a:r>
              <a:rPr lang="cs-CZ" dirty="0"/>
              <a:t> </a:t>
            </a:r>
            <a:r>
              <a:rPr lang="cs-CZ" dirty="0" err="1"/>
              <a:t>Pausenbrot</a:t>
            </a:r>
            <a:r>
              <a:rPr lang="cs-CZ" dirty="0"/>
              <a:t> /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Jause</a:t>
            </a:r>
            <a:r>
              <a:rPr lang="cs-CZ" dirty="0"/>
              <a:t> - svačina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47278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39051C-6C75-9CF3-E3F8-0A57CF6F7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581" y="256068"/>
            <a:ext cx="10515600" cy="1325563"/>
          </a:xfrm>
        </p:spPr>
        <p:txBody>
          <a:bodyPr/>
          <a:lstStyle/>
          <a:p>
            <a:r>
              <a:rPr lang="cs-CZ" dirty="0"/>
              <a:t>	ČÁSTI DNE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D9608B-69DB-27B6-0624-8A6E0BB552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1756" y="1406175"/>
            <a:ext cx="10017153" cy="5086700"/>
          </a:xfrm>
        </p:spPr>
        <p:txBody>
          <a:bodyPr>
            <a:normAutofit fontScale="92500" lnSpcReduction="20000"/>
          </a:bodyPr>
          <a:lstStyle/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de-DE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 Morgen </a:t>
            </a:r>
            <a:r>
              <a:rPr lang="cs-CZ" sz="18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lang="cs-CZ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ráno</a:t>
            </a:r>
            <a:r>
              <a:rPr lang="de-DE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cs-CZ" sz="18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morgens</a:t>
            </a:r>
            <a:r>
              <a:rPr lang="cs-CZ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obvykle / pravidelně ráno</a:t>
            </a:r>
            <a:r>
              <a:rPr lang="de-DE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cs-CZ" sz="18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de-DE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 Vormittag</a:t>
            </a:r>
            <a:r>
              <a:rPr lang="cs-CZ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dopoledne</a:t>
            </a:r>
            <a:r>
              <a:rPr lang="cs-CZ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	</a:t>
            </a:r>
            <a:r>
              <a:rPr lang="cs-CZ" sz="18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vormittags</a:t>
            </a:r>
            <a:r>
              <a:rPr lang="cs-CZ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obvykle / pravidelně dopoledne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de-DE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zu Mittag</a:t>
            </a:r>
            <a:r>
              <a:rPr lang="cs-CZ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poledne</a:t>
            </a:r>
            <a:r>
              <a:rPr lang="cs-CZ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cs-CZ" sz="18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mittags</a:t>
            </a:r>
            <a:r>
              <a:rPr lang="cs-CZ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obvykle / pravidelně v poledne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de-DE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 Nachmittag</a:t>
            </a:r>
            <a:r>
              <a:rPr lang="cs-CZ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odpoledne</a:t>
            </a:r>
            <a:r>
              <a:rPr lang="cs-CZ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cs-CZ" sz="18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nachmittags</a:t>
            </a:r>
            <a:r>
              <a:rPr lang="cs-CZ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obvykle / pravidelně odpoledne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de-DE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 Abend</a:t>
            </a:r>
            <a:r>
              <a:rPr lang="cs-CZ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večer</a:t>
            </a:r>
            <a:r>
              <a:rPr lang="cs-CZ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cs-CZ" sz="18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abends</a:t>
            </a:r>
            <a:r>
              <a:rPr lang="cs-CZ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obvykle / pravidelně večer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de-DE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der Nacht</a:t>
            </a:r>
            <a:r>
              <a:rPr lang="cs-CZ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noci</a:t>
            </a:r>
            <a:r>
              <a:rPr lang="cs-CZ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cs-CZ" sz="18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nachts</a:t>
            </a:r>
            <a:r>
              <a:rPr lang="cs-CZ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obvykle / pravidelně v noci</a:t>
            </a: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endParaRPr lang="cs-CZ" sz="18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Morgens</a:t>
            </a:r>
            <a:r>
              <a:rPr lang="cs-CZ" sz="1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gehen</a:t>
            </a:r>
            <a:r>
              <a:rPr lang="cs-CZ" sz="1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wir</a:t>
            </a:r>
            <a:r>
              <a:rPr lang="cs-CZ" sz="1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zur</a:t>
            </a:r>
            <a:r>
              <a:rPr lang="cs-CZ" sz="1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Schule</a:t>
            </a:r>
            <a:r>
              <a:rPr lang="cs-CZ" sz="1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– Obvykle ráno chodíme do školy.</a:t>
            </a: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Zu</a:t>
            </a:r>
            <a:r>
              <a:rPr lang="cs-CZ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Mittag</a:t>
            </a:r>
            <a:r>
              <a:rPr lang="cs-CZ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essen</a:t>
            </a:r>
            <a: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wir</a:t>
            </a:r>
            <a:r>
              <a:rPr lang="cs-CZ" sz="1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– V poledne obědváme.</a:t>
            </a: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 </a:t>
            </a:r>
            <a:r>
              <a:rPr lang="cs-CZ" sz="1800" b="1" dirty="0" err="1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</a:t>
            </a:r>
            <a:r>
              <a:rPr lang="cs-CZ" sz="1800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dirty="0" err="1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Abend</a:t>
            </a:r>
            <a:r>
              <a:rPr lang="cs-CZ" sz="1800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sehen</a:t>
            </a:r>
            <a:r>
              <a:rPr lang="cs-CZ" sz="1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wir</a:t>
            </a:r>
            <a:r>
              <a:rPr lang="cs-CZ" sz="1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fern</a:t>
            </a:r>
            <a:r>
              <a:rPr lang="cs-CZ" sz="1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– Večer se díváme na televizi.</a:t>
            </a: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  <a:r>
              <a:rPr lang="cs-CZ" sz="1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Wir</a:t>
            </a:r>
            <a:r>
              <a:rPr lang="cs-CZ" sz="1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essen</a:t>
            </a:r>
            <a:r>
              <a:rPr lang="cs-CZ" sz="1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dirty="0" err="1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zu</a:t>
            </a:r>
            <a:r>
              <a:rPr lang="cs-CZ" sz="1800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dirty="0" err="1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Abend</a:t>
            </a:r>
            <a:r>
              <a:rPr lang="cs-CZ" sz="1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– My večeříme.</a:t>
            </a: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endParaRPr lang="cs-CZ" sz="18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endParaRPr lang="cs-CZ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endParaRPr lang="cs-CZ" sz="18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732374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248</Words>
  <Application>Microsoft Office PowerPoint</Application>
  <PresentationFormat>Širokoúhlá obrazovka</PresentationFormat>
  <Paragraphs>125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Motiv Office</vt:lpstr>
      <vt:lpstr>Číslovky</vt:lpstr>
      <vt:lpstr>essen – jíst e → i</vt:lpstr>
      <vt:lpstr>helfen + 3 . Pád  3. PÁD</vt:lpstr>
      <vt:lpstr>ESSEN - JÍDLO</vt:lpstr>
      <vt:lpstr> ČÁSTI DNE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Číslovky</dc:title>
  <dc:creator>Holík2 Jiří</dc:creator>
  <cp:lastModifiedBy>skolavrbovec@hotmail.com</cp:lastModifiedBy>
  <cp:revision>5</cp:revision>
  <dcterms:created xsi:type="dcterms:W3CDTF">2022-10-09T10:43:00Z</dcterms:created>
  <dcterms:modified xsi:type="dcterms:W3CDTF">2023-10-12T13:49:59Z</dcterms:modified>
</cp:coreProperties>
</file>