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71" r:id="rId6"/>
    <p:sldId id="260" r:id="rId7"/>
    <p:sldId id="265" r:id="rId8"/>
    <p:sldId id="261" r:id="rId9"/>
    <p:sldId id="266" r:id="rId10"/>
    <p:sldId id="267" r:id="rId11"/>
    <p:sldId id="262" r:id="rId12"/>
    <p:sldId id="263" r:id="rId13"/>
    <p:sldId id="268" r:id="rId14"/>
    <p:sldId id="269" r:id="rId15"/>
    <p:sldId id="264" r:id="rId16"/>
    <p:sldId id="25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62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EEB40-41FF-42C6-9193-BB3192A6F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6FD5A6-D6C2-48D1-B8FA-B7C003130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104C7D-B30B-452C-AB1D-D6D29C56A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49302C-040A-4ECF-9D54-308BFFD2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C51757-FEF9-45C5-AA81-7451C2C5F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72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66922E-B4FD-4E15-A093-853ED551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41F8D3-27C6-4F02-8F61-05B0B7CEB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9AEDA0-CD3F-441E-B4E5-E96E35EB7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5D3582-4637-4490-9DB0-F204085A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4E3045-34ED-4838-97AF-B8CE8433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036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3D6EEB7-2628-4565-9D62-D8FBBB6F9E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F891E4-0128-4C04-AC6A-614E00D6B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9F963B-5541-4C72-B601-02609AD8F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9CB6E3-9391-4D5D-85C1-D5C4225B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B8B743-F80B-47FF-A36B-160DD896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02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77356-4ADA-45AB-AB44-3596B7A1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80A22A-91B8-40CA-A022-75EAA7677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993BC2-236F-47AD-AFD3-03C92D5F6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26A74F-0B76-4D3F-A13B-343043A4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D06835-B303-4501-A9AB-AF11AEF6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59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328D8-452C-4176-B876-57357E256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980933-06F4-4FF2-94AE-56DFA84C9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015357-A0B1-4D50-977A-07F77B6B5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1C920A-0D66-4BB7-B6A6-BFF748172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8E0604-E5D1-44D7-B203-A9EA31937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5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5BE81-D22F-4590-AFDF-CD97CBB8E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EA0EC2-2894-431D-B4FC-1247E684D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499AFD-60C4-4D0C-982C-812FD0BD2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D83C62-E454-4D20-8561-7BBE334E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405155-CF9C-4776-813D-F07F26FF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DFD4F5-3F2A-4D22-8F60-A06938E1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47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1DB6C-46C0-45F0-BC71-53BFD4303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6737BC-0AE5-4717-B42F-B508C76EB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641467-6ED1-4FBD-AF66-9528B28E5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14025C0-855E-41CD-B8E4-FD539BF33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CA2D953-6D71-4574-8D36-D74C86DB6F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47B53CC-1E88-4ABB-BCD4-D67C20033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E521AC0-48D3-436C-B778-72C5EB1F0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EC58BD8-FB9C-4FF3-A4D2-1A70A8AAD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56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6C679-DA09-476E-8E8C-E9D9F577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A1A2CA-AB26-47DB-8BDE-3E1DAA389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2BFBED-A7D5-4F89-8D81-E27F6A50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EFABCF7-886D-4ACB-8070-CC13A22FA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20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45157E0-CA48-4743-96C8-A64A4CA06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CAEBAAC-1856-4AA8-963A-25230FA1B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772EAC4-7E19-4E0B-B9B4-6492C3841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68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4A7C6-DB3F-4B06-9373-14D54D488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C175D5-E046-4CB8-A101-30C905CED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318423-CA15-4213-AE29-651833C6C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6DD45F-241F-40A5-8AD7-4389B6E9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AB9CC8-5000-4848-9FA7-06F4463D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E65F68-76B1-45B5-817C-C391A0C3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32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A20CA-0A7D-465B-A765-F0113D449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0A19B45-ED17-49DD-B520-9BC63A17E0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7175EF-59E6-4EA7-8278-D456D7A75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7B43CC-5BA5-4FE7-9B8B-80D3BF951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E52BD0-389E-4EAB-A703-741EB0F4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C444C4-B47F-4DDD-A762-8C3652BC1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42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CC6B5DC-2025-49B9-9241-5F7112037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3B1737-7AEA-4C95-90C7-E4027A6E2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EE225F-A9D2-447C-BFBC-CAF8B1323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C131E-4F1B-4854-8DAB-1216CB8B12FA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CBF6FA-F9EB-49CE-8FC3-7BB0B418BB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3DBA4-CBFD-4A0F-A9AC-11BD72B1A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159BC-58F7-45BE-AA7F-9937BE717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51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60239E-F8BF-46E8-94BA-EA0480282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chemeClr val="bg2"/>
                </a:solidFill>
              </a:rPr>
              <a:t>Wie spät ist es? 2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8D1A14-2301-4EB9-9109-59788D43B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cs-CZ" sz="1800"/>
              <a:t>8. třída </a:t>
            </a:r>
          </a:p>
        </p:txBody>
      </p:sp>
    </p:spTree>
    <p:extLst>
      <p:ext uri="{BB962C8B-B14F-4D97-AF65-F5344CB8AC3E}">
        <p14:creationId xmlns:p14="http://schemas.microsoft.com/office/powerpoint/2010/main" val="3009586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DDF9D-E27C-4E23-A1E8-CA352535F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" y="-10138"/>
            <a:ext cx="121920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6B5652-C661-4C58-B937-F0F490F7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936867-6407-43FB-9DE6-1B0879D0CB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ext, hodiny&#10;&#10;Popis byl vytvořen automaticky">
            <a:extLst>
              <a:ext uri="{FF2B5EF4-FFF2-40B4-BE49-F238E27FC236}">
                <a16:creationId xmlns:a16="http://schemas.microsoft.com/office/drawing/2014/main" id="{EEFF1EE4-2CD9-46FA-95DF-5322F0E92C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 t="10035" b="6575"/>
          <a:stretch/>
        </p:blipFill>
        <p:spPr>
          <a:xfrm>
            <a:off x="8331957" y="-10138"/>
            <a:ext cx="3860043" cy="3457378"/>
          </a:xfrm>
          <a:prstGeom prst="rect">
            <a:avLst/>
          </a:prstGeom>
          <a:noFill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CD0B258-678B-4A8C-894F-848AF24A1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003F3F-F118-41D2-AA3F-74DB0D197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8D58395-74AF-401A-AF2F-76B6FCF71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00625A-D6BD-4EF6-9B87-7A5B5958C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65" y="457201"/>
            <a:ext cx="3020560" cy="3588870"/>
          </a:xfrm>
        </p:spPr>
        <p:txBody>
          <a:bodyPr anchor="b">
            <a:normAutofit/>
          </a:bodyPr>
          <a:lstStyle/>
          <a:p>
            <a:pPr algn="r"/>
            <a:r>
              <a:rPr lang="cs-CZ" sz="3400">
                <a:solidFill>
                  <a:srgbClr val="FFFFFF"/>
                </a:solidFill>
              </a:rPr>
              <a:t>Připojte správné časové údaje k hodinám. Pozor na více možností.</a:t>
            </a:r>
            <a:br>
              <a:rPr lang="cs-CZ" sz="3400">
                <a:solidFill>
                  <a:srgbClr val="FFFFFF"/>
                </a:solidFill>
              </a:rPr>
            </a:br>
            <a:endParaRPr lang="cs-CZ" sz="34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9BBAB8-452C-4C30-94D9-78809DB11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9246" y="669363"/>
            <a:ext cx="3142472" cy="553421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000" dirty="0"/>
              <a:t>Es ist Viertel vor sieben. </a:t>
            </a:r>
          </a:p>
          <a:p>
            <a:pPr marL="0" indent="0">
              <a:buNone/>
            </a:pPr>
            <a:r>
              <a:rPr lang="de-DE" sz="2000" dirty="0"/>
              <a:t>Es ist drei Viertel acht.</a:t>
            </a:r>
          </a:p>
          <a:p>
            <a:pPr marL="0" indent="0">
              <a:buNone/>
            </a:pPr>
            <a:r>
              <a:rPr lang="de-DE" sz="2000" dirty="0"/>
              <a:t>Es ist Viertel nach sieben.</a:t>
            </a:r>
          </a:p>
          <a:p>
            <a:pPr marL="0" indent="0">
              <a:buNone/>
            </a:pPr>
            <a:r>
              <a:rPr lang="de-DE" sz="2000" dirty="0"/>
              <a:t>Es ist Viertel sieben.</a:t>
            </a:r>
          </a:p>
          <a:p>
            <a:pPr marL="0" indent="0">
              <a:buNone/>
            </a:pPr>
            <a:r>
              <a:rPr lang="de-DE" sz="2000" dirty="0"/>
              <a:t>Es ist drei Viertel sieben.</a:t>
            </a:r>
          </a:p>
          <a:p>
            <a:pPr marL="0" indent="0">
              <a:buNone/>
            </a:pPr>
            <a:r>
              <a:rPr lang="de-DE" sz="2000" dirty="0"/>
              <a:t>Es ist Viertel acht.</a:t>
            </a:r>
          </a:p>
          <a:p>
            <a:pPr marL="0" indent="0">
              <a:buNone/>
            </a:pPr>
            <a:r>
              <a:rPr lang="de-DE" sz="2000" dirty="0"/>
              <a:t>Es ist Viertel vor acht.</a:t>
            </a:r>
          </a:p>
          <a:p>
            <a:endParaRPr lang="cs-CZ" sz="2000" dirty="0"/>
          </a:p>
        </p:txBody>
      </p:sp>
      <p:pic>
        <p:nvPicPr>
          <p:cNvPr id="4" name="Obrázek 3" descr="Obsah obrázku text, hodiny&#10;&#10;Popis byl vytvořen automaticky">
            <a:extLst>
              <a:ext uri="{FF2B5EF4-FFF2-40B4-BE49-F238E27FC236}">
                <a16:creationId xmlns:a16="http://schemas.microsoft.com/office/drawing/2014/main" id="{E137D768-9E37-478C-B23C-7D56F71D678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 t="10186" b="6912"/>
          <a:stretch/>
        </p:blipFill>
        <p:spPr>
          <a:xfrm>
            <a:off x="8331957" y="3420897"/>
            <a:ext cx="3860043" cy="34371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5656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DDF9D-E27C-4E23-A1E8-CA352535F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" y="-10138"/>
            <a:ext cx="121920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6B5652-C661-4C58-B937-F0F490F7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936867-6407-43FB-9DE6-1B0879D0CB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EFF1EE4-2CD9-46FA-95DF-5322F0E92C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 t="9552" b="7057"/>
          <a:stretch/>
        </p:blipFill>
        <p:spPr>
          <a:xfrm>
            <a:off x="8331957" y="-10138"/>
            <a:ext cx="3860043" cy="345737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CD0B258-678B-4A8C-894F-848AF24A1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003F3F-F118-41D2-AA3F-74DB0D197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8D58395-74AF-401A-AF2F-76B6FCF71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00625A-D6BD-4EF6-9B87-7A5B5958C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65" y="457201"/>
            <a:ext cx="3020560" cy="3588870"/>
          </a:xfrm>
        </p:spPr>
        <p:txBody>
          <a:bodyPr anchor="b">
            <a:normAutofit/>
          </a:bodyPr>
          <a:lstStyle/>
          <a:p>
            <a:pPr algn="r"/>
            <a:r>
              <a:rPr lang="cs-CZ" sz="3400">
                <a:solidFill>
                  <a:srgbClr val="FFFFFF"/>
                </a:solidFill>
              </a:rPr>
              <a:t>Připojte správné časové údaje k hodinám. Pozor na více možností.</a:t>
            </a:r>
            <a:br>
              <a:rPr lang="cs-CZ" sz="3400">
                <a:solidFill>
                  <a:srgbClr val="FFFFFF"/>
                </a:solidFill>
              </a:rPr>
            </a:br>
            <a:endParaRPr lang="cs-CZ" sz="34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9BBAB8-452C-4C30-94D9-78809DB11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9246" y="669363"/>
            <a:ext cx="3142472" cy="553421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000" b="1" dirty="0">
                <a:solidFill>
                  <a:srgbClr val="0070C0"/>
                </a:solidFill>
              </a:rPr>
              <a:t>Es ist Viertel vor sieben. </a:t>
            </a:r>
          </a:p>
          <a:p>
            <a:pPr marL="0" indent="0">
              <a:buNone/>
            </a:pPr>
            <a:r>
              <a:rPr lang="de-DE" sz="2000" dirty="0"/>
              <a:t>Es ist drei Viertel acht.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0000"/>
                </a:solidFill>
              </a:rPr>
              <a:t>Es ist Viertel nach sieben.</a:t>
            </a:r>
          </a:p>
          <a:p>
            <a:pPr marL="0" indent="0">
              <a:buNone/>
            </a:pPr>
            <a:r>
              <a:rPr lang="de-DE" sz="2000" dirty="0"/>
              <a:t>Es ist Viertel sieben.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0070C0"/>
                </a:solidFill>
              </a:rPr>
              <a:t>Es ist drei Viertel sieben.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0000"/>
                </a:solidFill>
              </a:rPr>
              <a:t>Es ist Viertel acht.</a:t>
            </a:r>
          </a:p>
          <a:p>
            <a:pPr marL="0" indent="0">
              <a:buNone/>
            </a:pPr>
            <a:r>
              <a:rPr lang="de-DE" sz="2000" dirty="0"/>
              <a:t>Es ist Viertel vor acht.</a:t>
            </a:r>
          </a:p>
          <a:p>
            <a:endParaRPr lang="cs-CZ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137D768-9E37-478C-B23C-7D56F71D678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 t="9245" b="7853"/>
          <a:stretch/>
        </p:blipFill>
        <p:spPr>
          <a:xfrm>
            <a:off x="8331957" y="3420897"/>
            <a:ext cx="3860043" cy="3437103"/>
          </a:xfrm>
          <a:prstGeom prst="rect">
            <a:avLst/>
          </a:prstGeom>
          <a:solidFill>
            <a:srgbClr val="FF0000"/>
          </a:solidFill>
        </p:spPr>
      </p:pic>
    </p:spTree>
    <p:extLst>
      <p:ext uri="{BB962C8B-B14F-4D97-AF65-F5344CB8AC3E}">
        <p14:creationId xmlns:p14="http://schemas.microsoft.com/office/powerpoint/2010/main" val="2538136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13168-48AE-4E6C-A8AD-862353E83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Složte ze slov správné časové údaje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CEA593-B6FF-4C60-969B-29F7324D9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83" name="Picture 11">
            <a:extLst>
              <a:ext uri="{FF2B5EF4-FFF2-40B4-BE49-F238E27FC236}">
                <a16:creationId xmlns:a16="http://schemas.microsoft.com/office/drawing/2014/main" id="{9664F775-0C15-4CC2-9430-6B9E16E6B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38" y="1402198"/>
            <a:ext cx="11144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:a16="http://schemas.microsoft.com/office/drawing/2014/main" id="{5F874CE7-C7DC-4740-A485-24A3EE02C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2611981"/>
            <a:ext cx="1123950" cy="116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BD12E432-2990-4A8D-868E-EF2359414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3798033"/>
            <a:ext cx="11144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">
            <a:extLst>
              <a:ext uri="{FF2B5EF4-FFF2-40B4-BE49-F238E27FC236}">
                <a16:creationId xmlns:a16="http://schemas.microsoft.com/office/drawing/2014/main" id="{A7E4A986-AF49-48AE-ACD4-6A22E2861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27" y="5146505"/>
            <a:ext cx="112395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8">
            <a:extLst>
              <a:ext uri="{FF2B5EF4-FFF2-40B4-BE49-F238E27FC236}">
                <a16:creationId xmlns:a16="http://schemas.microsoft.com/office/drawing/2014/main" id="{9B3EC2D6-53BA-4EFD-9CF3-E7AE6394A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1500" y="2699953"/>
            <a:ext cx="944809" cy="50737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10">
            <a:extLst>
              <a:ext uri="{FF2B5EF4-FFF2-40B4-BE49-F238E27FC236}">
                <a16:creationId xmlns:a16="http://schemas.microsoft.com/office/drawing/2014/main" id="{1509B820-3F4A-46F8-919F-6D3869C8A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926" y="2424907"/>
            <a:ext cx="1114425" cy="57785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257C59FD-F83E-4557-BD6C-819A5AB9E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6200" y="2875570"/>
            <a:ext cx="774186" cy="553430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AF62CD5-8250-457A-9FAB-C1AA89D48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9375" y="3891188"/>
            <a:ext cx="1028700" cy="457200"/>
          </a:xfrm>
          <a:prstGeom prst="ellipse">
            <a:avLst/>
          </a:pr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zwölf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DA50E737-FCEE-47D7-9FA7-1B1419528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6100" y="3645694"/>
            <a:ext cx="1085850" cy="479880"/>
          </a:xfrm>
          <a:prstGeom prst="ellipse">
            <a:avLst/>
          </a:prstGeom>
          <a:solidFill>
            <a:srgbClr val="FF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neun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Oval 2">
            <a:extLst>
              <a:ext uri="{FF2B5EF4-FFF2-40B4-BE49-F238E27FC236}">
                <a16:creationId xmlns:a16="http://schemas.microsoft.com/office/drawing/2014/main" id="{1FCF53EB-8B5A-428F-A81E-C6CB0CB3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726" y="4766924"/>
            <a:ext cx="992423" cy="600206"/>
          </a:xfrm>
          <a:prstGeom prst="ellipse">
            <a:avLst/>
          </a:prstGeom>
          <a:solidFill>
            <a:srgbClr val="FFFF99">
              <a:alpha val="67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nach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12">
            <a:extLst>
              <a:ext uri="{FF2B5EF4-FFF2-40B4-BE49-F238E27FC236}">
                <a16:creationId xmlns:a16="http://schemas.microsoft.com/office/drawing/2014/main" id="{35B1BE99-1586-4E60-B9DE-DAD334A76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6149" y="2089944"/>
            <a:ext cx="1114425" cy="431402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vier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val 13">
            <a:extLst>
              <a:ext uri="{FF2B5EF4-FFF2-40B4-BE49-F238E27FC236}">
                <a16:creationId xmlns:a16="http://schemas.microsoft.com/office/drawing/2014/main" id="{C9D1BB5E-A7C7-488E-AE01-BB1864B45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4503" y="1833563"/>
            <a:ext cx="944809" cy="591344"/>
          </a:xfrm>
          <a:prstGeom prst="ellipse">
            <a:avLst/>
          </a:prstGeom>
          <a:solidFill>
            <a:srgbClr val="CC9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halb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val 3">
            <a:extLst>
              <a:ext uri="{FF2B5EF4-FFF2-40B4-BE49-F238E27FC236}">
                <a16:creationId xmlns:a16="http://schemas.microsoft.com/office/drawing/2014/main" id="{784FD2A2-5D77-4824-BC4C-0970161AA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7624" y="4744244"/>
            <a:ext cx="800099" cy="479880"/>
          </a:xfrm>
          <a:prstGeom prst="ellipse">
            <a:avLst/>
          </a:prstGeom>
          <a:solidFill>
            <a:srgbClr val="339966">
              <a:alpha val="72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3A2EA7C4-D792-4A43-BD1C-775213AE6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30887"/>
            <a:ext cx="38343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A7E15F7E-522C-4EFF-9B47-141C49ED4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E546C0BD-9F1C-4008-9836-AA4F379D4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646" y="1655874"/>
            <a:ext cx="38010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_____________________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21C746F1-93BB-424A-B9AA-649CFD86F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022" y="19042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AF6DDD6F-3B1A-4BF6-AD6E-D48199326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34" y="2872352"/>
            <a:ext cx="38010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_____________________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9A35C1FB-BA6C-4E0B-8774-4E04FDB8C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3242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186A2460-BC66-4083-BCA4-27E540588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33" y="4104510"/>
            <a:ext cx="38010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_____________________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F6AF535F-8BB5-4C59-8C4E-CC53D356F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49815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B71D9AD2-1C08-4A32-AB4A-49AE568A1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189" y="5341747"/>
            <a:ext cx="38010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_____________________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693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13168-48AE-4E6C-A8AD-862353E83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Složte ze slov správné časové údaje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CEA593-B6FF-4C60-969B-29F7324D9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2255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83" name="Picture 11">
            <a:extLst>
              <a:ext uri="{FF2B5EF4-FFF2-40B4-BE49-F238E27FC236}">
                <a16:creationId xmlns:a16="http://schemas.microsoft.com/office/drawing/2014/main" id="{9664F775-0C15-4CC2-9430-6B9E16E6B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38" y="1402198"/>
            <a:ext cx="11144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:a16="http://schemas.microsoft.com/office/drawing/2014/main" id="{5F874CE7-C7DC-4740-A485-24A3EE02C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2611981"/>
            <a:ext cx="1123950" cy="116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BD12E432-2990-4A8D-868E-EF2359414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3798033"/>
            <a:ext cx="11144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">
            <a:extLst>
              <a:ext uri="{FF2B5EF4-FFF2-40B4-BE49-F238E27FC236}">
                <a16:creationId xmlns:a16="http://schemas.microsoft.com/office/drawing/2014/main" id="{A7E4A986-AF49-48AE-ACD4-6A22E2861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27" y="5146505"/>
            <a:ext cx="112395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8">
            <a:extLst>
              <a:ext uri="{FF2B5EF4-FFF2-40B4-BE49-F238E27FC236}">
                <a16:creationId xmlns:a16="http://schemas.microsoft.com/office/drawing/2014/main" id="{9B3EC2D6-53BA-4EFD-9CF3-E7AE6394A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1500" y="2699953"/>
            <a:ext cx="944809" cy="50737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10">
            <a:extLst>
              <a:ext uri="{FF2B5EF4-FFF2-40B4-BE49-F238E27FC236}">
                <a16:creationId xmlns:a16="http://schemas.microsoft.com/office/drawing/2014/main" id="{1509B820-3F4A-46F8-919F-6D3869C8A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926" y="2424907"/>
            <a:ext cx="1114425" cy="57785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257C59FD-F83E-4557-BD6C-819A5AB9E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6200" y="2875570"/>
            <a:ext cx="774186" cy="553430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vor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AF62CD5-8250-457A-9FAB-C1AA89D48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9375" y="3891188"/>
            <a:ext cx="1028700" cy="457200"/>
          </a:xfrm>
          <a:prstGeom prst="ellipse">
            <a:avLst/>
          </a:pr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zwölf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DA50E737-FCEE-47D7-9FA7-1B1419528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2643" y="3668719"/>
            <a:ext cx="1085850" cy="479880"/>
          </a:xfrm>
          <a:prstGeom prst="ellipse">
            <a:avLst/>
          </a:prstGeom>
          <a:solidFill>
            <a:srgbClr val="FF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neun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Oval 2">
            <a:extLst>
              <a:ext uri="{FF2B5EF4-FFF2-40B4-BE49-F238E27FC236}">
                <a16:creationId xmlns:a16="http://schemas.microsoft.com/office/drawing/2014/main" id="{1FCF53EB-8B5A-428F-A81E-C6CB0CB3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726" y="4766924"/>
            <a:ext cx="992423" cy="600206"/>
          </a:xfrm>
          <a:prstGeom prst="ellipse">
            <a:avLst/>
          </a:prstGeom>
          <a:solidFill>
            <a:srgbClr val="FFFF99">
              <a:alpha val="67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nach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12">
            <a:extLst>
              <a:ext uri="{FF2B5EF4-FFF2-40B4-BE49-F238E27FC236}">
                <a16:creationId xmlns:a16="http://schemas.microsoft.com/office/drawing/2014/main" id="{35B1BE99-1586-4E60-B9DE-DAD334A76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6149" y="2089944"/>
            <a:ext cx="1114425" cy="431402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vier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val 13">
            <a:extLst>
              <a:ext uri="{FF2B5EF4-FFF2-40B4-BE49-F238E27FC236}">
                <a16:creationId xmlns:a16="http://schemas.microsoft.com/office/drawing/2014/main" id="{C9D1BB5E-A7C7-488E-AE01-BB1864B45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4503" y="1833563"/>
            <a:ext cx="944809" cy="591344"/>
          </a:xfrm>
          <a:prstGeom prst="ellipse">
            <a:avLst/>
          </a:prstGeom>
          <a:solidFill>
            <a:srgbClr val="CC9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halb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val 3">
            <a:extLst>
              <a:ext uri="{FF2B5EF4-FFF2-40B4-BE49-F238E27FC236}">
                <a16:creationId xmlns:a16="http://schemas.microsoft.com/office/drawing/2014/main" id="{784FD2A2-5D77-4824-BC4C-0970161AA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1853" y="4741635"/>
            <a:ext cx="800099" cy="479880"/>
          </a:xfrm>
          <a:prstGeom prst="ellipse">
            <a:avLst/>
          </a:prstGeom>
          <a:solidFill>
            <a:srgbClr val="339966">
              <a:alpha val="72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3A2EA7C4-D792-4A43-BD1C-775213AE6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30887"/>
            <a:ext cx="38343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A7E15F7E-522C-4EFF-9B47-141C49ED4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E546C0BD-9F1C-4008-9836-AA4F379D4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646" y="1655874"/>
            <a:ext cx="38010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_____________________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21C746F1-93BB-424A-B9AA-649CFD86F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022" y="19042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AF6DDD6F-3B1A-4BF6-AD6E-D48199326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34" y="2872352"/>
            <a:ext cx="38010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_____________________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9A35C1FB-BA6C-4E0B-8774-4E04FDB8C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3242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186A2460-BC66-4083-BCA4-27E540588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33" y="4104510"/>
            <a:ext cx="38010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_____________________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F6AF535F-8BB5-4C59-8C4E-CC53D356F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49815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B71D9AD2-1C08-4A32-AB4A-49AE568A1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189" y="5341747"/>
            <a:ext cx="38010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_____________________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Oval 8">
            <a:extLst>
              <a:ext uri="{FF2B5EF4-FFF2-40B4-BE49-F238E27FC236}">
                <a16:creationId xmlns:a16="http://schemas.microsoft.com/office/drawing/2014/main" id="{00014D84-DAE0-4732-9E23-BEF0355BF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015" y="1664720"/>
            <a:ext cx="944809" cy="50737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Zástupný obsah 2">
            <a:extLst>
              <a:ext uri="{FF2B5EF4-FFF2-40B4-BE49-F238E27FC236}">
                <a16:creationId xmlns:a16="http://schemas.microsoft.com/office/drawing/2014/main" id="{F8506540-42BD-4179-80F3-D2172E7C6C3A}"/>
              </a:ext>
            </a:extLst>
          </p:cNvPr>
          <p:cNvSpPr txBox="1">
            <a:spLocks/>
          </p:cNvSpPr>
          <p:nvPr/>
        </p:nvSpPr>
        <p:spPr>
          <a:xfrm>
            <a:off x="-6501561" y="-118872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30" name="Oval 3">
            <a:extLst>
              <a:ext uri="{FF2B5EF4-FFF2-40B4-BE49-F238E27FC236}">
                <a16:creationId xmlns:a16="http://schemas.microsoft.com/office/drawing/2014/main" id="{EA340C2D-7DFB-4337-B04D-F630D3A3C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863" y="1729897"/>
            <a:ext cx="800099" cy="479880"/>
          </a:xfrm>
          <a:prstGeom prst="ellipse">
            <a:avLst/>
          </a:prstGeom>
          <a:solidFill>
            <a:srgbClr val="339966">
              <a:alpha val="72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Oval 10">
            <a:extLst>
              <a:ext uri="{FF2B5EF4-FFF2-40B4-BE49-F238E27FC236}">
                <a16:creationId xmlns:a16="http://schemas.microsoft.com/office/drawing/2014/main" id="{96470C52-E6B1-4558-9FE0-E4A2B11CF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274" y="1653523"/>
            <a:ext cx="1114425" cy="57785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Oval 2">
            <a:extLst>
              <a:ext uri="{FF2B5EF4-FFF2-40B4-BE49-F238E27FC236}">
                <a16:creationId xmlns:a16="http://schemas.microsoft.com/office/drawing/2014/main" id="{A01350A8-8F83-49B6-BABD-583639913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7827" y="1690467"/>
            <a:ext cx="992423" cy="600206"/>
          </a:xfrm>
          <a:prstGeom prst="ellipse">
            <a:avLst/>
          </a:prstGeom>
          <a:solidFill>
            <a:srgbClr val="FFFF99">
              <a:alpha val="67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nach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Oval 12">
            <a:extLst>
              <a:ext uri="{FF2B5EF4-FFF2-40B4-BE49-F238E27FC236}">
                <a16:creationId xmlns:a16="http://schemas.microsoft.com/office/drawing/2014/main" id="{B81562BA-05C9-46B1-BE09-F734AA49B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6261" y="1749218"/>
            <a:ext cx="1114425" cy="431402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vier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6">
            <a:extLst>
              <a:ext uri="{FF2B5EF4-FFF2-40B4-BE49-F238E27FC236}">
                <a16:creationId xmlns:a16="http://schemas.microsoft.com/office/drawing/2014/main" id="{A19D9016-6127-49D0-84F6-57B74F6CE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354271" y="30307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5" name="Zástupný obsah 2">
            <a:extLst>
              <a:ext uri="{FF2B5EF4-FFF2-40B4-BE49-F238E27FC236}">
                <a16:creationId xmlns:a16="http://schemas.microsoft.com/office/drawing/2014/main" id="{D6E0DB70-4380-481A-A2AC-2929ADA2737A}"/>
              </a:ext>
            </a:extLst>
          </p:cNvPr>
          <p:cNvSpPr txBox="1">
            <a:spLocks/>
          </p:cNvSpPr>
          <p:nvPr/>
        </p:nvSpPr>
        <p:spPr>
          <a:xfrm>
            <a:off x="940440" y="18905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36" name="Oval 8">
            <a:extLst>
              <a:ext uri="{FF2B5EF4-FFF2-40B4-BE49-F238E27FC236}">
                <a16:creationId xmlns:a16="http://schemas.microsoft.com/office/drawing/2014/main" id="{E834A571-F359-4A81-A33A-0645DFE1E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403" y="2896364"/>
            <a:ext cx="944809" cy="50737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Oval 3">
            <a:extLst>
              <a:ext uri="{FF2B5EF4-FFF2-40B4-BE49-F238E27FC236}">
                <a16:creationId xmlns:a16="http://schemas.microsoft.com/office/drawing/2014/main" id="{82130EFB-21FA-4D01-9C83-95F0AE603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1776" y="2953487"/>
            <a:ext cx="800099" cy="479880"/>
          </a:xfrm>
          <a:prstGeom prst="ellipse">
            <a:avLst/>
          </a:prstGeom>
          <a:solidFill>
            <a:srgbClr val="339966">
              <a:alpha val="72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Oval 8">
            <a:extLst>
              <a:ext uri="{FF2B5EF4-FFF2-40B4-BE49-F238E27FC236}">
                <a16:creationId xmlns:a16="http://schemas.microsoft.com/office/drawing/2014/main" id="{3F5B1436-CE87-49DF-8324-6EABF45D7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316" y="4119954"/>
            <a:ext cx="944809" cy="50737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Oval 3">
            <a:extLst>
              <a:ext uri="{FF2B5EF4-FFF2-40B4-BE49-F238E27FC236}">
                <a16:creationId xmlns:a16="http://schemas.microsoft.com/office/drawing/2014/main" id="{A7EB8B4B-2CF4-4C6E-89E6-A6F6AEE12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587" y="4209005"/>
            <a:ext cx="800099" cy="479880"/>
          </a:xfrm>
          <a:prstGeom prst="ellipse">
            <a:avLst/>
          </a:prstGeom>
          <a:solidFill>
            <a:srgbClr val="339966">
              <a:alpha val="72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Oval 8">
            <a:extLst>
              <a:ext uri="{FF2B5EF4-FFF2-40B4-BE49-F238E27FC236}">
                <a16:creationId xmlns:a16="http://schemas.microsoft.com/office/drawing/2014/main" id="{8C438D73-B293-4E00-882F-D39ED44B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127" y="5375472"/>
            <a:ext cx="944809" cy="50737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Oval 3">
            <a:extLst>
              <a:ext uri="{FF2B5EF4-FFF2-40B4-BE49-F238E27FC236}">
                <a16:creationId xmlns:a16="http://schemas.microsoft.com/office/drawing/2014/main" id="{6F937C15-7195-4490-A7E8-15C4D32D3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7839" y="5425025"/>
            <a:ext cx="800099" cy="479880"/>
          </a:xfrm>
          <a:prstGeom prst="ellipse">
            <a:avLst/>
          </a:prstGeom>
          <a:solidFill>
            <a:srgbClr val="339966">
              <a:alpha val="72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Zástupný obsah 2">
            <a:extLst>
              <a:ext uri="{FF2B5EF4-FFF2-40B4-BE49-F238E27FC236}">
                <a16:creationId xmlns:a16="http://schemas.microsoft.com/office/drawing/2014/main" id="{7C2F0EBF-0EA1-4356-9702-CBB4FE32A418}"/>
              </a:ext>
            </a:extLst>
          </p:cNvPr>
          <p:cNvSpPr txBox="1">
            <a:spLocks/>
          </p:cNvSpPr>
          <p:nvPr/>
        </p:nvSpPr>
        <p:spPr>
          <a:xfrm>
            <a:off x="-2604352" y="220413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43" name="Oval 10">
            <a:extLst>
              <a:ext uri="{FF2B5EF4-FFF2-40B4-BE49-F238E27FC236}">
                <a16:creationId xmlns:a16="http://schemas.microsoft.com/office/drawing/2014/main" id="{21D5F6B1-CD56-4C56-8DF9-659BF2520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74" y="2886790"/>
            <a:ext cx="1114425" cy="57785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Zástupný obsah 2">
            <a:extLst>
              <a:ext uri="{FF2B5EF4-FFF2-40B4-BE49-F238E27FC236}">
                <a16:creationId xmlns:a16="http://schemas.microsoft.com/office/drawing/2014/main" id="{D877BCF3-F7F5-482A-933B-DF1C0EC8CDA0}"/>
              </a:ext>
            </a:extLst>
          </p:cNvPr>
          <p:cNvSpPr txBox="1">
            <a:spLocks/>
          </p:cNvSpPr>
          <p:nvPr/>
        </p:nvSpPr>
        <p:spPr>
          <a:xfrm>
            <a:off x="871657" y="29193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45" name="Oval 10">
            <a:extLst>
              <a:ext uri="{FF2B5EF4-FFF2-40B4-BE49-F238E27FC236}">
                <a16:creationId xmlns:a16="http://schemas.microsoft.com/office/drawing/2014/main" id="{898D388A-CCFA-4A71-BA2F-4F954285F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831" y="4063924"/>
            <a:ext cx="1114425" cy="57785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Oval 2">
            <a:extLst>
              <a:ext uri="{FF2B5EF4-FFF2-40B4-BE49-F238E27FC236}">
                <a16:creationId xmlns:a16="http://schemas.microsoft.com/office/drawing/2014/main" id="{9BF85848-1DEF-4EAF-A1EB-2B1646ADE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5871" y="4097140"/>
            <a:ext cx="992423" cy="600206"/>
          </a:xfrm>
          <a:prstGeom prst="ellipse">
            <a:avLst/>
          </a:prstGeom>
          <a:solidFill>
            <a:srgbClr val="FFFF99">
              <a:alpha val="67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nach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Zástupný obsah 2">
            <a:extLst>
              <a:ext uri="{FF2B5EF4-FFF2-40B4-BE49-F238E27FC236}">
                <a16:creationId xmlns:a16="http://schemas.microsoft.com/office/drawing/2014/main" id="{B71BA758-B679-4BD8-9320-F8D168AC74AD}"/>
              </a:ext>
            </a:extLst>
          </p:cNvPr>
          <p:cNvSpPr txBox="1">
            <a:spLocks/>
          </p:cNvSpPr>
          <p:nvPr/>
        </p:nvSpPr>
        <p:spPr>
          <a:xfrm>
            <a:off x="844062" y="413763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48" name="Oval 10">
            <a:extLst>
              <a:ext uri="{FF2B5EF4-FFF2-40B4-BE49-F238E27FC236}">
                <a16:creationId xmlns:a16="http://schemas.microsoft.com/office/drawing/2014/main" id="{8FAE3D52-9F91-4D9F-84FF-96BE21A76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2236" y="5282169"/>
            <a:ext cx="1114425" cy="57785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Oval 5">
            <a:extLst>
              <a:ext uri="{FF2B5EF4-FFF2-40B4-BE49-F238E27FC236}">
                <a16:creationId xmlns:a16="http://schemas.microsoft.com/office/drawing/2014/main" id="{A2E12B81-AEE7-492E-A052-5B97EC9DE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6066" y="4120254"/>
            <a:ext cx="1085850" cy="479880"/>
          </a:xfrm>
          <a:prstGeom prst="ellipse">
            <a:avLst/>
          </a:prstGeom>
          <a:solidFill>
            <a:srgbClr val="FF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neun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Oval 9">
            <a:extLst>
              <a:ext uri="{FF2B5EF4-FFF2-40B4-BE49-F238E27FC236}">
                <a16:creationId xmlns:a16="http://schemas.microsoft.com/office/drawing/2014/main" id="{820DEC94-BC5B-4DA4-ABFF-D116620FB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869" y="5318076"/>
            <a:ext cx="774186" cy="553430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vor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Oval 13">
            <a:extLst>
              <a:ext uri="{FF2B5EF4-FFF2-40B4-BE49-F238E27FC236}">
                <a16:creationId xmlns:a16="http://schemas.microsoft.com/office/drawing/2014/main" id="{AB51E6C5-4DCE-4168-8E1B-931F8373F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989" y="5325045"/>
            <a:ext cx="944809" cy="591344"/>
          </a:xfrm>
          <a:prstGeom prst="ellipse">
            <a:avLst/>
          </a:prstGeom>
          <a:solidFill>
            <a:srgbClr val="CC9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halb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Zástupný obsah 2">
            <a:extLst>
              <a:ext uri="{FF2B5EF4-FFF2-40B4-BE49-F238E27FC236}">
                <a16:creationId xmlns:a16="http://schemas.microsoft.com/office/drawing/2014/main" id="{0188713A-A181-4FD6-9F19-A270196A2022}"/>
              </a:ext>
            </a:extLst>
          </p:cNvPr>
          <p:cNvSpPr txBox="1">
            <a:spLocks/>
          </p:cNvSpPr>
          <p:nvPr/>
        </p:nvSpPr>
        <p:spPr>
          <a:xfrm>
            <a:off x="-106599" y="325388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3" name="Oval 6">
            <a:extLst>
              <a:ext uri="{FF2B5EF4-FFF2-40B4-BE49-F238E27FC236}">
                <a16:creationId xmlns:a16="http://schemas.microsoft.com/office/drawing/2014/main" id="{78BE9AB3-689D-48F4-838E-5A3000CAB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576" y="5402819"/>
            <a:ext cx="1028700" cy="457200"/>
          </a:xfrm>
          <a:prstGeom prst="ellipse">
            <a:avLst/>
          </a:pr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zwölf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17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E5B84-A2B1-433B-8017-C1C6431F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Dokreslete ručičky hodinám: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23489A-8731-4BAC-80CA-1D953900E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481781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106" name="Picture 10">
            <a:extLst>
              <a:ext uri="{FF2B5EF4-FFF2-40B4-BE49-F238E27FC236}">
                <a16:creationId xmlns:a16="http://schemas.microsoft.com/office/drawing/2014/main" id="{84C4B469-FCBA-4D62-91D9-E95290B4C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1866859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>
            <a:extLst>
              <a:ext uri="{FF2B5EF4-FFF2-40B4-BE49-F238E27FC236}">
                <a16:creationId xmlns:a16="http://schemas.microsoft.com/office/drawing/2014/main" id="{270F73A7-CA0E-4084-B6FD-FBB7C715B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468" y="1815155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>
            <a:extLst>
              <a:ext uri="{FF2B5EF4-FFF2-40B4-BE49-F238E27FC236}">
                <a16:creationId xmlns:a16="http://schemas.microsoft.com/office/drawing/2014/main" id="{9D37F79B-1CDC-449F-8957-0CDF410AD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025" y="1849796"/>
            <a:ext cx="1276350" cy="132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82DE6297-3319-4115-930B-1418EA498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558" y="3962151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>
            <a:extLst>
              <a:ext uri="{FF2B5EF4-FFF2-40B4-BE49-F238E27FC236}">
                <a16:creationId xmlns:a16="http://schemas.microsoft.com/office/drawing/2014/main" id="{6CDC8CFB-A9D9-4BF2-A28D-5C0938153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5" y="4090946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126680BE-F4E0-48CD-8DC6-48C0AB208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641" y="4268883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9">
            <a:extLst>
              <a:ext uri="{FF2B5EF4-FFF2-40B4-BE49-F238E27FC236}">
                <a16:creationId xmlns:a16="http://schemas.microsoft.com/office/drawing/2014/main" id="{3609DB0F-424F-447F-A578-95D90F1D1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011" y="3028601"/>
            <a:ext cx="1714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vor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eins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0D7BA5C3-DC9E-451A-AA81-19D1A1244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6627" y="2961569"/>
            <a:ext cx="12573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acht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169980EF-9E6A-43CB-BC1D-AD05743F3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3777" y="3015305"/>
            <a:ext cx="19431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Viertel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vor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B22B6ED8-200B-40CB-9B70-E44362091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3641" y="5428385"/>
            <a:ext cx="1600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Viertel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zwei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FD09C745-4810-4245-98AE-0DD3E0869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633" y="5304932"/>
            <a:ext cx="19431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fünf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vor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fünf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12E6339-7937-466C-93B6-61DA3EF1F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582" y="5256935"/>
            <a:ext cx="19431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nach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zwei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BB089CAE-0DCD-41B7-BC0E-014917C76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81781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BE27B80C-FFFB-4D69-807D-29111182C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648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071AE331-3A9C-4861-BAEF-CCABEC64B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621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36FB3092-721E-451D-A471-14E3EF518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4619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779F4C8E-4238-42F0-B347-AD2C1751E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1765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84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E5B84-A2B1-433B-8017-C1C6431F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Dokreslete ručičky hodinám: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23489A-8731-4BAC-80CA-1D953900E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481781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106" name="Picture 10">
            <a:extLst>
              <a:ext uri="{FF2B5EF4-FFF2-40B4-BE49-F238E27FC236}">
                <a16:creationId xmlns:a16="http://schemas.microsoft.com/office/drawing/2014/main" id="{84C4B469-FCBA-4D62-91D9-E95290B4C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1866859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>
            <a:extLst>
              <a:ext uri="{FF2B5EF4-FFF2-40B4-BE49-F238E27FC236}">
                <a16:creationId xmlns:a16="http://schemas.microsoft.com/office/drawing/2014/main" id="{270F73A7-CA0E-4084-B6FD-FBB7C715B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468" y="1815155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>
            <a:extLst>
              <a:ext uri="{FF2B5EF4-FFF2-40B4-BE49-F238E27FC236}">
                <a16:creationId xmlns:a16="http://schemas.microsoft.com/office/drawing/2014/main" id="{9D37F79B-1CDC-449F-8957-0CDF410AD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025" y="1849796"/>
            <a:ext cx="1276350" cy="132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82DE6297-3319-4115-930B-1418EA498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558" y="3962151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>
            <a:extLst>
              <a:ext uri="{FF2B5EF4-FFF2-40B4-BE49-F238E27FC236}">
                <a16:creationId xmlns:a16="http://schemas.microsoft.com/office/drawing/2014/main" id="{6CDC8CFB-A9D9-4BF2-A28D-5C0938153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5" y="4090946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126680BE-F4E0-48CD-8DC6-48C0AB208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641" y="4268883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9">
            <a:extLst>
              <a:ext uri="{FF2B5EF4-FFF2-40B4-BE49-F238E27FC236}">
                <a16:creationId xmlns:a16="http://schemas.microsoft.com/office/drawing/2014/main" id="{3609DB0F-424F-447F-A578-95D90F1D1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011" y="3028601"/>
            <a:ext cx="1714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vor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eins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0D7BA5C3-DC9E-451A-AA81-19D1A1244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6627" y="2961569"/>
            <a:ext cx="12573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acht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169980EF-9E6A-43CB-BC1D-AD05743F3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3777" y="3015305"/>
            <a:ext cx="19431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Viertel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vor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B22B6ED8-200B-40CB-9B70-E44362091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3641" y="5428385"/>
            <a:ext cx="1600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Viertel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zwei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FD09C745-4810-4245-98AE-0DD3E0869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633" y="5304932"/>
            <a:ext cx="19431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fünf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vor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fünf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12E6339-7937-466C-93B6-61DA3EF1F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582" y="5256935"/>
            <a:ext cx="19431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nach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zwei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BB089CAE-0DCD-41B7-BC0E-014917C76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81781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BE27B80C-FFFB-4D69-807D-29111182C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648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071AE331-3A9C-4861-BAEF-CCABEC64B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621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36FB3092-721E-451D-A471-14E3EF518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4619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779F4C8E-4238-42F0-B347-AD2C1751E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1765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4AFB3B78-59F5-47BF-B8CA-3D48AE4414D6}"/>
              </a:ext>
            </a:extLst>
          </p:cNvPr>
          <p:cNvCxnSpPr>
            <a:cxnSpLocks/>
          </p:cNvCxnSpPr>
          <p:nvPr/>
        </p:nvCxnSpPr>
        <p:spPr>
          <a:xfrm flipH="1" flipV="1">
            <a:off x="1600200" y="2276040"/>
            <a:ext cx="447675" cy="3138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D694E45D-558E-4061-8F08-63A5F68F34F2}"/>
              </a:ext>
            </a:extLst>
          </p:cNvPr>
          <p:cNvCxnSpPr>
            <a:cxnSpLocks/>
          </p:cNvCxnSpPr>
          <p:nvPr/>
        </p:nvCxnSpPr>
        <p:spPr>
          <a:xfrm flipV="1">
            <a:off x="2006530" y="2299685"/>
            <a:ext cx="160034" cy="2703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ástupný obsah 2">
            <a:extLst>
              <a:ext uri="{FF2B5EF4-FFF2-40B4-BE49-F238E27FC236}">
                <a16:creationId xmlns:a16="http://schemas.microsoft.com/office/drawing/2014/main" id="{82B8CD10-2C15-4E6E-B1E6-3C2D082DC3A5}"/>
              </a:ext>
            </a:extLst>
          </p:cNvPr>
          <p:cNvSpPr txBox="1">
            <a:spLocks/>
          </p:cNvSpPr>
          <p:nvPr/>
        </p:nvSpPr>
        <p:spPr>
          <a:xfrm>
            <a:off x="3780182" y="14372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CCB9A619-B49E-46CD-BCBD-21B38B10D690}"/>
              </a:ext>
            </a:extLst>
          </p:cNvPr>
          <p:cNvCxnSpPr>
            <a:cxnSpLocks/>
          </p:cNvCxnSpPr>
          <p:nvPr/>
        </p:nvCxnSpPr>
        <p:spPr>
          <a:xfrm flipH="1">
            <a:off x="5238752" y="2570026"/>
            <a:ext cx="238123" cy="1493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ástupný obsah 2">
            <a:extLst>
              <a:ext uri="{FF2B5EF4-FFF2-40B4-BE49-F238E27FC236}">
                <a16:creationId xmlns:a16="http://schemas.microsoft.com/office/drawing/2014/main" id="{C6929AA9-1C10-411E-B997-033DEFF94874}"/>
              </a:ext>
            </a:extLst>
          </p:cNvPr>
          <p:cNvSpPr txBox="1">
            <a:spLocks/>
          </p:cNvSpPr>
          <p:nvPr/>
        </p:nvSpPr>
        <p:spPr>
          <a:xfrm>
            <a:off x="3809045" y="140184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cxnSp>
        <p:nvCxnSpPr>
          <p:cNvPr id="46" name="Přímá spojnice se šipkou 45">
            <a:extLst>
              <a:ext uri="{FF2B5EF4-FFF2-40B4-BE49-F238E27FC236}">
                <a16:creationId xmlns:a16="http://schemas.microsoft.com/office/drawing/2014/main" id="{8524EC4B-E8F0-4E3E-BDC3-CCF471F173BD}"/>
              </a:ext>
            </a:extLst>
          </p:cNvPr>
          <p:cNvCxnSpPr>
            <a:cxnSpLocks/>
          </p:cNvCxnSpPr>
          <p:nvPr/>
        </p:nvCxnSpPr>
        <p:spPr>
          <a:xfrm flipH="1" flipV="1">
            <a:off x="5514021" y="2047875"/>
            <a:ext cx="1" cy="4620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EA9D4D96-6CB4-4A80-914F-9847D2F0E1E8}"/>
              </a:ext>
            </a:extLst>
          </p:cNvPr>
          <p:cNvCxnSpPr>
            <a:cxnSpLocks/>
          </p:cNvCxnSpPr>
          <p:nvPr/>
        </p:nvCxnSpPr>
        <p:spPr>
          <a:xfrm flipH="1">
            <a:off x="9135800" y="2529551"/>
            <a:ext cx="454922" cy="76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789EAE9A-35FB-49D0-945D-957E4F9E9646}"/>
              </a:ext>
            </a:extLst>
          </p:cNvPr>
          <p:cNvCxnSpPr>
            <a:cxnSpLocks/>
          </p:cNvCxnSpPr>
          <p:nvPr/>
        </p:nvCxnSpPr>
        <p:spPr>
          <a:xfrm>
            <a:off x="9590722" y="2500955"/>
            <a:ext cx="258416" cy="162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>
            <a:extLst>
              <a:ext uri="{FF2B5EF4-FFF2-40B4-BE49-F238E27FC236}">
                <a16:creationId xmlns:a16="http://schemas.microsoft.com/office/drawing/2014/main" id="{D1D370DC-1D82-4148-9CF8-9A69B4520F1E}"/>
              </a:ext>
            </a:extLst>
          </p:cNvPr>
          <p:cNvCxnSpPr>
            <a:cxnSpLocks/>
          </p:cNvCxnSpPr>
          <p:nvPr/>
        </p:nvCxnSpPr>
        <p:spPr>
          <a:xfrm flipV="1">
            <a:off x="1991334" y="4447660"/>
            <a:ext cx="418491" cy="2644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>
            <a:extLst>
              <a:ext uri="{FF2B5EF4-FFF2-40B4-BE49-F238E27FC236}">
                <a16:creationId xmlns:a16="http://schemas.microsoft.com/office/drawing/2014/main" id="{6216297D-E508-4023-9489-253C3FB8A3BB}"/>
              </a:ext>
            </a:extLst>
          </p:cNvPr>
          <p:cNvCxnSpPr>
            <a:cxnSpLocks/>
          </p:cNvCxnSpPr>
          <p:nvPr/>
        </p:nvCxnSpPr>
        <p:spPr>
          <a:xfrm flipV="1">
            <a:off x="1991334" y="4552950"/>
            <a:ext cx="285141" cy="1306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se šipkou 67">
            <a:extLst>
              <a:ext uri="{FF2B5EF4-FFF2-40B4-BE49-F238E27FC236}">
                <a16:creationId xmlns:a16="http://schemas.microsoft.com/office/drawing/2014/main" id="{28A5C2BE-CD96-43B0-9AE5-A094DC25B6C2}"/>
              </a:ext>
            </a:extLst>
          </p:cNvPr>
          <p:cNvCxnSpPr>
            <a:cxnSpLocks/>
          </p:cNvCxnSpPr>
          <p:nvPr/>
        </p:nvCxnSpPr>
        <p:spPr>
          <a:xfrm>
            <a:off x="5570634" y="4776746"/>
            <a:ext cx="177057" cy="2325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se šipkou 70">
            <a:extLst>
              <a:ext uri="{FF2B5EF4-FFF2-40B4-BE49-F238E27FC236}">
                <a16:creationId xmlns:a16="http://schemas.microsoft.com/office/drawing/2014/main" id="{CC0CF792-FFBB-4738-A8FC-A84222547992}"/>
              </a:ext>
            </a:extLst>
          </p:cNvPr>
          <p:cNvCxnSpPr>
            <a:cxnSpLocks/>
          </p:cNvCxnSpPr>
          <p:nvPr/>
        </p:nvCxnSpPr>
        <p:spPr>
          <a:xfrm flipH="1" flipV="1">
            <a:off x="5351807" y="4374162"/>
            <a:ext cx="218827" cy="4025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se šipkou 73">
            <a:extLst>
              <a:ext uri="{FF2B5EF4-FFF2-40B4-BE49-F238E27FC236}">
                <a16:creationId xmlns:a16="http://schemas.microsoft.com/office/drawing/2014/main" id="{FFE10624-E30A-4290-9788-CB42CE9240B0}"/>
              </a:ext>
            </a:extLst>
          </p:cNvPr>
          <p:cNvCxnSpPr>
            <a:cxnSpLocks/>
          </p:cNvCxnSpPr>
          <p:nvPr/>
        </p:nvCxnSpPr>
        <p:spPr>
          <a:xfrm>
            <a:off x="9663546" y="4982419"/>
            <a:ext cx="46038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>
            <a:extLst>
              <a:ext uri="{FF2B5EF4-FFF2-40B4-BE49-F238E27FC236}">
                <a16:creationId xmlns:a16="http://schemas.microsoft.com/office/drawing/2014/main" id="{154D679D-D440-42A4-8CB7-AF46B9186A24}"/>
              </a:ext>
            </a:extLst>
          </p:cNvPr>
          <p:cNvCxnSpPr>
            <a:cxnSpLocks/>
          </p:cNvCxnSpPr>
          <p:nvPr/>
        </p:nvCxnSpPr>
        <p:spPr>
          <a:xfrm flipV="1">
            <a:off x="9663546" y="4750402"/>
            <a:ext cx="185592" cy="2097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>
            <a:extLst>
              <a:ext uri="{FF2B5EF4-FFF2-40B4-BE49-F238E27FC236}">
                <a16:creationId xmlns:a16="http://schemas.microsoft.com/office/drawing/2014/main" id="{FA7AE383-E718-4ACE-8648-617A94938B41}"/>
              </a:ext>
            </a:extLst>
          </p:cNvPr>
          <p:cNvCxnSpPr>
            <a:cxnSpLocks/>
          </p:cNvCxnSpPr>
          <p:nvPr/>
        </p:nvCxnSpPr>
        <p:spPr>
          <a:xfrm>
            <a:off x="17335758" y="5259005"/>
            <a:ext cx="46038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89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09B143-3069-42C2-8EE5-61C88C7EA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Kontrola DÚ, CV. 9/STR. 61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14D1A7-E1CA-4BC4-AEDD-C43F4664E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 b="1">
                <a:highlight>
                  <a:srgbClr val="00FFFF"/>
                </a:highlight>
              </a:rPr>
              <a:t>a) 23:00, 6:35, 23: 55 </a:t>
            </a:r>
            <a:r>
              <a:rPr lang="cs-CZ" sz="2000" dirty="0"/>
              <a:t>– um elf Uhr, um </a:t>
            </a:r>
            <a:r>
              <a:rPr lang="cs-CZ" sz="2000"/>
              <a:t>fünf</a:t>
            </a:r>
            <a:r>
              <a:rPr lang="cs-CZ" sz="2000" dirty="0"/>
              <a:t> nach </a:t>
            </a:r>
            <a:r>
              <a:rPr lang="cs-CZ" sz="2000"/>
              <a:t>halb</a:t>
            </a:r>
            <a:r>
              <a:rPr lang="cs-CZ" sz="2000" dirty="0"/>
              <a:t> 			</a:t>
            </a:r>
            <a:r>
              <a:rPr lang="cs-CZ" sz="2000"/>
              <a:t>sieben</a:t>
            </a:r>
            <a:r>
              <a:rPr lang="cs-CZ" sz="2000" dirty="0"/>
              <a:t>, </a:t>
            </a:r>
            <a:r>
              <a:rPr lang="cs-CZ" sz="2000"/>
              <a:t>fünf</a:t>
            </a:r>
            <a:r>
              <a:rPr lang="cs-CZ" sz="2000" dirty="0"/>
              <a:t> vor </a:t>
            </a:r>
            <a:r>
              <a:rPr lang="cs-CZ" sz="2000"/>
              <a:t>zwölf</a:t>
            </a:r>
            <a:r>
              <a:rPr lang="cs-CZ" sz="2000" dirty="0"/>
              <a:t> </a:t>
            </a:r>
          </a:p>
          <a:p>
            <a:r>
              <a:rPr lang="cs-CZ" sz="2000" b="1">
                <a:highlight>
                  <a:srgbClr val="00FFFF"/>
                </a:highlight>
              </a:rPr>
              <a:t>b) 11:10, 20: 45, 7:00</a:t>
            </a:r>
            <a:r>
              <a:rPr lang="cs-CZ" sz="2000" dirty="0"/>
              <a:t> – um </a:t>
            </a:r>
            <a:r>
              <a:rPr lang="cs-CZ" sz="2000"/>
              <a:t>zehn</a:t>
            </a:r>
            <a:r>
              <a:rPr lang="cs-CZ" sz="2000" dirty="0"/>
              <a:t> nach elf, um  </a:t>
            </a:r>
            <a:r>
              <a:rPr lang="cs-CZ" sz="2000"/>
              <a:t>Viertel</a:t>
            </a:r>
            <a:r>
              <a:rPr lang="cs-CZ" sz="2000" dirty="0"/>
              <a:t> vor 			</a:t>
            </a:r>
            <a:r>
              <a:rPr lang="cs-CZ" sz="2000"/>
              <a:t>neun</a:t>
            </a:r>
            <a:r>
              <a:rPr lang="cs-CZ" sz="2000" dirty="0"/>
              <a:t> - um </a:t>
            </a:r>
            <a:r>
              <a:rPr lang="cs-CZ" sz="2000"/>
              <a:t>drei</a:t>
            </a:r>
            <a:r>
              <a:rPr lang="cs-CZ" sz="2000" dirty="0"/>
              <a:t> </a:t>
            </a:r>
            <a:r>
              <a:rPr lang="cs-CZ" sz="2000"/>
              <a:t>Viertel</a:t>
            </a:r>
            <a:r>
              <a:rPr lang="cs-CZ" sz="2000" dirty="0"/>
              <a:t> </a:t>
            </a:r>
            <a:r>
              <a:rPr lang="cs-CZ" sz="2000"/>
              <a:t>neun</a:t>
            </a:r>
            <a:r>
              <a:rPr lang="cs-CZ" sz="2000" dirty="0"/>
              <a:t>, 			</a:t>
            </a:r>
            <a:r>
              <a:rPr lang="cs-CZ" sz="2000"/>
              <a:t>fünfzehn</a:t>
            </a:r>
            <a:r>
              <a:rPr lang="cs-CZ" sz="2000" dirty="0"/>
              <a:t> vor </a:t>
            </a:r>
            <a:r>
              <a:rPr lang="cs-CZ" sz="2000"/>
              <a:t>neun</a:t>
            </a:r>
            <a:r>
              <a:rPr lang="cs-CZ" sz="2000" dirty="0"/>
              <a:t>, um </a:t>
            </a:r>
            <a:r>
              <a:rPr lang="cs-CZ" sz="2000"/>
              <a:t>sieben</a:t>
            </a:r>
            <a:r>
              <a:rPr lang="cs-CZ" sz="2000" dirty="0"/>
              <a:t> </a:t>
            </a:r>
          </a:p>
          <a:p>
            <a:r>
              <a:rPr lang="cs-CZ" sz="2000" b="1">
                <a:highlight>
                  <a:srgbClr val="00FFFF"/>
                </a:highlight>
              </a:rPr>
              <a:t>c) 4: 00, 5: 55, 13: 40 </a:t>
            </a:r>
            <a:r>
              <a:rPr lang="cs-CZ" sz="2000" dirty="0"/>
              <a:t>-  um </a:t>
            </a:r>
            <a:r>
              <a:rPr lang="cs-CZ" sz="2000"/>
              <a:t>vier</a:t>
            </a:r>
            <a:r>
              <a:rPr lang="cs-CZ" sz="2000" dirty="0"/>
              <a:t>, um </a:t>
            </a:r>
            <a:r>
              <a:rPr lang="cs-CZ" sz="2000"/>
              <a:t>fünf</a:t>
            </a:r>
            <a:r>
              <a:rPr lang="cs-CZ" sz="2000" dirty="0"/>
              <a:t> vor </a:t>
            </a:r>
            <a:r>
              <a:rPr lang="cs-CZ" sz="2000"/>
              <a:t>fünf</a:t>
            </a:r>
            <a:r>
              <a:rPr lang="cs-CZ" sz="2000" dirty="0"/>
              <a:t>, um 			</a:t>
            </a:r>
            <a:r>
              <a:rPr lang="cs-CZ" sz="2000"/>
              <a:t>zwanzig</a:t>
            </a:r>
            <a:r>
              <a:rPr lang="cs-CZ" sz="2000" dirty="0"/>
              <a:t> vor </a:t>
            </a:r>
            <a:r>
              <a:rPr lang="cs-CZ" sz="2000"/>
              <a:t>zwei</a:t>
            </a:r>
            <a:r>
              <a:rPr lang="cs-CZ" sz="2000" dirty="0"/>
              <a:t> – um </a:t>
            </a:r>
            <a:r>
              <a:rPr lang="cs-CZ" sz="2000"/>
              <a:t>zehn</a:t>
            </a:r>
            <a:r>
              <a:rPr lang="cs-CZ" sz="2000" dirty="0"/>
              <a:t> nach 			</a:t>
            </a:r>
            <a:r>
              <a:rPr lang="cs-CZ" sz="2000"/>
              <a:t>halb</a:t>
            </a:r>
            <a:r>
              <a:rPr lang="cs-CZ" sz="2000" dirty="0"/>
              <a:t> </a:t>
            </a:r>
            <a:r>
              <a:rPr lang="cs-CZ" sz="2000"/>
              <a:t>zwei</a:t>
            </a:r>
            <a:r>
              <a:rPr lang="cs-CZ" sz="2000" dirty="0"/>
              <a:t> </a:t>
            </a:r>
          </a:p>
          <a:p>
            <a:r>
              <a:rPr lang="cs-CZ" sz="2000" b="1">
                <a:highlight>
                  <a:srgbClr val="00FFFF"/>
                </a:highlight>
              </a:rPr>
              <a:t>d) 12: 25, 15: 30, 18:05 </a:t>
            </a:r>
            <a:r>
              <a:rPr lang="cs-CZ" sz="2000" dirty="0"/>
              <a:t>– um </a:t>
            </a:r>
            <a:r>
              <a:rPr lang="cs-CZ" sz="2000"/>
              <a:t>fünf</a:t>
            </a:r>
            <a:r>
              <a:rPr lang="cs-CZ" sz="2000" dirty="0"/>
              <a:t> vor </a:t>
            </a:r>
            <a:r>
              <a:rPr lang="cs-CZ" sz="2000"/>
              <a:t>halb</a:t>
            </a:r>
            <a:r>
              <a:rPr lang="cs-CZ" sz="2000" dirty="0"/>
              <a:t> </a:t>
            </a:r>
            <a:r>
              <a:rPr lang="cs-CZ" sz="2000"/>
              <a:t>eins</a:t>
            </a:r>
            <a:r>
              <a:rPr lang="cs-CZ" sz="2000" dirty="0"/>
              <a:t>, um </a:t>
            </a:r>
            <a:r>
              <a:rPr lang="cs-CZ" sz="2000"/>
              <a:t>halb</a:t>
            </a:r>
            <a:r>
              <a:rPr lang="cs-CZ" sz="2000" dirty="0"/>
              <a:t> 			</a:t>
            </a:r>
            <a:r>
              <a:rPr lang="cs-CZ" sz="2000"/>
              <a:t>vier</a:t>
            </a:r>
            <a:r>
              <a:rPr lang="cs-CZ" sz="2000" dirty="0"/>
              <a:t>, um </a:t>
            </a:r>
            <a:r>
              <a:rPr lang="cs-CZ" sz="2000"/>
              <a:t>fünf</a:t>
            </a:r>
            <a:r>
              <a:rPr lang="cs-CZ" sz="2000" dirty="0"/>
              <a:t>  nach </a:t>
            </a:r>
            <a:r>
              <a:rPr lang="cs-CZ" sz="2000"/>
              <a:t>sechs</a:t>
            </a:r>
            <a:r>
              <a:rPr lang="cs-CZ" sz="2000" dirty="0"/>
              <a:t> </a:t>
            </a:r>
          </a:p>
          <a:p>
            <a:r>
              <a:rPr lang="cs-CZ" sz="2000" b="1">
                <a:highlight>
                  <a:srgbClr val="00FFFF"/>
                </a:highlight>
              </a:rPr>
              <a:t>e) 10: 00, 6: 45, 13:48 </a:t>
            </a:r>
            <a:r>
              <a:rPr lang="cs-CZ" sz="2000" dirty="0"/>
              <a:t>– um </a:t>
            </a:r>
            <a:r>
              <a:rPr lang="cs-CZ" sz="2000"/>
              <a:t>zehn</a:t>
            </a:r>
            <a:r>
              <a:rPr lang="cs-CZ" sz="2000" dirty="0"/>
              <a:t>, um </a:t>
            </a:r>
            <a:r>
              <a:rPr lang="cs-CZ" sz="2000"/>
              <a:t>drei</a:t>
            </a:r>
            <a:r>
              <a:rPr lang="cs-CZ" sz="2000" dirty="0"/>
              <a:t> </a:t>
            </a:r>
            <a:r>
              <a:rPr lang="cs-CZ" sz="2000"/>
              <a:t>Viertel</a:t>
            </a:r>
            <a:r>
              <a:rPr lang="cs-CZ" sz="2000" dirty="0"/>
              <a:t> </a:t>
            </a:r>
            <a:r>
              <a:rPr lang="cs-CZ" sz="2000"/>
              <a:t>sieben</a:t>
            </a:r>
            <a:r>
              <a:rPr lang="cs-CZ" sz="2000" dirty="0"/>
              <a:t> - 			um </a:t>
            </a:r>
            <a:r>
              <a:rPr lang="cs-CZ" sz="2000"/>
              <a:t>Viertel</a:t>
            </a:r>
            <a:r>
              <a:rPr lang="cs-CZ" sz="2000" dirty="0"/>
              <a:t> vor </a:t>
            </a:r>
            <a:r>
              <a:rPr lang="cs-CZ" sz="2000"/>
              <a:t>sieben</a:t>
            </a:r>
            <a:r>
              <a:rPr lang="cs-CZ" sz="2000" dirty="0"/>
              <a:t> – um </a:t>
            </a:r>
            <a:r>
              <a:rPr lang="cs-CZ" sz="2000"/>
              <a:t>zehn</a:t>
            </a:r>
            <a:r>
              <a:rPr lang="cs-CZ" sz="2000" dirty="0"/>
              <a:t> 			vor </a:t>
            </a:r>
            <a:r>
              <a:rPr lang="cs-CZ" sz="2000"/>
              <a:t>sieben</a:t>
            </a:r>
            <a:r>
              <a:rPr lang="cs-CZ" sz="2000" dirty="0"/>
              <a:t>, um </a:t>
            </a:r>
            <a:r>
              <a:rPr lang="cs-CZ" sz="2000"/>
              <a:t>zwölf</a:t>
            </a:r>
            <a:r>
              <a:rPr lang="cs-CZ" sz="2000" dirty="0"/>
              <a:t> vor </a:t>
            </a:r>
            <a:r>
              <a:rPr lang="cs-CZ" sz="2000"/>
              <a:t>zwei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970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398F3DEE-0E56-499F-AFAE-C2DA7C2C8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32A21FE-C56B-42B6-82D1-D3F0C4A47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4BE011A-C166-4E7B-A300-186767380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7200" y="8482"/>
            <a:ext cx="3568276" cy="6858000"/>
          </a:xfrm>
          <a:prstGeom prst="rect">
            <a:avLst/>
          </a:prstGeom>
          <a:gradFill>
            <a:gsLst>
              <a:gs pos="0">
                <a:schemeClr val="accent1">
                  <a:alpha val="32000"/>
                </a:schemeClr>
              </a:gs>
              <a:gs pos="7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261A9AF-2897-4CFD-9D9D-17105C8A2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5CFFB1C-7814-49A5-A283-54D415E97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08" y="1282890"/>
            <a:ext cx="2951168" cy="27568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Wie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spät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es?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Pravidla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55E56EF-ADF6-479C-99B3-ADDDE6959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83596" y="3602565"/>
            <a:ext cx="2469272" cy="4040742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ázek 8" descr="Obsah obrázku text, hodiny&#10;&#10;Popis byl vytvořen automaticky">
            <a:extLst>
              <a:ext uri="{FF2B5EF4-FFF2-40B4-BE49-F238E27FC236}">
                <a16:creationId xmlns:a16="http://schemas.microsoft.com/office/drawing/2014/main" id="{38071F48-3675-4B1C-BFC7-D64ADB47B5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7" r="8929" b="-3"/>
          <a:stretch/>
        </p:blipFill>
        <p:spPr>
          <a:xfrm>
            <a:off x="4032902" y="3428999"/>
            <a:ext cx="4083839" cy="3446819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CF0CF618-278C-4C0F-B7D1-BE4F762D8C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911" b="-4"/>
          <a:stretch/>
        </p:blipFill>
        <p:spPr>
          <a:xfrm>
            <a:off x="4032902" y="1658"/>
            <a:ext cx="4083839" cy="3438124"/>
          </a:xfrm>
          <a:prstGeom prst="rect">
            <a:avLst/>
          </a:prstGeom>
        </p:spPr>
      </p:pic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E643CFB8-0CA4-4B2E-A0DE-0043B06569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11139" r="-3" b="-3"/>
          <a:stretch/>
        </p:blipFill>
        <p:spPr>
          <a:xfrm>
            <a:off x="8116741" y="3428999"/>
            <a:ext cx="4083837" cy="3446819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A10E312-471E-4620-926E-2D2560697AA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9042" r="1870" b="-4"/>
          <a:stretch/>
        </p:blipFill>
        <p:spPr>
          <a:xfrm>
            <a:off x="8116741" y="1658"/>
            <a:ext cx="4083839" cy="343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917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52971E3-8E31-4A52-98F9-C67AE9CDA1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923" r="-1" b="11326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4350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39B9D-BB06-4B70-8F03-9E79C54A7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Verbinde die Uhrzeiten. </a:t>
            </a:r>
            <a:br>
              <a:rPr lang="de-DE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8C26A1-CD82-402F-B092-19269809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932" y="1351722"/>
            <a:ext cx="11290852" cy="49854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de-DE" dirty="0"/>
              <a:t>8:45					</a:t>
            </a:r>
            <a:r>
              <a:rPr lang="cs-CZ" dirty="0"/>
              <a:t>	</a:t>
            </a:r>
            <a:r>
              <a:rPr lang="de-DE" dirty="0"/>
              <a:t>es ist Viertel nach elf</a:t>
            </a:r>
          </a:p>
          <a:p>
            <a:pPr>
              <a:lnSpc>
                <a:spcPct val="150000"/>
              </a:lnSpc>
            </a:pPr>
            <a:r>
              <a:rPr lang="de-DE" dirty="0"/>
              <a:t>13:30					es ist Viertel nach fünf</a:t>
            </a:r>
          </a:p>
          <a:p>
            <a:pPr>
              <a:lnSpc>
                <a:spcPct val="150000"/>
              </a:lnSpc>
            </a:pPr>
            <a:r>
              <a:rPr lang="de-DE" dirty="0"/>
              <a:t>22:45					es ist halb elf</a:t>
            </a:r>
          </a:p>
          <a:p>
            <a:pPr>
              <a:lnSpc>
                <a:spcPct val="150000"/>
              </a:lnSpc>
            </a:pPr>
            <a:r>
              <a:rPr lang="de-DE" dirty="0"/>
              <a:t>7:15					</a:t>
            </a:r>
            <a:r>
              <a:rPr lang="cs-CZ" dirty="0"/>
              <a:t>	</a:t>
            </a:r>
            <a:r>
              <a:rPr lang="de-DE" dirty="0"/>
              <a:t>es ist Viertel vor elf</a:t>
            </a:r>
          </a:p>
          <a:p>
            <a:pPr>
              <a:lnSpc>
                <a:spcPct val="150000"/>
              </a:lnSpc>
            </a:pPr>
            <a:r>
              <a:rPr lang="de-DE" dirty="0"/>
              <a:t>10:30					es ist Viertel vor neun</a:t>
            </a:r>
          </a:p>
          <a:p>
            <a:pPr>
              <a:lnSpc>
                <a:spcPct val="150000"/>
              </a:lnSpc>
            </a:pPr>
            <a:r>
              <a:rPr lang="de-DE" dirty="0"/>
              <a:t>11:15					es ist halb zwei</a:t>
            </a:r>
          </a:p>
          <a:p>
            <a:pPr>
              <a:lnSpc>
                <a:spcPct val="150000"/>
              </a:lnSpc>
            </a:pPr>
            <a:r>
              <a:rPr lang="de-DE" dirty="0"/>
              <a:t>5:15					</a:t>
            </a:r>
            <a:r>
              <a:rPr lang="cs-CZ" dirty="0"/>
              <a:t>	</a:t>
            </a:r>
            <a:r>
              <a:rPr lang="de-DE" dirty="0"/>
              <a:t>es ist Viertel nach sieben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40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1DEC4-970B-4E04-AA1C-D700F8A81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cs-CZ" sz="44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Ergänze</a:t>
            </a:r>
            <a:r>
              <a:rPr lang="cs-CZ" sz="4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82B64-8BBB-4345-88AD-971DBD17A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392" y="1208598"/>
            <a:ext cx="11553245" cy="536713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14:30 – ........................................................................................................................................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18:15 – ........................................................................................................................................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19:45 – ........................................................................................................................................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3:30 – ..........................................................................................................................................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6:45 – ..........................................................................................................................................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5:15 – ..........................................................................................................................................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4F66C83-F668-486F-AFD2-A8D7CF4F1C98}"/>
              </a:ext>
            </a:extLst>
          </p:cNvPr>
          <p:cNvSpPr txBox="1"/>
          <p:nvPr/>
        </p:nvSpPr>
        <p:spPr>
          <a:xfrm>
            <a:off x="1304014" y="1350349"/>
            <a:ext cx="799901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800" dirty="0" err="1"/>
              <a:t>halb</a:t>
            </a:r>
            <a:r>
              <a:rPr lang="cs-CZ" sz="2800" dirty="0"/>
              <a:t> </a:t>
            </a:r>
            <a:r>
              <a:rPr lang="cs-CZ" sz="2800" dirty="0" err="1"/>
              <a:t>drei</a:t>
            </a:r>
            <a:r>
              <a:rPr lang="cs-CZ" sz="2800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314317F-45D1-4FF1-A57B-2723E42BFACB}"/>
              </a:ext>
            </a:extLst>
          </p:cNvPr>
          <p:cNvSpPr txBox="1"/>
          <p:nvPr/>
        </p:nvSpPr>
        <p:spPr>
          <a:xfrm>
            <a:off x="1304014" y="2138901"/>
            <a:ext cx="950976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800" dirty="0" err="1"/>
              <a:t>Viertel</a:t>
            </a:r>
            <a:r>
              <a:rPr lang="cs-CZ" sz="2800" dirty="0"/>
              <a:t> </a:t>
            </a:r>
            <a:r>
              <a:rPr lang="cs-CZ" sz="2800" dirty="0" err="1"/>
              <a:t>sieben</a:t>
            </a:r>
            <a:r>
              <a:rPr lang="cs-CZ" sz="2800" dirty="0"/>
              <a:t>, </a:t>
            </a:r>
            <a:r>
              <a:rPr lang="cs-CZ" sz="2800" dirty="0" err="1"/>
              <a:t>Viertel</a:t>
            </a:r>
            <a:r>
              <a:rPr lang="cs-CZ" sz="2800" dirty="0"/>
              <a:t> nach </a:t>
            </a:r>
            <a:r>
              <a:rPr lang="cs-CZ" sz="2800" dirty="0" err="1"/>
              <a:t>sechs</a:t>
            </a:r>
            <a:r>
              <a:rPr lang="cs-CZ" sz="2800" dirty="0"/>
              <a:t>, </a:t>
            </a:r>
            <a:r>
              <a:rPr lang="cs-CZ" sz="2800" dirty="0" err="1"/>
              <a:t>fünfzehn</a:t>
            </a:r>
            <a:r>
              <a:rPr lang="cs-CZ" sz="2800" dirty="0"/>
              <a:t> nach </a:t>
            </a:r>
            <a:r>
              <a:rPr lang="cs-CZ" sz="2800" dirty="0" err="1"/>
              <a:t>sechs</a:t>
            </a:r>
            <a:endParaRPr lang="cs-CZ" sz="2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135BB7B-4151-4510-8E34-A615D6F1BF8E}"/>
              </a:ext>
            </a:extLst>
          </p:cNvPr>
          <p:cNvSpPr txBox="1"/>
          <p:nvPr/>
        </p:nvSpPr>
        <p:spPr>
          <a:xfrm>
            <a:off x="1304014" y="2982374"/>
            <a:ext cx="799901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800" dirty="0" err="1"/>
              <a:t>drei</a:t>
            </a:r>
            <a:r>
              <a:rPr lang="cs-CZ" sz="2800" dirty="0"/>
              <a:t> </a:t>
            </a:r>
            <a:r>
              <a:rPr lang="cs-CZ" sz="2800" dirty="0" err="1"/>
              <a:t>Viertel</a:t>
            </a:r>
            <a:r>
              <a:rPr lang="cs-CZ" sz="2800" dirty="0"/>
              <a:t> </a:t>
            </a:r>
            <a:r>
              <a:rPr lang="cs-CZ" sz="2800" dirty="0" err="1"/>
              <a:t>acht</a:t>
            </a:r>
            <a:r>
              <a:rPr lang="cs-CZ" sz="2800" dirty="0"/>
              <a:t>, </a:t>
            </a:r>
            <a:r>
              <a:rPr lang="cs-CZ" sz="2800" dirty="0" err="1"/>
              <a:t>Viertel</a:t>
            </a:r>
            <a:r>
              <a:rPr lang="cs-CZ" sz="2800" dirty="0"/>
              <a:t> vor </a:t>
            </a:r>
            <a:r>
              <a:rPr lang="cs-CZ" sz="2800" dirty="0" err="1"/>
              <a:t>acht</a:t>
            </a:r>
            <a:r>
              <a:rPr lang="cs-CZ" sz="2800" dirty="0"/>
              <a:t>, </a:t>
            </a:r>
            <a:r>
              <a:rPr lang="cs-CZ" sz="2800" dirty="0" err="1"/>
              <a:t>fünfzehn</a:t>
            </a:r>
            <a:r>
              <a:rPr lang="cs-CZ" sz="2800" dirty="0"/>
              <a:t> vor </a:t>
            </a:r>
            <a:r>
              <a:rPr lang="cs-CZ" sz="2800" dirty="0" err="1"/>
              <a:t>acht</a:t>
            </a:r>
            <a:endParaRPr lang="cs-CZ" sz="28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6040D83-2161-4973-A44C-1B41C0DCEBFF}"/>
              </a:ext>
            </a:extLst>
          </p:cNvPr>
          <p:cNvSpPr txBox="1"/>
          <p:nvPr/>
        </p:nvSpPr>
        <p:spPr>
          <a:xfrm>
            <a:off x="1304014" y="3745700"/>
            <a:ext cx="799901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800" dirty="0" err="1"/>
              <a:t>halb</a:t>
            </a:r>
            <a:r>
              <a:rPr lang="cs-CZ" sz="2800" dirty="0"/>
              <a:t> </a:t>
            </a:r>
            <a:r>
              <a:rPr lang="cs-CZ" sz="2800" dirty="0" err="1"/>
              <a:t>vier</a:t>
            </a:r>
            <a:r>
              <a:rPr lang="cs-CZ" sz="2800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448E245-E20E-43FF-9710-44C4B986B201}"/>
              </a:ext>
            </a:extLst>
          </p:cNvPr>
          <p:cNvSpPr txBox="1"/>
          <p:nvPr/>
        </p:nvSpPr>
        <p:spPr>
          <a:xfrm>
            <a:off x="1304013" y="4509026"/>
            <a:ext cx="899292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800" dirty="0" err="1"/>
              <a:t>drei</a:t>
            </a:r>
            <a:r>
              <a:rPr lang="cs-CZ" sz="2800" dirty="0"/>
              <a:t> </a:t>
            </a:r>
            <a:r>
              <a:rPr lang="cs-CZ" sz="2800" dirty="0" err="1"/>
              <a:t>Viertel</a:t>
            </a:r>
            <a:r>
              <a:rPr lang="cs-CZ" sz="2800" dirty="0"/>
              <a:t> </a:t>
            </a:r>
            <a:r>
              <a:rPr lang="cs-CZ" sz="2800" dirty="0" err="1"/>
              <a:t>sieben</a:t>
            </a:r>
            <a:r>
              <a:rPr lang="cs-CZ" sz="2800" dirty="0"/>
              <a:t>, </a:t>
            </a:r>
            <a:r>
              <a:rPr lang="cs-CZ" sz="2800" dirty="0" err="1"/>
              <a:t>Viertel</a:t>
            </a:r>
            <a:r>
              <a:rPr lang="cs-CZ" sz="2800" dirty="0"/>
              <a:t> vor </a:t>
            </a:r>
            <a:r>
              <a:rPr lang="cs-CZ" sz="2800" dirty="0" err="1"/>
              <a:t>sieben</a:t>
            </a:r>
            <a:r>
              <a:rPr lang="cs-CZ" sz="2800" dirty="0"/>
              <a:t>, </a:t>
            </a:r>
            <a:r>
              <a:rPr lang="cs-CZ" sz="2800" dirty="0" err="1"/>
              <a:t>fünfzehn</a:t>
            </a:r>
            <a:r>
              <a:rPr lang="cs-CZ" sz="2800" dirty="0"/>
              <a:t> vor </a:t>
            </a:r>
            <a:r>
              <a:rPr lang="cs-CZ" sz="2800" dirty="0" err="1"/>
              <a:t>sieben</a:t>
            </a:r>
            <a:r>
              <a:rPr lang="cs-CZ" sz="2800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911FC86-A3FA-451C-8E7E-3FA54473B73C}"/>
              </a:ext>
            </a:extLst>
          </p:cNvPr>
          <p:cNvSpPr txBox="1"/>
          <p:nvPr/>
        </p:nvSpPr>
        <p:spPr>
          <a:xfrm>
            <a:off x="1304014" y="5272352"/>
            <a:ext cx="799901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800" dirty="0" err="1"/>
              <a:t>Viertel</a:t>
            </a:r>
            <a:r>
              <a:rPr lang="cs-CZ" sz="2800" dirty="0"/>
              <a:t> </a:t>
            </a:r>
            <a:r>
              <a:rPr lang="cs-CZ" sz="2800" dirty="0" err="1"/>
              <a:t>sechs</a:t>
            </a:r>
            <a:r>
              <a:rPr lang="cs-CZ" sz="2800" dirty="0"/>
              <a:t>, </a:t>
            </a:r>
            <a:r>
              <a:rPr lang="cs-CZ" sz="2800" dirty="0" err="1"/>
              <a:t>Viertel</a:t>
            </a:r>
            <a:r>
              <a:rPr lang="cs-CZ" sz="2800" dirty="0"/>
              <a:t> nach </a:t>
            </a:r>
            <a:r>
              <a:rPr lang="cs-CZ" sz="2800" dirty="0" err="1"/>
              <a:t>fünf</a:t>
            </a:r>
            <a:r>
              <a:rPr lang="cs-CZ" sz="2800" dirty="0"/>
              <a:t>, </a:t>
            </a:r>
            <a:r>
              <a:rPr lang="cs-CZ" sz="2800" dirty="0" err="1"/>
              <a:t>fünfzehn</a:t>
            </a:r>
            <a:r>
              <a:rPr lang="cs-CZ" sz="2800" dirty="0"/>
              <a:t> nach </a:t>
            </a:r>
            <a:r>
              <a:rPr lang="cs-CZ" sz="2800" dirty="0" err="1"/>
              <a:t>fünf</a:t>
            </a: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633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BB6CC-EB7B-4CC1-870A-8A48FF52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Připojte popisky ke správnému obrázku. Chybějící údaje doplňte.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020CBF-3C10-459D-A773-0E6CC0BFF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_____________  _____________  _____________  _____________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7D996E0-C780-4771-BB53-45DD65F08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437" y="2967038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0358B7B5-09DF-428A-9AB3-E99ADF0F7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402" y="2920235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BDFBF8D-4B4D-4869-B6A3-49AD4688B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367" y="2902226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0C5A5997-2428-45DA-AC1E-54CDFABE8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967" y="2902226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>
            <a:extLst>
              <a:ext uri="{FF2B5EF4-FFF2-40B4-BE49-F238E27FC236}">
                <a16:creationId xmlns:a16="http://schemas.microsoft.com/office/drawing/2014/main" id="{F2C446FF-62D4-400D-8DC7-E3DB72F68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555" y="24114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sieben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		Es </a:t>
            </a:r>
            <a:r>
              <a:rPr kumimoji="0" lang="cs-CZ" altLang="cs-CZ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zwölf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9C9988E-E5A2-4391-B5BB-721D5E90E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E31F35D-E867-42A4-838A-FB6F63807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0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30411B4-415C-4065-975A-F108949D9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128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BB6CC-EB7B-4CC1-870A-8A48FF52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Připojte popisky ke správnému obrázku. Chybějící údaje doplňte.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020CBF-3C10-459D-A773-0E6CC0BFF876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outerShdw blurRad="50800" dist="38100" dir="16200000" rotWithShape="0">
              <a:srgbClr val="FF0000">
                <a:alpha val="40000"/>
              </a:srgbClr>
            </a:outerShdw>
          </a:effectLst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_____________  </a:t>
            </a:r>
            <a:r>
              <a:rPr lang="cs-CZ" dirty="0" err="1"/>
              <a:t>vier</a:t>
            </a:r>
            <a:r>
              <a:rPr lang="cs-CZ" dirty="0"/>
              <a:t>  Uhr  _____________  	</a:t>
            </a:r>
            <a:r>
              <a:rPr lang="cs-CZ" dirty="0" err="1"/>
              <a:t>neun</a:t>
            </a:r>
            <a:r>
              <a:rPr lang="cs-CZ" dirty="0"/>
              <a:t> Uhr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7D996E0-C780-4771-BB53-45DD65F08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437" y="2967038"/>
            <a:ext cx="1276350" cy="1371600"/>
          </a:xfrm>
          <a:prstGeom prst="rect">
            <a:avLst/>
          </a:prstGeom>
          <a:solidFill>
            <a:srgbClr val="FF0000"/>
          </a:solidFill>
          <a:effectLst>
            <a:outerShdw blurRad="50800" dist="38100" dir="5400000" algn="t" rotWithShape="0">
              <a:srgbClr val="FF0000">
                <a:alpha val="40000"/>
              </a:srgbClr>
            </a:outerShdw>
          </a:effec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0358B7B5-09DF-428A-9AB3-E99ADF0F7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402" y="2920235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BDFBF8D-4B4D-4869-B6A3-49AD4688B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367" y="2902226"/>
            <a:ext cx="1276350" cy="13716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srgbClr val="0070C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0C5A5997-2428-45DA-AC1E-54CDFABE8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967" y="2902226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>
            <a:extLst>
              <a:ext uri="{FF2B5EF4-FFF2-40B4-BE49-F238E27FC236}">
                <a16:creationId xmlns:a16="http://schemas.microsoft.com/office/drawing/2014/main" id="{F2C446FF-62D4-400D-8DC7-E3DB72F68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555" y="2347683"/>
            <a:ext cx="39789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sieben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zwölf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9C9988E-E5A2-4391-B5BB-721D5E90E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E31F35D-E867-42A4-838A-FB6F63807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0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30411B4-415C-4065-975A-F108949D9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9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1C951-9F36-457A-9122-E56DE7E70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Určete čas na hodinách:</a:t>
            </a:r>
            <a:br>
              <a:rPr lang="cs-CZ" dirty="0"/>
            </a:br>
            <a:endParaRPr lang="cs-CZ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35854D96-69A4-4ED0-B1F1-9D8037A66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470" y="1970088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1E70945F-4EEB-49DB-9FE3-B667B612A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80" y="2009596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C244D08B-CD2B-48AE-8862-991D3FE48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490" y="1970088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>
            <a:extLst>
              <a:ext uri="{FF2B5EF4-FFF2-40B4-BE49-F238E27FC236}">
                <a16:creationId xmlns:a16="http://schemas.microsoft.com/office/drawing/2014/main" id="{F90CB988-E712-48FD-8FC9-E0DB466E4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500" y="1970088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A7D3C449-2A5A-41CC-A2D7-DEA16B4A8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610" y="21447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5DF3DD-93F0-4FB9-A7DA-6A8CCFB3A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610" y="35163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4D7CB41-B05F-4048-B789-43112D757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610" y="48879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F6E682B0-785F-46D2-B26B-9C9EEF03E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9025" y="41842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_____________  _____________  _____________  _____________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A858E694-86F1-4B7F-86C8-61ECD7BF1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29860" y="1563687"/>
            <a:ext cx="1051560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halb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………………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503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1C951-9F36-457A-9122-E56DE7E70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Určete čas na hodinách:</a:t>
            </a:r>
            <a:br>
              <a:rPr lang="cs-CZ" dirty="0"/>
            </a:br>
            <a:endParaRPr lang="cs-CZ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35854D96-69A4-4ED0-B1F1-9D8037A66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470" y="1970088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1E70945F-4EEB-49DB-9FE3-B667B612A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80" y="2009596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C244D08B-CD2B-48AE-8862-991D3FE48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490" y="1970088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>
            <a:extLst>
              <a:ext uri="{FF2B5EF4-FFF2-40B4-BE49-F238E27FC236}">
                <a16:creationId xmlns:a16="http://schemas.microsoft.com/office/drawing/2014/main" id="{F90CB988-E712-48FD-8FC9-E0DB466E4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500" y="1970088"/>
            <a:ext cx="12763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A7D3C449-2A5A-41CC-A2D7-DEA16B4A8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610" y="21447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5DF3DD-93F0-4FB9-A7DA-6A8CCFB3A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610" y="35163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4D7CB41-B05F-4048-B789-43112D757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610" y="48879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F6E682B0-785F-46D2-B26B-9C9EEF03E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281" y="4228155"/>
            <a:ext cx="67633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__elf ______  ____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fünf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______  __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acht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______  __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zehn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_____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A858E694-86F1-4B7F-86C8-61ECD7BF1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66725" y="3520480"/>
            <a:ext cx="1111683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halb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5760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707</Words>
  <Application>Microsoft Office PowerPoint</Application>
  <PresentationFormat>Širokoúhlá obrazovka</PresentationFormat>
  <Paragraphs>167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Wie spät ist es? 2 </vt:lpstr>
      <vt:lpstr>Wie spät ist es? Pravidla </vt:lpstr>
      <vt:lpstr>Prezentace aplikace PowerPoint</vt:lpstr>
      <vt:lpstr>1. Verbinde die Uhrzeiten.  </vt:lpstr>
      <vt:lpstr>2. Ergänze: </vt:lpstr>
      <vt:lpstr>Připojte popisky ke správnému obrázku. Chybějící údaje doplňte. </vt:lpstr>
      <vt:lpstr>Připojte popisky ke správnému obrázku. Chybějící údaje doplňte. </vt:lpstr>
      <vt:lpstr>Určete čas na hodinách: </vt:lpstr>
      <vt:lpstr>Určete čas na hodinách: </vt:lpstr>
      <vt:lpstr>Připojte správné časové údaje k hodinám. Pozor na více možností. </vt:lpstr>
      <vt:lpstr>Připojte správné časové údaje k hodinám. Pozor na více možností. </vt:lpstr>
      <vt:lpstr>Složte ze slov správné časové údaje</vt:lpstr>
      <vt:lpstr>Složte ze slov správné časové údaje</vt:lpstr>
      <vt:lpstr>Dokreslete ručičky hodinám: </vt:lpstr>
      <vt:lpstr>Dokreslete ručičky hodinám: </vt:lpstr>
      <vt:lpstr>Kontrola DÚ, CV. 9/STR. 61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spät ist es? 2</dc:title>
  <dc:creator>Bednář Milan, nprap.</dc:creator>
  <cp:lastModifiedBy>Milan Bednář</cp:lastModifiedBy>
  <cp:revision>10</cp:revision>
  <dcterms:created xsi:type="dcterms:W3CDTF">2020-12-15T11:44:56Z</dcterms:created>
  <dcterms:modified xsi:type="dcterms:W3CDTF">2021-12-06T18:57:33Z</dcterms:modified>
</cp:coreProperties>
</file>