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9"/>
  </p:notesMasterIdLst>
  <p:sldIdLst>
    <p:sldId id="256" r:id="rId2"/>
    <p:sldId id="319" r:id="rId3"/>
    <p:sldId id="293" r:id="rId4"/>
    <p:sldId id="325" r:id="rId5"/>
    <p:sldId id="332" r:id="rId6"/>
    <p:sldId id="331" r:id="rId7"/>
    <p:sldId id="330" r:id="rId8"/>
    <p:sldId id="329" r:id="rId9"/>
    <p:sldId id="328" r:id="rId10"/>
    <p:sldId id="327" r:id="rId11"/>
    <p:sldId id="326" r:id="rId12"/>
    <p:sldId id="333" r:id="rId13"/>
    <p:sldId id="279" r:id="rId14"/>
    <p:sldId id="304" r:id="rId15"/>
    <p:sldId id="305" r:id="rId16"/>
    <p:sldId id="334" r:id="rId17"/>
    <p:sldId id="337" r:id="rId18"/>
    <p:sldId id="335" r:id="rId19"/>
    <p:sldId id="336" r:id="rId20"/>
    <p:sldId id="338" r:id="rId21"/>
    <p:sldId id="339" r:id="rId22"/>
    <p:sldId id="340" r:id="rId23"/>
    <p:sldId id="341" r:id="rId24"/>
    <p:sldId id="342" r:id="rId25"/>
    <p:sldId id="345" r:id="rId26"/>
    <p:sldId id="309" r:id="rId27"/>
    <p:sldId id="344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CAD6"/>
    <a:srgbClr val="BF2D8B"/>
    <a:srgbClr val="5B36B6"/>
    <a:srgbClr val="AC33B9"/>
    <a:srgbClr val="F7C4A7"/>
    <a:srgbClr val="653EC6"/>
    <a:srgbClr val="D88CE0"/>
    <a:srgbClr val="963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52606-C243-4BFA-B113-2F394E86D4AA}" type="datetimeFigureOut">
              <a:rPr lang="cs-CZ" smtClean="0"/>
              <a:pPr/>
              <a:t>16.03.2022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80C16-5019-4AE3-8710-753C2E569FC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80C16-5019-4AE3-8710-753C2E569FC3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0AB8-1784-4A59-A186-202B87056B9E}" type="datetimeFigureOut">
              <a:rPr lang="cs-CZ" smtClean="0"/>
              <a:pPr/>
              <a:t>16.03.2022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22FCE23-FE68-45C9-BA9E-EE2CA19FE13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0AB8-1784-4A59-A186-202B87056B9E}" type="datetimeFigureOut">
              <a:rPr lang="cs-CZ" smtClean="0"/>
              <a:pPr/>
              <a:t>16.03.2022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FCE23-FE68-45C9-BA9E-EE2CA19FE1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22FCE23-FE68-45C9-BA9E-EE2CA19FE13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0AB8-1784-4A59-A186-202B87056B9E}" type="datetimeFigureOut">
              <a:rPr lang="cs-CZ" smtClean="0"/>
              <a:pPr/>
              <a:t>16.03.2022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0AB8-1784-4A59-A186-202B87056B9E}" type="datetimeFigureOut">
              <a:rPr lang="cs-CZ" smtClean="0"/>
              <a:pPr/>
              <a:t>16.03.2022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22FCE23-FE68-45C9-BA9E-EE2CA19FE13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0AB8-1784-4A59-A186-202B87056B9E}" type="datetimeFigureOut">
              <a:rPr lang="cs-CZ" smtClean="0"/>
              <a:pPr/>
              <a:t>16.03.2022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22FCE23-FE68-45C9-BA9E-EE2CA19FE13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6C10AB8-1784-4A59-A186-202B87056B9E}" type="datetimeFigureOut">
              <a:rPr lang="cs-CZ" smtClean="0"/>
              <a:pPr/>
              <a:t>16.03.2022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FCE23-FE68-45C9-BA9E-EE2CA19FE13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0AB8-1784-4A59-A186-202B87056B9E}" type="datetimeFigureOut">
              <a:rPr lang="cs-CZ" smtClean="0"/>
              <a:pPr/>
              <a:t>16.03.2022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22FCE23-FE68-45C9-BA9E-EE2CA19FE13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0AB8-1784-4A59-A186-202B87056B9E}" type="datetimeFigureOut">
              <a:rPr lang="cs-CZ" smtClean="0"/>
              <a:pPr/>
              <a:t>16.03.2022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22FCE23-FE68-45C9-BA9E-EE2CA19FE1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0AB8-1784-4A59-A186-202B87056B9E}" type="datetimeFigureOut">
              <a:rPr lang="cs-CZ" smtClean="0"/>
              <a:pPr/>
              <a:t>16.03.2022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22FCE23-FE68-45C9-BA9E-EE2CA19FE1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22FCE23-FE68-45C9-BA9E-EE2CA19FE13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0AB8-1784-4A59-A186-202B87056B9E}" type="datetimeFigureOut">
              <a:rPr lang="cs-CZ" smtClean="0"/>
              <a:pPr/>
              <a:t>16.03.2022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22FCE23-FE68-45C9-BA9E-EE2CA19FE13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6C10AB8-1784-4A59-A186-202B87056B9E}" type="datetimeFigureOut">
              <a:rPr lang="cs-CZ" smtClean="0"/>
              <a:pPr/>
              <a:t>16.03.2022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6C10AB8-1784-4A59-A186-202B87056B9E}" type="datetimeFigureOut">
              <a:rPr lang="cs-CZ" smtClean="0"/>
              <a:pPr/>
              <a:t>16.03.2022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22FCE23-FE68-45C9-BA9E-EE2CA19FE13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solidFill>
            <a:srgbClr val="70CAD6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3200" dirty="0">
                <a:solidFill>
                  <a:srgbClr val="002060"/>
                </a:solidFill>
                <a:latin typeface="Calibri" pitchFamily="34" charset="0"/>
              </a:rPr>
              <a:t>PŘEDLOŽKY SE 3. a 4.Pádem 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solidFill>
            <a:srgbClr val="00206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4400" dirty="0">
                <a:solidFill>
                  <a:srgbClr val="FF0000"/>
                </a:solidFill>
                <a:latin typeface="Calibri" pitchFamily="34" charset="0"/>
              </a:rPr>
              <a:t>DIE</a:t>
            </a:r>
            <a:r>
              <a:rPr lang="cs-CZ" sz="44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cs-CZ" sz="4400" dirty="0">
                <a:solidFill>
                  <a:srgbClr val="FF0000"/>
                </a:solidFill>
                <a:latin typeface="Calibri" pitchFamily="34" charset="0"/>
              </a:rPr>
              <a:t>PR</a:t>
            </a:r>
            <a:r>
              <a:rPr lang="cs-CZ" sz="4400" dirty="0">
                <a:solidFill>
                  <a:srgbClr val="FF0000"/>
                </a:solidFill>
                <a:latin typeface="Calibri" pitchFamily="34" charset="0"/>
                <a:cs typeface="Arial"/>
              </a:rPr>
              <a:t>ÄPOSITIONEN MIT DATIV UND AKKUSATIV</a:t>
            </a:r>
            <a:endParaRPr lang="cs-CZ" sz="4400" dirty="0">
              <a:solidFill>
                <a:srgbClr val="7030A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s-CZ" sz="4400" dirty="0">
                <a:solidFill>
                  <a:srgbClr val="002060"/>
                </a:solidFill>
                <a:latin typeface="Calibri" pitchFamily="34" charset="0"/>
              </a:rPr>
              <a:t>VEDLE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solidFill>
            <a:srgbClr val="70CAD6"/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cs-CZ" dirty="0">
              <a:latin typeface="Calibri" pitchFamily="34" charset="0"/>
            </a:endParaRPr>
          </a:p>
          <a:p>
            <a:pPr>
              <a:buNone/>
            </a:pPr>
            <a:endParaRPr lang="cs-CZ" dirty="0">
              <a:latin typeface="Calibri" pitchFamily="34" charset="0"/>
            </a:endParaRPr>
          </a:p>
          <a:p>
            <a:pPr>
              <a:buNone/>
            </a:pPr>
            <a:endParaRPr lang="cs-CZ" dirty="0">
              <a:latin typeface="Calibri" pitchFamily="34" charset="0"/>
            </a:endParaRPr>
          </a:p>
          <a:p>
            <a:pPr algn="ctr">
              <a:buNone/>
            </a:pPr>
            <a:r>
              <a:rPr lang="cs-CZ" sz="9600" dirty="0">
                <a:latin typeface="Calibri" pitchFamily="34" charset="0"/>
              </a:rPr>
              <a:t>  </a:t>
            </a:r>
            <a:endParaRPr lang="cs-CZ" sz="11900" dirty="0">
              <a:latin typeface="Calibri" pitchFamily="34" charset="0"/>
            </a:endParaRPr>
          </a:p>
          <a:p>
            <a:pPr algn="ctr">
              <a:buNone/>
            </a:pPr>
            <a:r>
              <a:rPr lang="cs-CZ" sz="11900" dirty="0" err="1">
                <a:latin typeface="Calibri" pitchFamily="34" charset="0"/>
              </a:rPr>
              <a:t>neben</a:t>
            </a:r>
            <a:endParaRPr lang="cs-CZ" sz="9600" dirty="0">
              <a:latin typeface="Calibri" pitchFamily="34" charset="0"/>
            </a:endParaRPr>
          </a:p>
          <a:p>
            <a:pPr algn="ctr">
              <a:buNone/>
            </a:pPr>
            <a:r>
              <a:rPr lang="cs-CZ" dirty="0">
                <a:latin typeface="Calibri" pitchFamily="34" charset="0"/>
              </a:rPr>
              <a:t>           </a:t>
            </a:r>
            <a:endParaRPr lang="cs-CZ" sz="9600" dirty="0"/>
          </a:p>
        </p:txBody>
      </p:sp>
      <p:pic>
        <p:nvPicPr>
          <p:cNvPr id="6146" name="Picture 2" descr="C:\Documents and Settings\User\Local Settings\Temporary Internet Files\Content.IE5\T9AG1EDJ\MM910001066[1]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000240"/>
            <a:ext cx="3214710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s-CZ" sz="4400" dirty="0">
                <a:solidFill>
                  <a:srgbClr val="002060"/>
                </a:solidFill>
                <a:latin typeface="Calibri" pitchFamily="34" charset="0"/>
              </a:rPr>
              <a:t>MEZI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solidFill>
            <a:srgbClr val="70CAD6"/>
          </a:solidFill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cs-CZ" dirty="0">
              <a:latin typeface="Calibri" pitchFamily="34" charset="0"/>
            </a:endParaRPr>
          </a:p>
          <a:p>
            <a:pPr>
              <a:buNone/>
            </a:pPr>
            <a:endParaRPr lang="cs-CZ" dirty="0">
              <a:latin typeface="Calibri" pitchFamily="34" charset="0"/>
            </a:endParaRPr>
          </a:p>
          <a:p>
            <a:pPr>
              <a:buNone/>
            </a:pPr>
            <a:endParaRPr lang="cs-CZ" dirty="0">
              <a:latin typeface="Calibri" pitchFamily="34" charset="0"/>
            </a:endParaRPr>
          </a:p>
          <a:p>
            <a:pPr algn="ctr">
              <a:buNone/>
            </a:pPr>
            <a:r>
              <a:rPr lang="cs-CZ" sz="9600" dirty="0">
                <a:latin typeface="Calibri" pitchFamily="34" charset="0"/>
              </a:rPr>
              <a:t> </a:t>
            </a:r>
          </a:p>
          <a:p>
            <a:pPr algn="ctr">
              <a:buNone/>
            </a:pPr>
            <a:r>
              <a:rPr lang="cs-CZ" sz="9600" dirty="0">
                <a:latin typeface="Calibri" pitchFamily="34" charset="0"/>
              </a:rPr>
              <a:t> </a:t>
            </a:r>
            <a:r>
              <a:rPr lang="cs-CZ" sz="8500" dirty="0" err="1">
                <a:latin typeface="Calibri" pitchFamily="34" charset="0"/>
              </a:rPr>
              <a:t>zwischen</a:t>
            </a:r>
            <a:endParaRPr lang="cs-CZ" sz="8500" dirty="0">
              <a:latin typeface="Calibri" pitchFamily="34" charset="0"/>
            </a:endParaRPr>
          </a:p>
          <a:p>
            <a:pPr algn="ctr">
              <a:buNone/>
            </a:pPr>
            <a:r>
              <a:rPr lang="cs-CZ" dirty="0">
                <a:latin typeface="Calibri" pitchFamily="34" charset="0"/>
              </a:rPr>
              <a:t>           </a:t>
            </a:r>
            <a:endParaRPr lang="cs-CZ" sz="9600" dirty="0"/>
          </a:p>
        </p:txBody>
      </p:sp>
      <p:pic>
        <p:nvPicPr>
          <p:cNvPr id="4099" name="Picture 3" descr="C:\Documents and Settings\User\Local Settings\Temporary Internet Files\Content.IE5\FKT5DYM1\MC900435284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357430"/>
            <a:ext cx="3429024" cy="3357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2060"/>
                </a:solidFill>
                <a:latin typeface="Calibri" pitchFamily="34" charset="0"/>
              </a:rPr>
              <a:t>POJĎME SI JE JEŠTĚ JEDNOU VYJMENOVAT: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solidFill>
            <a:srgbClr val="70CAD6"/>
          </a:solidFill>
        </p:spPr>
        <p:txBody>
          <a:bodyPr>
            <a:normAutofit fontScale="70000" lnSpcReduction="20000"/>
          </a:bodyPr>
          <a:lstStyle/>
          <a:p>
            <a:pPr algn="just"/>
            <a:r>
              <a:rPr lang="cs-CZ" sz="4400" dirty="0" err="1">
                <a:latin typeface="Calibri" pitchFamily="34" charset="0"/>
                <a:cs typeface="Arial" pitchFamily="34" charset="0"/>
              </a:rPr>
              <a:t>an</a:t>
            </a:r>
            <a:r>
              <a:rPr lang="cs-CZ" sz="4400" dirty="0">
                <a:latin typeface="Calibri" pitchFamily="34" charset="0"/>
                <a:cs typeface="Arial" pitchFamily="34" charset="0"/>
              </a:rPr>
              <a:t> – na (svisle), u, k</a:t>
            </a:r>
          </a:p>
          <a:p>
            <a:pPr algn="just"/>
            <a:r>
              <a:rPr lang="cs-CZ" sz="4400" dirty="0" err="1">
                <a:latin typeface="Calibri" pitchFamily="34" charset="0"/>
                <a:cs typeface="Arial" pitchFamily="34" charset="0"/>
              </a:rPr>
              <a:t>auf</a:t>
            </a:r>
            <a:r>
              <a:rPr lang="cs-CZ" sz="4400" dirty="0">
                <a:latin typeface="Calibri" pitchFamily="34" charset="0"/>
                <a:cs typeface="Arial" pitchFamily="34" charset="0"/>
              </a:rPr>
              <a:t> – na (vodorovně)</a:t>
            </a:r>
          </a:p>
          <a:p>
            <a:pPr algn="just"/>
            <a:r>
              <a:rPr lang="cs-CZ" sz="4400" dirty="0">
                <a:latin typeface="Calibri" pitchFamily="34" charset="0"/>
                <a:cs typeface="Arial" pitchFamily="34" charset="0"/>
              </a:rPr>
              <a:t>in – v, do</a:t>
            </a:r>
          </a:p>
          <a:p>
            <a:pPr algn="just"/>
            <a:r>
              <a:rPr lang="cs-CZ" sz="4400" dirty="0">
                <a:latin typeface="Calibri" pitchFamily="34" charset="0"/>
                <a:cs typeface="Arial" pitchFamily="34" charset="0"/>
              </a:rPr>
              <a:t>vor - před</a:t>
            </a:r>
          </a:p>
          <a:p>
            <a:pPr algn="just"/>
            <a:r>
              <a:rPr lang="cs-CZ" sz="4400" dirty="0" err="1">
                <a:latin typeface="Calibri" pitchFamily="34" charset="0"/>
                <a:cs typeface="Arial" pitchFamily="34" charset="0"/>
              </a:rPr>
              <a:t>hinter</a:t>
            </a:r>
            <a:r>
              <a:rPr lang="cs-CZ" sz="4400" dirty="0">
                <a:latin typeface="Calibri" pitchFamily="34" charset="0"/>
                <a:cs typeface="Arial" pitchFamily="34" charset="0"/>
              </a:rPr>
              <a:t> - za</a:t>
            </a:r>
          </a:p>
          <a:p>
            <a:pPr algn="just"/>
            <a:r>
              <a:rPr lang="cs-CZ" sz="4400" dirty="0" err="1">
                <a:latin typeface="Calibri" pitchFamily="34" charset="0"/>
                <a:cs typeface="Arial" pitchFamily="34" charset="0"/>
              </a:rPr>
              <a:t>unter</a:t>
            </a:r>
            <a:r>
              <a:rPr lang="cs-CZ" sz="4400" dirty="0">
                <a:latin typeface="Calibri" pitchFamily="34" charset="0"/>
                <a:cs typeface="Arial" pitchFamily="34" charset="0"/>
              </a:rPr>
              <a:t> – pod</a:t>
            </a:r>
          </a:p>
          <a:p>
            <a:pPr algn="just"/>
            <a:r>
              <a:rPr lang="cs-CZ" sz="4400" dirty="0" err="1">
                <a:latin typeface="Calibri" pitchFamily="34" charset="0"/>
                <a:cs typeface="Arial"/>
              </a:rPr>
              <a:t>ü</a:t>
            </a:r>
            <a:r>
              <a:rPr lang="cs-CZ" sz="4400" dirty="0" err="1">
                <a:latin typeface="Calibri" pitchFamily="34" charset="0"/>
                <a:cs typeface="Arial" pitchFamily="34" charset="0"/>
              </a:rPr>
              <a:t>ber</a:t>
            </a:r>
            <a:r>
              <a:rPr lang="cs-CZ" sz="4400" dirty="0">
                <a:latin typeface="Calibri" pitchFamily="34" charset="0"/>
                <a:cs typeface="Arial" pitchFamily="34" charset="0"/>
              </a:rPr>
              <a:t> - nad</a:t>
            </a:r>
          </a:p>
          <a:p>
            <a:pPr algn="just"/>
            <a:r>
              <a:rPr lang="cs-CZ" sz="4400" dirty="0" err="1">
                <a:latin typeface="Calibri" pitchFamily="34" charset="0"/>
                <a:cs typeface="Arial" pitchFamily="34" charset="0"/>
              </a:rPr>
              <a:t>neben</a:t>
            </a:r>
            <a:r>
              <a:rPr lang="cs-CZ" sz="4400" dirty="0">
                <a:latin typeface="Calibri" pitchFamily="34" charset="0"/>
                <a:cs typeface="Arial" pitchFamily="34" charset="0"/>
              </a:rPr>
              <a:t> – vedle</a:t>
            </a:r>
          </a:p>
          <a:p>
            <a:pPr algn="just"/>
            <a:r>
              <a:rPr lang="cs-CZ" sz="4400" dirty="0" err="1">
                <a:latin typeface="Calibri" pitchFamily="34" charset="0"/>
                <a:cs typeface="Arial" pitchFamily="34" charset="0"/>
              </a:rPr>
              <a:t>zwischen</a:t>
            </a:r>
            <a:r>
              <a:rPr lang="cs-CZ" sz="4400" dirty="0">
                <a:latin typeface="Calibri" pitchFamily="34" charset="0"/>
                <a:cs typeface="Arial" pitchFamily="34" charset="0"/>
              </a:rPr>
              <a:t> - mezi</a:t>
            </a:r>
          </a:p>
          <a:p>
            <a:endParaRPr lang="cs-CZ" sz="3200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857256"/>
          </a:xfr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4400" dirty="0">
                <a:solidFill>
                  <a:srgbClr val="002060"/>
                </a:solidFill>
                <a:latin typeface="Calibri" pitchFamily="34" charset="0"/>
              </a:rPr>
              <a:t>PŘELOŽ: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solidFill>
            <a:srgbClr val="70CAD6"/>
          </a:solidFill>
        </p:spPr>
        <p:txBody>
          <a:bodyPr>
            <a:normAutofit lnSpcReduction="10000"/>
          </a:bodyPr>
          <a:lstStyle/>
          <a:p>
            <a:r>
              <a:rPr lang="cs-CZ" sz="4000" dirty="0">
                <a:latin typeface="Calibri" pitchFamily="34" charset="0"/>
              </a:rPr>
              <a:t>in</a:t>
            </a:r>
          </a:p>
          <a:p>
            <a:r>
              <a:rPr lang="cs-CZ" sz="4000" dirty="0" err="1">
                <a:latin typeface="Calibri" pitchFamily="34" charset="0"/>
              </a:rPr>
              <a:t>hinter</a:t>
            </a:r>
            <a:endParaRPr lang="cs-CZ" sz="4000" dirty="0">
              <a:latin typeface="Calibri" pitchFamily="34" charset="0"/>
            </a:endParaRPr>
          </a:p>
          <a:p>
            <a:r>
              <a:rPr lang="cs-CZ" sz="4000" dirty="0" err="1">
                <a:latin typeface="Calibri" pitchFamily="34" charset="0"/>
              </a:rPr>
              <a:t>auf</a:t>
            </a:r>
            <a:endParaRPr lang="cs-CZ" sz="4000" dirty="0">
              <a:latin typeface="Calibri" pitchFamily="34" charset="0"/>
            </a:endParaRPr>
          </a:p>
          <a:p>
            <a:r>
              <a:rPr lang="cs-CZ" sz="4000" dirty="0" err="1">
                <a:latin typeface="Calibri" pitchFamily="34" charset="0"/>
              </a:rPr>
              <a:t>neben</a:t>
            </a:r>
            <a:endParaRPr lang="cs-CZ" sz="4000" dirty="0">
              <a:latin typeface="Calibri" pitchFamily="34" charset="0"/>
            </a:endParaRPr>
          </a:p>
          <a:p>
            <a:r>
              <a:rPr lang="cs-CZ" sz="4000" dirty="0" err="1">
                <a:latin typeface="Calibri" pitchFamily="34" charset="0"/>
              </a:rPr>
              <a:t>zwischen</a:t>
            </a:r>
            <a:endParaRPr lang="cs-CZ" sz="4000" dirty="0">
              <a:latin typeface="Calibri" pitchFamily="34" charset="0"/>
            </a:endParaRPr>
          </a:p>
          <a:p>
            <a:r>
              <a:rPr lang="cs-CZ" sz="4000" dirty="0" err="1">
                <a:latin typeface="Calibri" pitchFamily="34" charset="0"/>
              </a:rPr>
              <a:t>an</a:t>
            </a:r>
            <a:endParaRPr lang="cs-CZ" sz="4000" dirty="0">
              <a:latin typeface="Calibri" pitchFamily="34" charset="0"/>
            </a:endParaRPr>
          </a:p>
          <a:p>
            <a:r>
              <a:rPr lang="cs-CZ" sz="4000" dirty="0" err="1">
                <a:latin typeface="Calibri" pitchFamily="34" charset="0"/>
              </a:rPr>
              <a:t>unter</a:t>
            </a:r>
            <a:endParaRPr lang="cs-CZ" sz="4000" dirty="0">
              <a:latin typeface="Calibri" pitchFamily="34" charset="0"/>
            </a:endParaRPr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solidFill>
            <a:srgbClr val="70CAD6"/>
          </a:solidFill>
        </p:spPr>
        <p:txBody>
          <a:bodyPr>
            <a:normAutofit lnSpcReduction="10000"/>
          </a:bodyPr>
          <a:lstStyle/>
          <a:p>
            <a:r>
              <a:rPr lang="cs-CZ" sz="4000" dirty="0">
                <a:latin typeface="Calibri" pitchFamily="34" charset="0"/>
              </a:rPr>
              <a:t> v, do</a:t>
            </a:r>
          </a:p>
          <a:p>
            <a:r>
              <a:rPr lang="cs-CZ" sz="4000" dirty="0">
                <a:latin typeface="Calibri" pitchFamily="34" charset="0"/>
              </a:rPr>
              <a:t> za</a:t>
            </a:r>
          </a:p>
          <a:p>
            <a:r>
              <a:rPr lang="cs-CZ" sz="4000" dirty="0">
                <a:latin typeface="Calibri" pitchFamily="34" charset="0"/>
              </a:rPr>
              <a:t> na (vodorovně)</a:t>
            </a:r>
          </a:p>
          <a:p>
            <a:r>
              <a:rPr lang="cs-CZ" sz="4000" dirty="0">
                <a:latin typeface="Calibri" pitchFamily="34" charset="0"/>
              </a:rPr>
              <a:t> vedle</a:t>
            </a:r>
          </a:p>
          <a:p>
            <a:r>
              <a:rPr lang="cs-CZ" sz="4000" dirty="0">
                <a:latin typeface="Calibri" pitchFamily="34" charset="0"/>
              </a:rPr>
              <a:t> mezi</a:t>
            </a:r>
          </a:p>
          <a:p>
            <a:r>
              <a:rPr lang="cs-CZ" sz="4000" dirty="0">
                <a:latin typeface="Calibri" pitchFamily="34" charset="0"/>
              </a:rPr>
              <a:t> na (svisle), u , k</a:t>
            </a:r>
          </a:p>
          <a:p>
            <a:r>
              <a:rPr lang="cs-CZ" sz="4000" dirty="0">
                <a:latin typeface="Calibri" pitchFamily="34" charset="0"/>
              </a:rPr>
              <a:t> pod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cs-CZ" sz="4000" dirty="0">
                <a:solidFill>
                  <a:srgbClr val="002060"/>
                </a:solidFill>
                <a:latin typeface="Calibri" pitchFamily="34" charset="0"/>
              </a:rPr>
              <a:t>PŘELOŽ  DO ČEŠTINY:</a:t>
            </a:r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429652" cy="51149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7200" dirty="0"/>
              <a:t> </a:t>
            </a:r>
          </a:p>
          <a:p>
            <a:pPr algn="ctr">
              <a:buNone/>
            </a:pPr>
            <a:endParaRPr lang="cs-CZ" sz="4000" dirty="0">
              <a:solidFill>
                <a:srgbClr val="FFFF00"/>
              </a:solidFill>
              <a:latin typeface="Calibri" pitchFamily="34" charset="0"/>
            </a:endParaRPr>
          </a:p>
          <a:p>
            <a:pPr algn="ctr">
              <a:buNone/>
            </a:pPr>
            <a:r>
              <a:rPr lang="cs-CZ" sz="4000" dirty="0">
                <a:latin typeface="Calibri" pitchFamily="34" charset="0"/>
              </a:rPr>
              <a:t>vor - </a:t>
            </a:r>
            <a:r>
              <a:rPr lang="cs-CZ" sz="4000" dirty="0" err="1">
                <a:latin typeface="Calibri" pitchFamily="34" charset="0"/>
              </a:rPr>
              <a:t>auf</a:t>
            </a:r>
            <a:r>
              <a:rPr lang="cs-CZ" sz="4000" dirty="0">
                <a:latin typeface="Calibri" pitchFamily="34" charset="0"/>
              </a:rPr>
              <a:t> – </a:t>
            </a:r>
            <a:r>
              <a:rPr lang="cs-CZ" sz="4000" dirty="0" err="1">
                <a:latin typeface="Calibri" pitchFamily="34" charset="0"/>
                <a:cs typeface="Arial"/>
              </a:rPr>
              <a:t>über</a:t>
            </a:r>
            <a:r>
              <a:rPr lang="cs-CZ" sz="4000" dirty="0">
                <a:latin typeface="Calibri" pitchFamily="34" charset="0"/>
              </a:rPr>
              <a:t> - </a:t>
            </a:r>
            <a:r>
              <a:rPr lang="cs-CZ" sz="4000" dirty="0" err="1">
                <a:latin typeface="Calibri" pitchFamily="34" charset="0"/>
              </a:rPr>
              <a:t>unter</a:t>
            </a:r>
            <a:r>
              <a:rPr lang="cs-CZ" sz="4000" dirty="0">
                <a:latin typeface="Calibri" pitchFamily="34" charset="0"/>
              </a:rPr>
              <a:t> - </a:t>
            </a:r>
            <a:r>
              <a:rPr lang="cs-CZ" sz="4000" dirty="0" err="1">
                <a:latin typeface="Calibri" pitchFamily="34" charset="0"/>
              </a:rPr>
              <a:t>zwischen</a:t>
            </a:r>
            <a:endParaRPr lang="cs-CZ" sz="4000" dirty="0">
              <a:latin typeface="Calibri" pitchFamily="34" charset="0"/>
            </a:endParaRPr>
          </a:p>
          <a:p>
            <a:pPr algn="ctr">
              <a:buNone/>
            </a:pPr>
            <a:r>
              <a:rPr lang="cs-CZ" sz="6600" dirty="0">
                <a:latin typeface="Calibri" pitchFamily="34" charset="0"/>
              </a:rPr>
              <a:t>  </a:t>
            </a:r>
          </a:p>
        </p:txBody>
      </p:sp>
      <p:sp>
        <p:nvSpPr>
          <p:cNvPr id="5" name="Popisek se šipkou nahoru 4"/>
          <p:cNvSpPr/>
          <p:nvPr/>
        </p:nvSpPr>
        <p:spPr>
          <a:xfrm>
            <a:off x="357158" y="4214818"/>
            <a:ext cx="1728192" cy="1224136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>
                <a:solidFill>
                  <a:schemeClr val="bg1"/>
                </a:solidFill>
                <a:latin typeface="Calibri" pitchFamily="34" charset="0"/>
              </a:rPr>
              <a:t>před</a:t>
            </a:r>
          </a:p>
        </p:txBody>
      </p:sp>
      <p:sp>
        <p:nvSpPr>
          <p:cNvPr id="7" name="Popisek se šipkou nahoru 6"/>
          <p:cNvSpPr/>
          <p:nvPr/>
        </p:nvSpPr>
        <p:spPr>
          <a:xfrm>
            <a:off x="2571736" y="4143380"/>
            <a:ext cx="1728192" cy="1224136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>
                <a:solidFill>
                  <a:schemeClr val="bg1"/>
                </a:solidFill>
                <a:latin typeface="Calibri" pitchFamily="34" charset="0"/>
              </a:rPr>
              <a:t>nad</a:t>
            </a:r>
          </a:p>
        </p:txBody>
      </p:sp>
      <p:sp>
        <p:nvSpPr>
          <p:cNvPr id="8" name="Popisek se šipkou nahoru 7"/>
          <p:cNvSpPr/>
          <p:nvPr/>
        </p:nvSpPr>
        <p:spPr>
          <a:xfrm>
            <a:off x="5715008" y="4214818"/>
            <a:ext cx="1728192" cy="1224136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>
                <a:solidFill>
                  <a:schemeClr val="bg1"/>
                </a:solidFill>
                <a:latin typeface="Calibri" pitchFamily="34" charset="0"/>
              </a:rPr>
              <a:t>mezi</a:t>
            </a:r>
          </a:p>
        </p:txBody>
      </p:sp>
      <p:sp>
        <p:nvSpPr>
          <p:cNvPr id="11" name="Popisek se šipkou dolů 10"/>
          <p:cNvSpPr/>
          <p:nvPr/>
        </p:nvSpPr>
        <p:spPr>
          <a:xfrm>
            <a:off x="1428728" y="2500306"/>
            <a:ext cx="1512168" cy="1152128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>
                <a:solidFill>
                  <a:schemeClr val="bg1"/>
                </a:solidFill>
                <a:latin typeface="Calibri" pitchFamily="34" charset="0"/>
              </a:rPr>
              <a:t>na</a:t>
            </a:r>
            <a:r>
              <a:rPr lang="cs-CZ" sz="3200" dirty="0">
                <a:solidFill>
                  <a:schemeClr val="tx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2" name="Popisek se šipkou dolů 11"/>
          <p:cNvSpPr/>
          <p:nvPr/>
        </p:nvSpPr>
        <p:spPr>
          <a:xfrm>
            <a:off x="4214810" y="2571744"/>
            <a:ext cx="1512168" cy="1152128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>
                <a:solidFill>
                  <a:schemeClr val="bg1"/>
                </a:solidFill>
                <a:latin typeface="Calibri" pitchFamily="34" charset="0"/>
              </a:rPr>
              <a:t>pod</a:t>
            </a:r>
          </a:p>
        </p:txBody>
      </p:sp>
      <p:sp>
        <p:nvSpPr>
          <p:cNvPr id="13" name="Šipka doprava 12"/>
          <p:cNvSpPr/>
          <p:nvPr/>
        </p:nvSpPr>
        <p:spPr>
          <a:xfrm>
            <a:off x="2500298" y="2643182"/>
            <a:ext cx="357190" cy="428628"/>
          </a:xfrm>
          <a:prstGeom prst="rightArrow">
            <a:avLst>
              <a:gd name="adj1" fmla="val 50000"/>
              <a:gd name="adj2" fmla="val 4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cs-CZ" sz="4000" dirty="0">
                <a:solidFill>
                  <a:srgbClr val="002060"/>
                </a:solidFill>
                <a:latin typeface="Calibri" pitchFamily="34" charset="0"/>
              </a:rPr>
              <a:t>CO TO ZNAMENÁ ČESKY?</a:t>
            </a:r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429652" cy="51149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7200" dirty="0"/>
              <a:t> </a:t>
            </a:r>
          </a:p>
          <a:p>
            <a:pPr algn="ctr">
              <a:buNone/>
            </a:pPr>
            <a:r>
              <a:rPr lang="cs-CZ" sz="4000" dirty="0" err="1">
                <a:latin typeface="Calibri" pitchFamily="34" charset="0"/>
              </a:rPr>
              <a:t>neben</a:t>
            </a:r>
            <a:r>
              <a:rPr lang="cs-CZ" sz="4000" dirty="0">
                <a:latin typeface="Calibri" pitchFamily="34" charset="0"/>
              </a:rPr>
              <a:t> - in - </a:t>
            </a:r>
            <a:r>
              <a:rPr lang="cs-CZ" sz="4000" dirty="0" err="1">
                <a:latin typeface="Calibri" pitchFamily="34" charset="0"/>
              </a:rPr>
              <a:t>an</a:t>
            </a:r>
            <a:r>
              <a:rPr lang="cs-CZ" sz="4000" dirty="0">
                <a:latin typeface="Calibri" pitchFamily="34" charset="0"/>
              </a:rPr>
              <a:t> – </a:t>
            </a:r>
            <a:r>
              <a:rPr lang="cs-CZ" sz="4000" dirty="0" err="1">
                <a:latin typeface="Calibri" pitchFamily="34" charset="0"/>
              </a:rPr>
              <a:t>hinter</a:t>
            </a:r>
            <a:r>
              <a:rPr lang="cs-CZ" sz="4400" dirty="0">
                <a:latin typeface="Calibri" pitchFamily="34" charset="0"/>
              </a:rPr>
              <a:t>  </a:t>
            </a:r>
          </a:p>
          <a:p>
            <a:pPr algn="ctr">
              <a:buNone/>
            </a:pPr>
            <a:r>
              <a:rPr lang="cs-CZ" sz="6600" dirty="0">
                <a:latin typeface="Calibri" pitchFamily="34" charset="0"/>
              </a:rPr>
              <a:t>  </a:t>
            </a:r>
          </a:p>
        </p:txBody>
      </p:sp>
      <p:sp>
        <p:nvSpPr>
          <p:cNvPr id="5" name="Popisek se šipkou nahoru 4"/>
          <p:cNvSpPr/>
          <p:nvPr/>
        </p:nvSpPr>
        <p:spPr>
          <a:xfrm>
            <a:off x="1571604" y="3500438"/>
            <a:ext cx="1728192" cy="1224136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>
                <a:latin typeface="Calibri" pitchFamily="34" charset="0"/>
              </a:rPr>
              <a:t>vedle</a:t>
            </a:r>
          </a:p>
        </p:txBody>
      </p:sp>
      <p:sp>
        <p:nvSpPr>
          <p:cNvPr id="6" name="Popisek se šipkou nahoru 5"/>
          <p:cNvSpPr/>
          <p:nvPr/>
        </p:nvSpPr>
        <p:spPr>
          <a:xfrm>
            <a:off x="3786182" y="3571876"/>
            <a:ext cx="1728192" cy="1224136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>
                <a:latin typeface="Calibri" pitchFamily="34" charset="0"/>
              </a:rPr>
              <a:t>na </a:t>
            </a:r>
          </a:p>
        </p:txBody>
      </p:sp>
      <p:sp>
        <p:nvSpPr>
          <p:cNvPr id="11" name="Popisek se šipkou dolů 10"/>
          <p:cNvSpPr/>
          <p:nvPr/>
        </p:nvSpPr>
        <p:spPr>
          <a:xfrm>
            <a:off x="2928926" y="1785926"/>
            <a:ext cx="1512168" cy="1152128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latin typeface="Calibri" pitchFamily="34" charset="0"/>
              </a:rPr>
              <a:t>v, do</a:t>
            </a:r>
          </a:p>
        </p:txBody>
      </p:sp>
      <p:sp>
        <p:nvSpPr>
          <p:cNvPr id="13" name="Popisek se šipkou dolů 12"/>
          <p:cNvSpPr/>
          <p:nvPr/>
        </p:nvSpPr>
        <p:spPr>
          <a:xfrm>
            <a:off x="5143504" y="1785926"/>
            <a:ext cx="1512168" cy="1152128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>
                <a:latin typeface="Calibri" pitchFamily="34" charset="0"/>
              </a:rPr>
              <a:t>za</a:t>
            </a:r>
          </a:p>
        </p:txBody>
      </p:sp>
      <p:sp>
        <p:nvSpPr>
          <p:cNvPr id="8" name="Šipka dolů 7"/>
          <p:cNvSpPr/>
          <p:nvPr/>
        </p:nvSpPr>
        <p:spPr>
          <a:xfrm>
            <a:off x="5072066" y="4143380"/>
            <a:ext cx="285752" cy="50006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s-CZ" sz="4400" dirty="0">
                <a:solidFill>
                  <a:srgbClr val="002060"/>
                </a:solidFill>
                <a:latin typeface="Calibri" pitchFamily="34" charset="0"/>
              </a:rPr>
              <a:t>3.PÁD  = DATIV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solidFill>
            <a:srgbClr val="70CAD6"/>
          </a:solidFill>
        </p:spPr>
        <p:txBody>
          <a:bodyPr>
            <a:normAutofit/>
          </a:bodyPr>
          <a:lstStyle/>
          <a:p>
            <a:pPr algn="just">
              <a:buNone/>
            </a:pPr>
            <a:endParaRPr lang="cs-CZ" sz="4400" dirty="0">
              <a:latin typeface="Calibri" pitchFamily="34" charset="0"/>
              <a:cs typeface="Arial" pitchFamily="34" charset="0"/>
            </a:endParaRPr>
          </a:p>
          <a:p>
            <a:pPr algn="just"/>
            <a:r>
              <a:rPr lang="cs-CZ" sz="4400" dirty="0">
                <a:latin typeface="Calibri" pitchFamily="34" charset="0"/>
                <a:cs typeface="Arial" pitchFamily="34" charset="0"/>
              </a:rPr>
              <a:t>se používá </a:t>
            </a:r>
            <a:r>
              <a:rPr lang="cs-CZ" sz="4400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vždy</a:t>
            </a:r>
            <a:r>
              <a:rPr lang="cs-CZ" sz="4400" dirty="0">
                <a:latin typeface="Calibri" pitchFamily="34" charset="0"/>
                <a:cs typeface="Arial" pitchFamily="34" charset="0"/>
              </a:rPr>
              <a:t>, když otázka začíná tázacím slovem </a:t>
            </a:r>
          </a:p>
          <a:p>
            <a:pPr algn="ctr">
              <a:buNone/>
            </a:pPr>
            <a:r>
              <a:rPr lang="cs-CZ" sz="8000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WO? = KDE?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s-CZ" sz="4400" dirty="0">
                <a:solidFill>
                  <a:srgbClr val="002060"/>
                </a:solidFill>
                <a:latin typeface="Calibri" pitchFamily="34" charset="0"/>
              </a:rPr>
              <a:t>4.PÁD  = AKKUSATIV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solidFill>
            <a:srgbClr val="70CAD6"/>
          </a:solidFill>
        </p:spPr>
        <p:txBody>
          <a:bodyPr>
            <a:normAutofit/>
          </a:bodyPr>
          <a:lstStyle/>
          <a:p>
            <a:pPr algn="just">
              <a:buNone/>
            </a:pPr>
            <a:endParaRPr lang="cs-CZ" sz="4400" dirty="0">
              <a:latin typeface="Calibri" pitchFamily="34" charset="0"/>
              <a:cs typeface="Arial" pitchFamily="34" charset="0"/>
            </a:endParaRPr>
          </a:p>
          <a:p>
            <a:pPr algn="just"/>
            <a:r>
              <a:rPr lang="cs-CZ" sz="4400" dirty="0">
                <a:latin typeface="Calibri" pitchFamily="34" charset="0"/>
                <a:cs typeface="Arial" pitchFamily="34" charset="0"/>
              </a:rPr>
              <a:t>se používá </a:t>
            </a:r>
            <a:r>
              <a:rPr lang="cs-CZ" sz="4400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vždy</a:t>
            </a:r>
            <a:r>
              <a:rPr lang="cs-CZ" sz="4400" dirty="0">
                <a:latin typeface="Calibri" pitchFamily="34" charset="0"/>
                <a:cs typeface="Arial" pitchFamily="34" charset="0"/>
              </a:rPr>
              <a:t>, když otázka začíná tázacím slovem </a:t>
            </a:r>
          </a:p>
          <a:p>
            <a:pPr algn="ctr">
              <a:buNone/>
            </a:pPr>
            <a:r>
              <a:rPr lang="cs-CZ" sz="8000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WOHIN? = KAM?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s-CZ" sz="4400" dirty="0">
                <a:solidFill>
                  <a:srgbClr val="002060"/>
                </a:solidFill>
                <a:latin typeface="Calibri" pitchFamily="34" charset="0"/>
              </a:rPr>
              <a:t>3.PÁD a 4.PÁD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solidFill>
            <a:srgbClr val="70CAD6"/>
          </a:solidFill>
        </p:spPr>
        <p:txBody>
          <a:bodyPr>
            <a:normAutofit/>
          </a:bodyPr>
          <a:lstStyle/>
          <a:p>
            <a:pPr algn="just">
              <a:buNone/>
            </a:pPr>
            <a:endParaRPr lang="cs-CZ" sz="4400" dirty="0">
              <a:latin typeface="Calibri" pitchFamily="34" charset="0"/>
              <a:cs typeface="Arial" pitchFamily="34" charset="0"/>
            </a:endParaRPr>
          </a:p>
          <a:p>
            <a:pPr algn="just"/>
            <a:r>
              <a:rPr lang="cs-CZ" sz="4400" dirty="0">
                <a:latin typeface="Calibri" pitchFamily="34" charset="0"/>
                <a:cs typeface="Arial" pitchFamily="34" charset="0"/>
              </a:rPr>
              <a:t> utvoříme tak, že </a:t>
            </a:r>
            <a:r>
              <a:rPr lang="cs-CZ" sz="4400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změníme tvar</a:t>
            </a:r>
            <a:r>
              <a:rPr lang="cs-CZ" sz="4400" dirty="0">
                <a:latin typeface="Calibri" pitchFamily="34" charset="0"/>
                <a:cs typeface="Arial" pitchFamily="34" charset="0"/>
              </a:rPr>
              <a:t> </a:t>
            </a:r>
            <a:r>
              <a:rPr lang="cs-CZ" sz="4400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členu určitého </a:t>
            </a:r>
            <a:r>
              <a:rPr lang="cs-CZ" sz="4400" dirty="0">
                <a:latin typeface="Calibri" pitchFamily="34" charset="0"/>
                <a:cs typeface="Arial" pitchFamily="34" charset="0"/>
              </a:rPr>
              <a:t>u daného  podstatného jména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s-CZ" sz="4400" dirty="0">
                <a:solidFill>
                  <a:srgbClr val="002060"/>
                </a:solidFill>
                <a:latin typeface="Calibri" pitchFamily="34" charset="0"/>
              </a:rPr>
              <a:t>PŘEHLED TVARŮ URČITÝCH ČLENŮ: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85720" y="1500174"/>
            <a:ext cx="8503920" cy="4572000"/>
          </a:xfrm>
          <a:solidFill>
            <a:srgbClr val="70CAD6"/>
          </a:solidFill>
        </p:spPr>
        <p:txBody>
          <a:bodyPr>
            <a:normAutofit/>
          </a:bodyPr>
          <a:lstStyle/>
          <a:p>
            <a:pPr algn="just">
              <a:buNone/>
            </a:pPr>
            <a:endParaRPr lang="cs-CZ" sz="4400" dirty="0">
              <a:latin typeface="Calibri" pitchFamily="34" charset="0"/>
              <a:cs typeface="Arial" pitchFamily="34" charset="0"/>
            </a:endParaRPr>
          </a:p>
          <a:p>
            <a:pPr algn="just">
              <a:buNone/>
            </a:pPr>
            <a:endParaRPr lang="cs-CZ" sz="44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14348" y="1785926"/>
            <a:ext cx="2286016" cy="4143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428992" y="1785926"/>
            <a:ext cx="2286016" cy="4143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6143636" y="1785926"/>
            <a:ext cx="2286016" cy="4143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857224" y="1857364"/>
            <a:ext cx="2071702" cy="6429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Calibri" pitchFamily="34" charset="0"/>
              </a:rPr>
              <a:t>ROD MUŽSKÝ</a:t>
            </a:r>
          </a:p>
        </p:txBody>
      </p:sp>
      <p:sp>
        <p:nvSpPr>
          <p:cNvPr id="8" name="Obdélník 7"/>
          <p:cNvSpPr/>
          <p:nvPr/>
        </p:nvSpPr>
        <p:spPr>
          <a:xfrm>
            <a:off x="857224" y="2643182"/>
            <a:ext cx="207170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s-CZ" dirty="0">
                <a:latin typeface="Calibri" pitchFamily="34" charset="0"/>
              </a:rPr>
              <a:t>1. PÁD      </a:t>
            </a:r>
            <a:r>
              <a:rPr lang="cs-CZ" sz="3600" dirty="0">
                <a:solidFill>
                  <a:schemeClr val="tx1"/>
                </a:solidFill>
                <a:latin typeface="Calibri" pitchFamily="34" charset="0"/>
              </a:rPr>
              <a:t>DER</a:t>
            </a:r>
          </a:p>
        </p:txBody>
      </p:sp>
      <p:sp>
        <p:nvSpPr>
          <p:cNvPr id="9" name="Obdélník 8"/>
          <p:cNvSpPr/>
          <p:nvPr/>
        </p:nvSpPr>
        <p:spPr>
          <a:xfrm>
            <a:off x="857224" y="3714752"/>
            <a:ext cx="207170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s-CZ" dirty="0">
                <a:latin typeface="Calibri" pitchFamily="34" charset="0"/>
              </a:rPr>
              <a:t>3. PÁD      </a:t>
            </a:r>
            <a:r>
              <a:rPr lang="cs-CZ" sz="3600" dirty="0">
                <a:solidFill>
                  <a:schemeClr val="tx1"/>
                </a:solidFill>
                <a:latin typeface="Calibri" pitchFamily="34" charset="0"/>
              </a:rPr>
              <a:t>DE</a:t>
            </a:r>
            <a:r>
              <a:rPr lang="cs-CZ" sz="3600" dirty="0">
                <a:solidFill>
                  <a:srgbClr val="0070C0"/>
                </a:solidFill>
                <a:latin typeface="Calibri" pitchFamily="34" charset="0"/>
              </a:rPr>
              <a:t>M</a:t>
            </a:r>
          </a:p>
        </p:txBody>
      </p:sp>
      <p:sp>
        <p:nvSpPr>
          <p:cNvPr id="10" name="Obdélník 9"/>
          <p:cNvSpPr/>
          <p:nvPr/>
        </p:nvSpPr>
        <p:spPr>
          <a:xfrm>
            <a:off x="857224" y="4786322"/>
            <a:ext cx="207170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s-CZ" dirty="0">
                <a:latin typeface="Calibri" pitchFamily="34" charset="0"/>
              </a:rPr>
              <a:t>4. PÁD      </a:t>
            </a:r>
            <a:r>
              <a:rPr lang="cs-CZ" sz="3600" dirty="0">
                <a:solidFill>
                  <a:schemeClr val="tx1"/>
                </a:solidFill>
                <a:latin typeface="Calibri" pitchFamily="34" charset="0"/>
              </a:rPr>
              <a:t>DE</a:t>
            </a:r>
            <a:r>
              <a:rPr lang="cs-CZ" sz="3600" dirty="0">
                <a:solidFill>
                  <a:srgbClr val="0070C0"/>
                </a:solidFill>
                <a:latin typeface="Calibri" pitchFamily="34" charset="0"/>
              </a:rPr>
              <a:t>N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571868" y="1857364"/>
            <a:ext cx="2071702" cy="64294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Calibri" pitchFamily="34" charset="0"/>
              </a:rPr>
              <a:t>ROD ŽENSKÝ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286512" y="1857364"/>
            <a:ext cx="2071702" cy="64294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Calibri" pitchFamily="34" charset="0"/>
              </a:rPr>
              <a:t>ROD STŘEDNÍ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6286512" y="4786322"/>
            <a:ext cx="207170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s-CZ" dirty="0">
                <a:latin typeface="Calibri" pitchFamily="34" charset="0"/>
              </a:rPr>
              <a:t>4. PÁD      </a:t>
            </a:r>
            <a:r>
              <a:rPr lang="cs-CZ" sz="3600" dirty="0">
                <a:solidFill>
                  <a:schemeClr val="tx1"/>
                </a:solidFill>
                <a:latin typeface="Calibri" pitchFamily="34" charset="0"/>
              </a:rPr>
              <a:t>DAS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3571868" y="4786322"/>
            <a:ext cx="207170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s-CZ" dirty="0">
                <a:latin typeface="Calibri" pitchFamily="34" charset="0"/>
              </a:rPr>
              <a:t>4. PÁD      </a:t>
            </a:r>
            <a:r>
              <a:rPr lang="cs-CZ" sz="3600" dirty="0">
                <a:solidFill>
                  <a:schemeClr val="tx1"/>
                </a:solidFill>
                <a:latin typeface="Calibri" pitchFamily="34" charset="0"/>
              </a:rPr>
              <a:t>DIE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6286512" y="3714752"/>
            <a:ext cx="207170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s-CZ" dirty="0">
                <a:latin typeface="Calibri" pitchFamily="34" charset="0"/>
              </a:rPr>
              <a:t>3. PÁD      </a:t>
            </a:r>
            <a:r>
              <a:rPr lang="cs-CZ" sz="3600" dirty="0">
                <a:solidFill>
                  <a:schemeClr val="tx1"/>
                </a:solidFill>
                <a:latin typeface="Calibri" pitchFamily="34" charset="0"/>
              </a:rPr>
              <a:t>DE</a:t>
            </a:r>
            <a:r>
              <a:rPr lang="cs-CZ" sz="3600" dirty="0">
                <a:solidFill>
                  <a:srgbClr val="0070C0"/>
                </a:solidFill>
                <a:latin typeface="Calibri" pitchFamily="34" charset="0"/>
              </a:rPr>
              <a:t>M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571868" y="3714752"/>
            <a:ext cx="207170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s-CZ" dirty="0">
                <a:latin typeface="Calibri" pitchFamily="34" charset="0"/>
              </a:rPr>
              <a:t>3. PÁD      </a:t>
            </a:r>
            <a:r>
              <a:rPr lang="cs-CZ" sz="3600" dirty="0">
                <a:solidFill>
                  <a:schemeClr val="tx1"/>
                </a:solidFill>
                <a:latin typeface="Calibri" pitchFamily="34" charset="0"/>
              </a:rPr>
              <a:t>DE</a:t>
            </a:r>
            <a:r>
              <a:rPr lang="cs-CZ" sz="3600" dirty="0">
                <a:solidFill>
                  <a:srgbClr val="FF0000"/>
                </a:solidFill>
                <a:latin typeface="Calibri" pitchFamily="34" charset="0"/>
              </a:rPr>
              <a:t>R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6286512" y="2643182"/>
            <a:ext cx="207170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s-CZ" dirty="0">
                <a:latin typeface="Calibri" pitchFamily="34" charset="0"/>
              </a:rPr>
              <a:t>1. PÁD      </a:t>
            </a:r>
            <a:r>
              <a:rPr lang="cs-CZ" sz="3600" dirty="0">
                <a:solidFill>
                  <a:schemeClr val="tx1"/>
                </a:solidFill>
                <a:latin typeface="Calibri" pitchFamily="34" charset="0"/>
              </a:rPr>
              <a:t>DAS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3571868" y="2643182"/>
            <a:ext cx="207170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s-CZ" dirty="0">
                <a:latin typeface="Calibri" pitchFamily="34" charset="0"/>
              </a:rPr>
              <a:t>1. PÁD      </a:t>
            </a:r>
            <a:r>
              <a:rPr lang="cs-CZ" sz="3600" dirty="0">
                <a:solidFill>
                  <a:schemeClr val="tx1"/>
                </a:solidFill>
                <a:latin typeface="Calibri" pitchFamily="34" charset="0"/>
              </a:rPr>
              <a:t>DIE</a:t>
            </a: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s-CZ" sz="4400" dirty="0">
                <a:solidFill>
                  <a:srgbClr val="002060"/>
                </a:solidFill>
                <a:latin typeface="Calibri" pitchFamily="34" charset="0"/>
              </a:rPr>
              <a:t>PŘEDLOŽKY: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solidFill>
            <a:srgbClr val="70CAD6"/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cs-CZ" sz="4400" dirty="0">
                <a:latin typeface="Calibri" pitchFamily="34" charset="0"/>
                <a:cs typeface="Arial" pitchFamily="34" charset="0"/>
              </a:rPr>
              <a:t> se pojí s určitými pády</a:t>
            </a:r>
          </a:p>
          <a:p>
            <a:pPr algn="just"/>
            <a:r>
              <a:rPr lang="cs-CZ" sz="4400" dirty="0">
                <a:latin typeface="Calibri" pitchFamily="34" charset="0"/>
                <a:cs typeface="Arial" pitchFamily="34" charset="0"/>
              </a:rPr>
              <a:t> Některé předložky se pojí s </a:t>
            </a:r>
            <a:r>
              <a:rPr lang="cs-CZ" sz="4400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jedním</a:t>
            </a:r>
            <a:r>
              <a:rPr lang="cs-CZ" sz="4400" dirty="0">
                <a:latin typeface="Calibri" pitchFamily="34" charset="0"/>
                <a:cs typeface="Arial" pitchFamily="34" charset="0"/>
              </a:rPr>
              <a:t> pádem, jiné se </a:t>
            </a:r>
            <a:r>
              <a:rPr lang="cs-CZ" sz="4400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dvěma</a:t>
            </a:r>
            <a:r>
              <a:rPr lang="cs-CZ" sz="4400" dirty="0">
                <a:latin typeface="Calibri" pitchFamily="34" charset="0"/>
                <a:cs typeface="Arial" pitchFamily="34" charset="0"/>
              </a:rPr>
              <a:t>, nebo dokonce se </a:t>
            </a:r>
            <a:r>
              <a:rPr lang="cs-CZ" sz="4400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třemi pády</a:t>
            </a:r>
          </a:p>
          <a:p>
            <a:pPr algn="just"/>
            <a:r>
              <a:rPr lang="cs-CZ" sz="4400" dirty="0">
                <a:latin typeface="Calibri" pitchFamily="34" charset="0"/>
                <a:cs typeface="Arial" pitchFamily="34" charset="0"/>
              </a:rPr>
              <a:t>Které předložky se pojí se </a:t>
            </a:r>
            <a:r>
              <a:rPr lang="cs-CZ" sz="4400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3. a 4.pádem</a:t>
            </a:r>
            <a:r>
              <a:rPr lang="cs-CZ" sz="4400" dirty="0">
                <a:latin typeface="Calibri" pitchFamily="34" charset="0"/>
                <a:cs typeface="Arial" pitchFamily="34" charset="0"/>
              </a:rPr>
              <a:t>?</a:t>
            </a:r>
          </a:p>
          <a:p>
            <a:pPr algn="just"/>
            <a:r>
              <a:rPr lang="cs-CZ" sz="4400" dirty="0">
                <a:solidFill>
                  <a:srgbClr val="BF2D8B"/>
                </a:solidFill>
                <a:latin typeface="Calibri" pitchFamily="34" charset="0"/>
                <a:cs typeface="Arial" pitchFamily="34" charset="0"/>
              </a:rPr>
              <a:t>Pojďme si je jednotlivě vyjmenovat.</a:t>
            </a:r>
            <a:endParaRPr lang="cs-CZ" sz="3200" dirty="0">
              <a:solidFill>
                <a:srgbClr val="BF2D8B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s-CZ" sz="4400" dirty="0">
                <a:solidFill>
                  <a:srgbClr val="002060"/>
                </a:solidFill>
                <a:latin typeface="Calibri" pitchFamily="34" charset="0"/>
              </a:rPr>
              <a:t>POSTUP PŘI POUŽÍVÁNÍ PŘEDLOŽEK: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00174"/>
            <a:ext cx="8503920" cy="4598874"/>
          </a:xfrm>
          <a:solidFill>
            <a:srgbClr val="70CAD6"/>
          </a:solidFill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endParaRPr lang="cs-CZ" sz="5400" dirty="0">
              <a:latin typeface="Calibri" pitchFamily="34" charset="0"/>
              <a:cs typeface="Arial" pitchFamily="34" charset="0"/>
            </a:endParaRPr>
          </a:p>
          <a:p>
            <a:pPr algn="just"/>
            <a:r>
              <a:rPr lang="cs-CZ" sz="6400" dirty="0">
                <a:latin typeface="Calibri" pitchFamily="34" charset="0"/>
                <a:cs typeface="Arial" pitchFamily="34" charset="0"/>
              </a:rPr>
              <a:t>vyber správnou předložku</a:t>
            </a:r>
          </a:p>
          <a:p>
            <a:pPr algn="just">
              <a:buNone/>
            </a:pPr>
            <a:endParaRPr lang="cs-CZ" sz="6400" dirty="0">
              <a:latin typeface="Calibri" pitchFamily="34" charset="0"/>
              <a:cs typeface="Arial" pitchFamily="34" charset="0"/>
            </a:endParaRPr>
          </a:p>
          <a:p>
            <a:pPr algn="just"/>
            <a:r>
              <a:rPr lang="cs-CZ" sz="6400" dirty="0">
                <a:latin typeface="Calibri" pitchFamily="34" charset="0"/>
                <a:cs typeface="Arial" pitchFamily="34" charset="0"/>
              </a:rPr>
              <a:t> urči pád ( </a:t>
            </a:r>
            <a:r>
              <a:rPr lang="cs-CZ" sz="6400" dirty="0" err="1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wo</a:t>
            </a:r>
            <a:r>
              <a:rPr lang="cs-CZ" sz="6400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?</a:t>
            </a:r>
            <a:r>
              <a:rPr lang="cs-CZ" sz="6400" dirty="0">
                <a:latin typeface="Calibri" pitchFamily="34" charset="0"/>
                <a:cs typeface="Arial" pitchFamily="34" charset="0"/>
              </a:rPr>
              <a:t> = </a:t>
            </a:r>
            <a:r>
              <a:rPr lang="cs-CZ" sz="6400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3.pád</a:t>
            </a:r>
            <a:r>
              <a:rPr lang="cs-CZ" sz="6400" dirty="0">
                <a:latin typeface="Calibri" pitchFamily="34" charset="0"/>
                <a:cs typeface="Arial" pitchFamily="34" charset="0"/>
              </a:rPr>
              <a:t>, </a:t>
            </a:r>
            <a:r>
              <a:rPr lang="cs-CZ" sz="6400" dirty="0" err="1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wohin</a:t>
            </a:r>
            <a:r>
              <a:rPr lang="cs-CZ" sz="6400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?</a:t>
            </a:r>
            <a:r>
              <a:rPr lang="cs-CZ" sz="6400" dirty="0">
                <a:latin typeface="Calibri" pitchFamily="34" charset="0"/>
                <a:cs typeface="Arial" pitchFamily="34" charset="0"/>
              </a:rPr>
              <a:t> = </a:t>
            </a:r>
            <a:r>
              <a:rPr lang="cs-CZ" sz="6400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4.pád</a:t>
            </a:r>
            <a:r>
              <a:rPr lang="cs-CZ" sz="6400" dirty="0">
                <a:latin typeface="Calibri" pitchFamily="34" charset="0"/>
                <a:cs typeface="Arial" pitchFamily="34" charset="0"/>
              </a:rPr>
              <a:t>)</a:t>
            </a:r>
          </a:p>
          <a:p>
            <a:pPr algn="just">
              <a:buNone/>
            </a:pPr>
            <a:endParaRPr lang="cs-CZ" sz="6400" dirty="0">
              <a:latin typeface="Calibri" pitchFamily="34" charset="0"/>
              <a:cs typeface="Arial" pitchFamily="34" charset="0"/>
            </a:endParaRPr>
          </a:p>
          <a:p>
            <a:pPr algn="just"/>
            <a:r>
              <a:rPr lang="cs-CZ" sz="6400" dirty="0">
                <a:latin typeface="Calibri" pitchFamily="34" charset="0"/>
                <a:cs typeface="Arial" pitchFamily="34" charset="0"/>
              </a:rPr>
              <a:t> za předložku dej správný tvar členu určitého  </a:t>
            </a:r>
          </a:p>
          <a:p>
            <a:pPr algn="just">
              <a:buNone/>
            </a:pPr>
            <a:endParaRPr lang="cs-CZ" sz="5400" dirty="0">
              <a:latin typeface="Calibri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cs-CZ" sz="5400" dirty="0">
                <a:latin typeface="Calibri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785818"/>
          </a:xfr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4400" dirty="0">
                <a:solidFill>
                  <a:srgbClr val="002060"/>
                </a:solidFill>
                <a:latin typeface="Calibri" pitchFamily="34" charset="0"/>
              </a:rPr>
              <a:t>PROCVIČ SI 3.PÁD: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solidFill>
            <a:srgbClr val="70CAD6"/>
          </a:solidFill>
        </p:spPr>
        <p:txBody>
          <a:bodyPr>
            <a:normAutofit fontScale="92500" lnSpcReduction="10000"/>
          </a:bodyPr>
          <a:lstStyle/>
          <a:p>
            <a:r>
              <a:rPr lang="cs-CZ" sz="4000" dirty="0">
                <a:latin typeface="Calibri" pitchFamily="34" charset="0"/>
              </a:rPr>
              <a:t>in ….. </a:t>
            </a:r>
            <a:r>
              <a:rPr lang="cs-CZ" sz="4000" dirty="0" err="1">
                <a:latin typeface="Calibri" pitchFamily="34" charset="0"/>
              </a:rPr>
              <a:t>Schule</a:t>
            </a:r>
            <a:endParaRPr lang="cs-CZ" sz="4000" dirty="0">
              <a:latin typeface="Calibri" pitchFamily="34" charset="0"/>
            </a:endParaRPr>
          </a:p>
          <a:p>
            <a:r>
              <a:rPr lang="cs-CZ" sz="4000" dirty="0" err="1">
                <a:latin typeface="Calibri" pitchFamily="34" charset="0"/>
              </a:rPr>
              <a:t>hinter</a:t>
            </a:r>
            <a:r>
              <a:rPr lang="cs-CZ" sz="4000" dirty="0">
                <a:latin typeface="Calibri" pitchFamily="34" charset="0"/>
              </a:rPr>
              <a:t> ….. </a:t>
            </a:r>
            <a:r>
              <a:rPr lang="cs-CZ" sz="4000" dirty="0" err="1">
                <a:latin typeface="Calibri" pitchFamily="34" charset="0"/>
              </a:rPr>
              <a:t>Haus</a:t>
            </a:r>
            <a:endParaRPr lang="cs-CZ" sz="4000" dirty="0">
              <a:latin typeface="Calibri" pitchFamily="34" charset="0"/>
            </a:endParaRPr>
          </a:p>
          <a:p>
            <a:r>
              <a:rPr lang="cs-CZ" sz="4000" dirty="0" err="1">
                <a:latin typeface="Calibri" pitchFamily="34" charset="0"/>
              </a:rPr>
              <a:t>auf</a:t>
            </a:r>
            <a:r>
              <a:rPr lang="cs-CZ" sz="4000" dirty="0">
                <a:latin typeface="Calibri" pitchFamily="34" charset="0"/>
              </a:rPr>
              <a:t> ….. </a:t>
            </a:r>
            <a:r>
              <a:rPr lang="cs-CZ" sz="4000" dirty="0" err="1">
                <a:latin typeface="Calibri" pitchFamily="34" charset="0"/>
              </a:rPr>
              <a:t>Tisch</a:t>
            </a:r>
            <a:endParaRPr lang="cs-CZ" sz="4000" dirty="0">
              <a:latin typeface="Calibri" pitchFamily="34" charset="0"/>
            </a:endParaRPr>
          </a:p>
          <a:p>
            <a:r>
              <a:rPr lang="cs-CZ" sz="4000" dirty="0" err="1">
                <a:latin typeface="Calibri" pitchFamily="34" charset="0"/>
              </a:rPr>
              <a:t>neben</a:t>
            </a:r>
            <a:r>
              <a:rPr lang="cs-CZ" sz="4000" dirty="0">
                <a:latin typeface="Calibri" pitchFamily="34" charset="0"/>
              </a:rPr>
              <a:t> ….. </a:t>
            </a:r>
            <a:r>
              <a:rPr lang="cs-CZ" sz="4000" dirty="0" err="1">
                <a:latin typeface="Calibri" pitchFamily="34" charset="0"/>
              </a:rPr>
              <a:t>Stuhl</a:t>
            </a:r>
            <a:endParaRPr lang="cs-CZ" sz="4000" dirty="0">
              <a:latin typeface="Calibri" pitchFamily="34" charset="0"/>
            </a:endParaRPr>
          </a:p>
          <a:p>
            <a:r>
              <a:rPr lang="cs-CZ" sz="4000" dirty="0">
                <a:latin typeface="Calibri" pitchFamily="34" charset="0"/>
              </a:rPr>
              <a:t>vor ….. </a:t>
            </a:r>
            <a:r>
              <a:rPr lang="cs-CZ" sz="4000" dirty="0" err="1">
                <a:latin typeface="Calibri" pitchFamily="34" charset="0"/>
              </a:rPr>
              <a:t>Zimmer</a:t>
            </a:r>
            <a:endParaRPr lang="cs-CZ" sz="4000" dirty="0">
              <a:latin typeface="Calibri" pitchFamily="34" charset="0"/>
            </a:endParaRPr>
          </a:p>
          <a:p>
            <a:r>
              <a:rPr lang="cs-CZ" sz="4000" dirty="0" err="1">
                <a:latin typeface="Calibri" pitchFamily="34" charset="0"/>
              </a:rPr>
              <a:t>an</a:t>
            </a:r>
            <a:r>
              <a:rPr lang="cs-CZ" sz="4000" dirty="0">
                <a:latin typeface="Calibri" pitchFamily="34" charset="0"/>
              </a:rPr>
              <a:t> ….. </a:t>
            </a:r>
            <a:r>
              <a:rPr lang="cs-CZ" sz="4000" dirty="0" err="1">
                <a:latin typeface="Calibri" pitchFamily="34" charset="0"/>
              </a:rPr>
              <a:t>Wand</a:t>
            </a:r>
            <a:endParaRPr lang="cs-CZ" sz="4000" dirty="0">
              <a:latin typeface="Calibri" pitchFamily="34" charset="0"/>
            </a:endParaRPr>
          </a:p>
          <a:p>
            <a:r>
              <a:rPr lang="cs-CZ" sz="4000" dirty="0" err="1">
                <a:latin typeface="Calibri" pitchFamily="34" charset="0"/>
              </a:rPr>
              <a:t>unter</a:t>
            </a:r>
            <a:r>
              <a:rPr lang="cs-CZ" sz="4000" dirty="0">
                <a:latin typeface="Calibri" pitchFamily="34" charset="0"/>
              </a:rPr>
              <a:t> ….. </a:t>
            </a:r>
            <a:r>
              <a:rPr lang="cs-CZ" sz="4000" dirty="0" err="1">
                <a:latin typeface="Calibri" pitchFamily="34" charset="0"/>
              </a:rPr>
              <a:t>Buch</a:t>
            </a:r>
            <a:endParaRPr lang="cs-CZ" sz="4000" dirty="0">
              <a:latin typeface="Calibri" pitchFamily="34" charset="0"/>
            </a:endParaRPr>
          </a:p>
          <a:p>
            <a:pPr>
              <a:buNone/>
            </a:pPr>
            <a:endParaRPr lang="cs-CZ" sz="4000" dirty="0">
              <a:latin typeface="Calibri" pitchFamily="34" charset="0"/>
            </a:endParaRPr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solidFill>
            <a:srgbClr val="70CAD6"/>
          </a:solidFill>
        </p:spPr>
        <p:txBody>
          <a:bodyPr>
            <a:normAutofit fontScale="92500" lnSpcReduction="10000"/>
          </a:bodyPr>
          <a:lstStyle/>
          <a:p>
            <a:r>
              <a:rPr lang="cs-CZ" sz="4000" dirty="0">
                <a:latin typeface="Calibri" pitchFamily="34" charset="0"/>
              </a:rPr>
              <a:t> der</a:t>
            </a:r>
          </a:p>
          <a:p>
            <a:r>
              <a:rPr lang="cs-CZ" sz="4000" dirty="0">
                <a:latin typeface="Calibri" pitchFamily="34" charset="0"/>
              </a:rPr>
              <a:t> </a:t>
            </a:r>
            <a:r>
              <a:rPr lang="cs-CZ" sz="4000" dirty="0" err="1">
                <a:latin typeface="Calibri" pitchFamily="34" charset="0"/>
              </a:rPr>
              <a:t>dem</a:t>
            </a:r>
            <a:endParaRPr lang="cs-CZ" sz="4000" dirty="0">
              <a:latin typeface="Calibri" pitchFamily="34" charset="0"/>
            </a:endParaRPr>
          </a:p>
          <a:p>
            <a:r>
              <a:rPr lang="cs-CZ" sz="4000" dirty="0">
                <a:latin typeface="Calibri" pitchFamily="34" charset="0"/>
              </a:rPr>
              <a:t> </a:t>
            </a:r>
            <a:r>
              <a:rPr lang="cs-CZ" sz="4000" dirty="0" err="1">
                <a:latin typeface="Calibri" pitchFamily="34" charset="0"/>
              </a:rPr>
              <a:t>dem</a:t>
            </a:r>
            <a:endParaRPr lang="cs-CZ" sz="4000" dirty="0">
              <a:latin typeface="Calibri" pitchFamily="34" charset="0"/>
            </a:endParaRPr>
          </a:p>
          <a:p>
            <a:r>
              <a:rPr lang="cs-CZ" sz="4000" dirty="0">
                <a:latin typeface="Calibri" pitchFamily="34" charset="0"/>
              </a:rPr>
              <a:t> </a:t>
            </a:r>
            <a:r>
              <a:rPr lang="cs-CZ" sz="4000" dirty="0" err="1">
                <a:latin typeface="Calibri" pitchFamily="34" charset="0"/>
              </a:rPr>
              <a:t>dem</a:t>
            </a:r>
            <a:endParaRPr lang="cs-CZ" sz="4000" dirty="0">
              <a:latin typeface="Calibri" pitchFamily="34" charset="0"/>
            </a:endParaRPr>
          </a:p>
          <a:p>
            <a:r>
              <a:rPr lang="cs-CZ" sz="4000" dirty="0">
                <a:latin typeface="Calibri" pitchFamily="34" charset="0"/>
              </a:rPr>
              <a:t> </a:t>
            </a:r>
            <a:r>
              <a:rPr lang="cs-CZ" sz="4000" dirty="0" err="1">
                <a:latin typeface="Calibri" pitchFamily="34" charset="0"/>
              </a:rPr>
              <a:t>dem</a:t>
            </a:r>
            <a:endParaRPr lang="cs-CZ" sz="4000" dirty="0">
              <a:latin typeface="Calibri" pitchFamily="34" charset="0"/>
            </a:endParaRPr>
          </a:p>
          <a:p>
            <a:r>
              <a:rPr lang="cs-CZ" sz="4000" dirty="0">
                <a:latin typeface="Calibri" pitchFamily="34" charset="0"/>
              </a:rPr>
              <a:t> der</a:t>
            </a:r>
          </a:p>
          <a:p>
            <a:r>
              <a:rPr lang="cs-CZ" sz="4000" dirty="0">
                <a:latin typeface="Calibri" pitchFamily="34" charset="0"/>
              </a:rPr>
              <a:t> </a:t>
            </a:r>
            <a:r>
              <a:rPr lang="cs-CZ" sz="4000" dirty="0" err="1">
                <a:latin typeface="Calibri" pitchFamily="34" charset="0"/>
              </a:rPr>
              <a:t>dem</a:t>
            </a:r>
            <a:endParaRPr lang="cs-CZ" sz="4000" dirty="0">
              <a:latin typeface="Calibri" pitchFamily="34" charset="0"/>
            </a:endParaRP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785818"/>
          </a:xfr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4400" dirty="0">
                <a:solidFill>
                  <a:srgbClr val="002060"/>
                </a:solidFill>
                <a:latin typeface="Calibri" pitchFamily="34" charset="0"/>
              </a:rPr>
              <a:t>PŘELOŽ: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solidFill>
            <a:srgbClr val="70CAD6"/>
          </a:solidFill>
        </p:spPr>
        <p:txBody>
          <a:bodyPr>
            <a:normAutofit fontScale="85000" lnSpcReduction="10000"/>
          </a:bodyPr>
          <a:lstStyle/>
          <a:p>
            <a:r>
              <a:rPr lang="cs-CZ" sz="4000" dirty="0" err="1">
                <a:latin typeface="Calibri" pitchFamily="34" charset="0"/>
                <a:cs typeface="Arial"/>
              </a:rPr>
              <a:t>über</a:t>
            </a:r>
            <a:r>
              <a:rPr lang="cs-CZ" sz="4000" dirty="0">
                <a:latin typeface="Calibri" pitchFamily="34" charset="0"/>
                <a:cs typeface="Arial"/>
              </a:rPr>
              <a:t> der </a:t>
            </a:r>
            <a:r>
              <a:rPr lang="cs-CZ" sz="4000" dirty="0" err="1">
                <a:latin typeface="Calibri" pitchFamily="34" charset="0"/>
                <a:cs typeface="Arial"/>
              </a:rPr>
              <a:t>Tafel</a:t>
            </a:r>
            <a:endParaRPr lang="cs-CZ" sz="4000" dirty="0">
              <a:latin typeface="Calibri" pitchFamily="34" charset="0"/>
            </a:endParaRPr>
          </a:p>
          <a:p>
            <a:r>
              <a:rPr lang="cs-CZ" sz="4000" dirty="0" err="1">
                <a:latin typeface="Calibri" pitchFamily="34" charset="0"/>
              </a:rPr>
              <a:t>auf</a:t>
            </a:r>
            <a:r>
              <a:rPr lang="cs-CZ" sz="4000" dirty="0">
                <a:latin typeface="Calibri" pitchFamily="34" charset="0"/>
              </a:rPr>
              <a:t> </a:t>
            </a:r>
            <a:r>
              <a:rPr lang="cs-CZ" sz="4000" dirty="0" err="1">
                <a:latin typeface="Calibri" pitchFamily="34" charset="0"/>
              </a:rPr>
              <a:t>dem</a:t>
            </a:r>
            <a:r>
              <a:rPr lang="cs-CZ" sz="4000" dirty="0">
                <a:latin typeface="Calibri" pitchFamily="34" charset="0"/>
              </a:rPr>
              <a:t>  </a:t>
            </a:r>
            <a:r>
              <a:rPr lang="cs-CZ" sz="4000" dirty="0" err="1">
                <a:latin typeface="Calibri" pitchFamily="34" charset="0"/>
              </a:rPr>
              <a:t>Bild</a:t>
            </a:r>
            <a:endParaRPr lang="cs-CZ" sz="4000" dirty="0">
              <a:latin typeface="Calibri" pitchFamily="34" charset="0"/>
            </a:endParaRPr>
          </a:p>
          <a:p>
            <a:r>
              <a:rPr lang="cs-CZ" sz="4000" dirty="0" err="1">
                <a:latin typeface="Calibri" pitchFamily="34" charset="0"/>
              </a:rPr>
              <a:t>an</a:t>
            </a:r>
            <a:r>
              <a:rPr lang="cs-CZ" sz="4000" dirty="0">
                <a:latin typeface="Calibri" pitchFamily="34" charset="0"/>
              </a:rPr>
              <a:t> der </a:t>
            </a:r>
            <a:r>
              <a:rPr lang="cs-CZ" sz="4000" dirty="0" err="1">
                <a:latin typeface="Calibri" pitchFamily="34" charset="0"/>
              </a:rPr>
              <a:t>Tafel</a:t>
            </a:r>
            <a:endParaRPr lang="cs-CZ" sz="4000" dirty="0">
              <a:latin typeface="Calibri" pitchFamily="34" charset="0"/>
            </a:endParaRPr>
          </a:p>
          <a:p>
            <a:r>
              <a:rPr lang="cs-CZ" sz="4000" dirty="0" err="1">
                <a:latin typeface="Calibri" pitchFamily="34" charset="0"/>
              </a:rPr>
              <a:t>neben</a:t>
            </a:r>
            <a:r>
              <a:rPr lang="cs-CZ" sz="4000" dirty="0">
                <a:latin typeface="Calibri" pitchFamily="34" charset="0"/>
              </a:rPr>
              <a:t> </a:t>
            </a:r>
            <a:r>
              <a:rPr lang="cs-CZ" sz="4000" dirty="0" err="1">
                <a:latin typeface="Calibri" pitchFamily="34" charset="0"/>
              </a:rPr>
              <a:t>dem</a:t>
            </a:r>
            <a:r>
              <a:rPr lang="cs-CZ" sz="4000" dirty="0">
                <a:latin typeface="Calibri" pitchFamily="34" charset="0"/>
              </a:rPr>
              <a:t> </a:t>
            </a:r>
            <a:r>
              <a:rPr lang="cs-CZ" sz="4000" dirty="0" err="1">
                <a:latin typeface="Calibri" pitchFamily="34" charset="0"/>
              </a:rPr>
              <a:t>Garten</a:t>
            </a:r>
            <a:endParaRPr lang="cs-CZ" sz="4000" dirty="0">
              <a:latin typeface="Calibri" pitchFamily="34" charset="0"/>
            </a:endParaRPr>
          </a:p>
          <a:p>
            <a:r>
              <a:rPr lang="cs-CZ" sz="4000" dirty="0" err="1">
                <a:latin typeface="Calibri" pitchFamily="34" charset="0"/>
              </a:rPr>
              <a:t>hinter</a:t>
            </a:r>
            <a:r>
              <a:rPr lang="cs-CZ" sz="4000" dirty="0">
                <a:latin typeface="Calibri" pitchFamily="34" charset="0"/>
              </a:rPr>
              <a:t> der Post</a:t>
            </a:r>
          </a:p>
          <a:p>
            <a:r>
              <a:rPr lang="cs-CZ" sz="4000" dirty="0" err="1">
                <a:latin typeface="Calibri" pitchFamily="34" charset="0"/>
              </a:rPr>
              <a:t>zwischen</a:t>
            </a:r>
            <a:r>
              <a:rPr lang="cs-CZ" sz="4000" dirty="0">
                <a:latin typeface="Calibri" pitchFamily="34" charset="0"/>
              </a:rPr>
              <a:t> </a:t>
            </a:r>
            <a:r>
              <a:rPr lang="cs-CZ" sz="4000" dirty="0" err="1">
                <a:latin typeface="Calibri" pitchFamily="34" charset="0"/>
              </a:rPr>
              <a:t>dem</a:t>
            </a:r>
            <a:r>
              <a:rPr lang="cs-CZ" sz="4000" dirty="0">
                <a:latin typeface="Calibri" pitchFamily="34" charset="0"/>
              </a:rPr>
              <a:t> </a:t>
            </a:r>
            <a:r>
              <a:rPr lang="cs-CZ" sz="4000" dirty="0" err="1">
                <a:latin typeface="Calibri" pitchFamily="34" charset="0"/>
              </a:rPr>
              <a:t>Fenster</a:t>
            </a:r>
            <a:r>
              <a:rPr lang="cs-CZ" sz="4000" dirty="0">
                <a:latin typeface="Calibri" pitchFamily="34" charset="0"/>
              </a:rPr>
              <a:t> </a:t>
            </a:r>
            <a:r>
              <a:rPr lang="cs-CZ" sz="4000" dirty="0" err="1">
                <a:latin typeface="Calibri" pitchFamily="34" charset="0"/>
              </a:rPr>
              <a:t>und</a:t>
            </a:r>
            <a:r>
              <a:rPr lang="cs-CZ" sz="4000" dirty="0">
                <a:latin typeface="Calibri" pitchFamily="34" charset="0"/>
              </a:rPr>
              <a:t> </a:t>
            </a:r>
            <a:r>
              <a:rPr lang="cs-CZ" sz="4000" dirty="0" err="1">
                <a:latin typeface="Calibri" pitchFamily="34" charset="0"/>
              </a:rPr>
              <a:t>dem</a:t>
            </a:r>
            <a:r>
              <a:rPr lang="cs-CZ" sz="4000" dirty="0">
                <a:latin typeface="Calibri" pitchFamily="34" charset="0"/>
              </a:rPr>
              <a:t> </a:t>
            </a:r>
            <a:r>
              <a:rPr lang="cs-CZ" sz="4000" dirty="0" err="1">
                <a:latin typeface="Calibri" pitchFamily="34" charset="0"/>
              </a:rPr>
              <a:t>Bild</a:t>
            </a:r>
            <a:endParaRPr lang="cs-CZ" sz="4000" dirty="0">
              <a:latin typeface="Calibri" pitchFamily="34" charset="0"/>
            </a:endParaRPr>
          </a:p>
          <a:p>
            <a:pPr>
              <a:buNone/>
            </a:pPr>
            <a:endParaRPr lang="cs-CZ" sz="4000" dirty="0">
              <a:latin typeface="Calibri" pitchFamily="34" charset="0"/>
            </a:endParaRPr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solidFill>
            <a:srgbClr val="70CAD6"/>
          </a:solidFill>
        </p:spPr>
        <p:txBody>
          <a:bodyPr>
            <a:normAutofit fontScale="85000" lnSpcReduction="10000"/>
          </a:bodyPr>
          <a:lstStyle/>
          <a:p>
            <a:r>
              <a:rPr lang="cs-CZ" sz="4000" dirty="0">
                <a:latin typeface="Calibri" pitchFamily="34" charset="0"/>
              </a:rPr>
              <a:t> nad tabulí</a:t>
            </a:r>
          </a:p>
          <a:p>
            <a:r>
              <a:rPr lang="cs-CZ" sz="4000" dirty="0">
                <a:latin typeface="Calibri" pitchFamily="34" charset="0"/>
              </a:rPr>
              <a:t> na obraze</a:t>
            </a:r>
          </a:p>
          <a:p>
            <a:r>
              <a:rPr lang="cs-CZ" sz="4000" dirty="0">
                <a:latin typeface="Calibri" pitchFamily="34" charset="0"/>
              </a:rPr>
              <a:t> na tabuli</a:t>
            </a:r>
          </a:p>
          <a:p>
            <a:r>
              <a:rPr lang="cs-CZ" sz="4000" dirty="0">
                <a:latin typeface="Calibri" pitchFamily="34" charset="0"/>
              </a:rPr>
              <a:t> vedle zahrady</a:t>
            </a:r>
          </a:p>
          <a:p>
            <a:r>
              <a:rPr lang="cs-CZ" sz="4000" dirty="0">
                <a:latin typeface="Calibri" pitchFamily="34" charset="0"/>
              </a:rPr>
              <a:t> za poštou</a:t>
            </a:r>
          </a:p>
          <a:p>
            <a:r>
              <a:rPr lang="cs-CZ" sz="4000" dirty="0">
                <a:latin typeface="Calibri" pitchFamily="34" charset="0"/>
              </a:rPr>
              <a:t> mezi oknem a obrazem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785818"/>
          </a:xfr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4400" dirty="0">
                <a:solidFill>
                  <a:srgbClr val="002060"/>
                </a:solidFill>
                <a:latin typeface="Calibri" pitchFamily="34" charset="0"/>
              </a:rPr>
              <a:t>PROCVIČ SI 4.PÁD: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solidFill>
            <a:srgbClr val="70CAD6"/>
          </a:solidFill>
        </p:spPr>
        <p:txBody>
          <a:bodyPr>
            <a:normAutofit fontScale="92500" lnSpcReduction="10000"/>
          </a:bodyPr>
          <a:lstStyle/>
          <a:p>
            <a:r>
              <a:rPr lang="cs-CZ" sz="4000" dirty="0">
                <a:latin typeface="Calibri" pitchFamily="34" charset="0"/>
              </a:rPr>
              <a:t>in ….. </a:t>
            </a:r>
            <a:r>
              <a:rPr lang="cs-CZ" sz="4000" dirty="0" err="1">
                <a:latin typeface="Calibri" pitchFamily="34" charset="0"/>
              </a:rPr>
              <a:t>Schule</a:t>
            </a:r>
            <a:endParaRPr lang="cs-CZ" sz="4000" dirty="0">
              <a:latin typeface="Calibri" pitchFamily="34" charset="0"/>
            </a:endParaRPr>
          </a:p>
          <a:p>
            <a:r>
              <a:rPr lang="cs-CZ" sz="4000" dirty="0" err="1">
                <a:latin typeface="Calibri" pitchFamily="34" charset="0"/>
              </a:rPr>
              <a:t>hinter</a:t>
            </a:r>
            <a:r>
              <a:rPr lang="cs-CZ" sz="4000" dirty="0">
                <a:latin typeface="Calibri" pitchFamily="34" charset="0"/>
              </a:rPr>
              <a:t> ….. </a:t>
            </a:r>
            <a:r>
              <a:rPr lang="cs-CZ" sz="4000" dirty="0" err="1">
                <a:latin typeface="Calibri" pitchFamily="34" charset="0"/>
              </a:rPr>
              <a:t>Haus</a:t>
            </a:r>
            <a:endParaRPr lang="cs-CZ" sz="4000" dirty="0">
              <a:latin typeface="Calibri" pitchFamily="34" charset="0"/>
            </a:endParaRPr>
          </a:p>
          <a:p>
            <a:r>
              <a:rPr lang="cs-CZ" sz="4000" dirty="0" err="1">
                <a:latin typeface="Calibri" pitchFamily="34" charset="0"/>
              </a:rPr>
              <a:t>auf</a:t>
            </a:r>
            <a:r>
              <a:rPr lang="cs-CZ" sz="4000" dirty="0">
                <a:latin typeface="Calibri" pitchFamily="34" charset="0"/>
              </a:rPr>
              <a:t> ….. </a:t>
            </a:r>
            <a:r>
              <a:rPr lang="cs-CZ" sz="4000" dirty="0" err="1">
                <a:latin typeface="Calibri" pitchFamily="34" charset="0"/>
              </a:rPr>
              <a:t>Tisch</a:t>
            </a:r>
            <a:endParaRPr lang="cs-CZ" sz="4000" dirty="0">
              <a:latin typeface="Calibri" pitchFamily="34" charset="0"/>
            </a:endParaRPr>
          </a:p>
          <a:p>
            <a:r>
              <a:rPr lang="cs-CZ" sz="4000" dirty="0" err="1">
                <a:latin typeface="Calibri" pitchFamily="34" charset="0"/>
              </a:rPr>
              <a:t>neben</a:t>
            </a:r>
            <a:r>
              <a:rPr lang="cs-CZ" sz="4000" dirty="0">
                <a:latin typeface="Calibri" pitchFamily="34" charset="0"/>
              </a:rPr>
              <a:t> ….. </a:t>
            </a:r>
            <a:r>
              <a:rPr lang="cs-CZ" sz="4000" dirty="0" err="1">
                <a:latin typeface="Calibri" pitchFamily="34" charset="0"/>
              </a:rPr>
              <a:t>Stuhl</a:t>
            </a:r>
            <a:endParaRPr lang="cs-CZ" sz="4000" dirty="0">
              <a:latin typeface="Calibri" pitchFamily="34" charset="0"/>
            </a:endParaRPr>
          </a:p>
          <a:p>
            <a:r>
              <a:rPr lang="cs-CZ" sz="4000" dirty="0">
                <a:latin typeface="Calibri" pitchFamily="34" charset="0"/>
              </a:rPr>
              <a:t>vor ….. </a:t>
            </a:r>
            <a:r>
              <a:rPr lang="cs-CZ" sz="4000" dirty="0" err="1">
                <a:latin typeface="Calibri" pitchFamily="34" charset="0"/>
              </a:rPr>
              <a:t>Zimmer</a:t>
            </a:r>
            <a:endParaRPr lang="cs-CZ" sz="4000" dirty="0">
              <a:latin typeface="Calibri" pitchFamily="34" charset="0"/>
            </a:endParaRPr>
          </a:p>
          <a:p>
            <a:r>
              <a:rPr lang="cs-CZ" sz="4000" dirty="0" err="1">
                <a:latin typeface="Calibri" pitchFamily="34" charset="0"/>
              </a:rPr>
              <a:t>an</a:t>
            </a:r>
            <a:r>
              <a:rPr lang="cs-CZ" sz="4000" dirty="0">
                <a:latin typeface="Calibri" pitchFamily="34" charset="0"/>
              </a:rPr>
              <a:t> ….. </a:t>
            </a:r>
            <a:r>
              <a:rPr lang="cs-CZ" sz="4000" dirty="0" err="1">
                <a:latin typeface="Calibri" pitchFamily="34" charset="0"/>
              </a:rPr>
              <a:t>Wand</a:t>
            </a:r>
            <a:endParaRPr lang="cs-CZ" sz="4000" dirty="0">
              <a:latin typeface="Calibri" pitchFamily="34" charset="0"/>
            </a:endParaRPr>
          </a:p>
          <a:p>
            <a:r>
              <a:rPr lang="cs-CZ" sz="4000" dirty="0" err="1">
                <a:latin typeface="Calibri" pitchFamily="34" charset="0"/>
              </a:rPr>
              <a:t>unter</a:t>
            </a:r>
            <a:r>
              <a:rPr lang="cs-CZ" sz="4000" dirty="0">
                <a:latin typeface="Calibri" pitchFamily="34" charset="0"/>
              </a:rPr>
              <a:t> ….. </a:t>
            </a:r>
            <a:r>
              <a:rPr lang="cs-CZ" sz="4000" dirty="0" err="1">
                <a:latin typeface="Calibri" pitchFamily="34" charset="0"/>
              </a:rPr>
              <a:t>Buch</a:t>
            </a:r>
            <a:endParaRPr lang="cs-CZ" sz="4000" dirty="0">
              <a:latin typeface="Calibri" pitchFamily="34" charset="0"/>
            </a:endParaRPr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solidFill>
            <a:srgbClr val="70CAD6"/>
          </a:solidFill>
        </p:spPr>
        <p:txBody>
          <a:bodyPr>
            <a:normAutofit fontScale="92500" lnSpcReduction="10000"/>
          </a:bodyPr>
          <a:lstStyle/>
          <a:p>
            <a:r>
              <a:rPr lang="cs-CZ" sz="4000" dirty="0">
                <a:latin typeface="Calibri" pitchFamily="34" charset="0"/>
              </a:rPr>
              <a:t> </a:t>
            </a:r>
            <a:r>
              <a:rPr lang="cs-CZ" sz="4000" dirty="0" err="1">
                <a:latin typeface="Calibri" pitchFamily="34" charset="0"/>
              </a:rPr>
              <a:t>die</a:t>
            </a:r>
            <a:endParaRPr lang="cs-CZ" sz="4000" dirty="0">
              <a:latin typeface="Calibri" pitchFamily="34" charset="0"/>
            </a:endParaRPr>
          </a:p>
          <a:p>
            <a:r>
              <a:rPr lang="cs-CZ" sz="4000" dirty="0">
                <a:latin typeface="Calibri" pitchFamily="34" charset="0"/>
              </a:rPr>
              <a:t> </a:t>
            </a:r>
            <a:r>
              <a:rPr lang="cs-CZ" sz="4000" dirty="0" err="1">
                <a:latin typeface="Calibri" pitchFamily="34" charset="0"/>
              </a:rPr>
              <a:t>das</a:t>
            </a:r>
            <a:endParaRPr lang="cs-CZ" sz="4000" dirty="0">
              <a:latin typeface="Calibri" pitchFamily="34" charset="0"/>
            </a:endParaRPr>
          </a:p>
          <a:p>
            <a:r>
              <a:rPr lang="cs-CZ" sz="4000" dirty="0">
                <a:latin typeface="Calibri" pitchFamily="34" charset="0"/>
              </a:rPr>
              <a:t> den</a:t>
            </a:r>
          </a:p>
          <a:p>
            <a:r>
              <a:rPr lang="cs-CZ" sz="4000" dirty="0">
                <a:latin typeface="Calibri" pitchFamily="34" charset="0"/>
              </a:rPr>
              <a:t> den</a:t>
            </a:r>
          </a:p>
          <a:p>
            <a:r>
              <a:rPr lang="cs-CZ" sz="4000" dirty="0">
                <a:latin typeface="Calibri" pitchFamily="34" charset="0"/>
              </a:rPr>
              <a:t> </a:t>
            </a:r>
            <a:r>
              <a:rPr lang="cs-CZ" sz="4000" dirty="0" err="1">
                <a:latin typeface="Calibri" pitchFamily="34" charset="0"/>
              </a:rPr>
              <a:t>das</a:t>
            </a:r>
            <a:endParaRPr lang="cs-CZ" sz="4000" dirty="0">
              <a:latin typeface="Calibri" pitchFamily="34" charset="0"/>
            </a:endParaRPr>
          </a:p>
          <a:p>
            <a:r>
              <a:rPr lang="cs-CZ" sz="4000" dirty="0">
                <a:latin typeface="Calibri" pitchFamily="34" charset="0"/>
              </a:rPr>
              <a:t> </a:t>
            </a:r>
            <a:r>
              <a:rPr lang="cs-CZ" sz="4000" dirty="0" err="1">
                <a:latin typeface="Calibri" pitchFamily="34" charset="0"/>
              </a:rPr>
              <a:t>die</a:t>
            </a:r>
            <a:endParaRPr lang="cs-CZ" sz="4000" dirty="0">
              <a:latin typeface="Calibri" pitchFamily="34" charset="0"/>
            </a:endParaRPr>
          </a:p>
          <a:p>
            <a:r>
              <a:rPr lang="cs-CZ" sz="4000" dirty="0">
                <a:latin typeface="Calibri" pitchFamily="34" charset="0"/>
              </a:rPr>
              <a:t> </a:t>
            </a:r>
            <a:r>
              <a:rPr lang="cs-CZ" sz="4000" dirty="0" err="1">
                <a:latin typeface="Calibri" pitchFamily="34" charset="0"/>
              </a:rPr>
              <a:t>das</a:t>
            </a:r>
            <a:endParaRPr lang="cs-CZ" sz="4000" dirty="0">
              <a:latin typeface="Calibri" pitchFamily="34" charset="0"/>
            </a:endParaRP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785818"/>
          </a:xfr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4400">
                <a:solidFill>
                  <a:srgbClr val="002060"/>
                </a:solidFill>
                <a:latin typeface="Calibri" pitchFamily="34" charset="0"/>
              </a:rPr>
              <a:t>PŘELOŽ:</a:t>
            </a:r>
            <a:endParaRPr lang="cs-CZ" sz="4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solidFill>
            <a:srgbClr val="70CAD6"/>
          </a:solidFill>
        </p:spPr>
        <p:txBody>
          <a:bodyPr>
            <a:normAutofit fontScale="85000" lnSpcReduction="10000"/>
          </a:bodyPr>
          <a:lstStyle/>
          <a:p>
            <a:r>
              <a:rPr lang="cs-CZ" sz="4000" dirty="0" err="1">
                <a:latin typeface="Calibri" pitchFamily="34" charset="0"/>
                <a:cs typeface="Arial"/>
              </a:rPr>
              <a:t>über</a:t>
            </a:r>
            <a:r>
              <a:rPr lang="cs-CZ" sz="4000" dirty="0">
                <a:latin typeface="Calibri" pitchFamily="34" charset="0"/>
                <a:cs typeface="Arial"/>
              </a:rPr>
              <a:t> </a:t>
            </a:r>
            <a:r>
              <a:rPr lang="cs-CZ" sz="4000" dirty="0" err="1">
                <a:latin typeface="Calibri" pitchFamily="34" charset="0"/>
                <a:cs typeface="Arial"/>
              </a:rPr>
              <a:t>die</a:t>
            </a:r>
            <a:r>
              <a:rPr lang="cs-CZ" sz="4000" dirty="0">
                <a:latin typeface="Calibri" pitchFamily="34" charset="0"/>
                <a:cs typeface="Arial"/>
              </a:rPr>
              <a:t> </a:t>
            </a:r>
            <a:r>
              <a:rPr lang="cs-CZ" sz="4000" dirty="0" err="1">
                <a:latin typeface="Calibri" pitchFamily="34" charset="0"/>
                <a:cs typeface="Arial"/>
              </a:rPr>
              <a:t>Tafel</a:t>
            </a:r>
            <a:endParaRPr lang="cs-CZ" sz="4000" dirty="0">
              <a:latin typeface="Calibri" pitchFamily="34" charset="0"/>
            </a:endParaRPr>
          </a:p>
          <a:p>
            <a:r>
              <a:rPr lang="cs-CZ" sz="4000" dirty="0" err="1">
                <a:latin typeface="Calibri" pitchFamily="34" charset="0"/>
              </a:rPr>
              <a:t>auf</a:t>
            </a:r>
            <a:r>
              <a:rPr lang="cs-CZ" sz="4000" dirty="0">
                <a:latin typeface="Calibri" pitchFamily="34" charset="0"/>
              </a:rPr>
              <a:t> den  </a:t>
            </a:r>
            <a:r>
              <a:rPr lang="cs-CZ" sz="4000" dirty="0" err="1">
                <a:latin typeface="Calibri" pitchFamily="34" charset="0"/>
              </a:rPr>
              <a:t>Stuhl</a:t>
            </a:r>
            <a:endParaRPr lang="cs-CZ" sz="4000" dirty="0">
              <a:latin typeface="Calibri" pitchFamily="34" charset="0"/>
            </a:endParaRPr>
          </a:p>
          <a:p>
            <a:r>
              <a:rPr lang="cs-CZ" sz="4000" dirty="0" err="1">
                <a:latin typeface="Calibri" pitchFamily="34" charset="0"/>
              </a:rPr>
              <a:t>an</a:t>
            </a:r>
            <a:r>
              <a:rPr lang="cs-CZ" sz="4000" dirty="0">
                <a:latin typeface="Calibri" pitchFamily="34" charset="0"/>
              </a:rPr>
              <a:t> </a:t>
            </a:r>
            <a:r>
              <a:rPr lang="cs-CZ" sz="4000" dirty="0" err="1">
                <a:latin typeface="Calibri" pitchFamily="34" charset="0"/>
              </a:rPr>
              <a:t>die</a:t>
            </a:r>
            <a:r>
              <a:rPr lang="cs-CZ" sz="4000" dirty="0">
                <a:latin typeface="Calibri" pitchFamily="34" charset="0"/>
              </a:rPr>
              <a:t> </a:t>
            </a:r>
            <a:r>
              <a:rPr lang="cs-CZ" sz="4000" dirty="0" err="1">
                <a:latin typeface="Calibri" pitchFamily="34" charset="0"/>
              </a:rPr>
              <a:t>Tafel</a:t>
            </a:r>
            <a:endParaRPr lang="cs-CZ" sz="4000" dirty="0">
              <a:latin typeface="Calibri" pitchFamily="34" charset="0"/>
            </a:endParaRPr>
          </a:p>
          <a:p>
            <a:r>
              <a:rPr lang="cs-CZ" sz="4000" dirty="0" err="1">
                <a:latin typeface="Calibri" pitchFamily="34" charset="0"/>
              </a:rPr>
              <a:t>neben</a:t>
            </a:r>
            <a:r>
              <a:rPr lang="cs-CZ" sz="4000" dirty="0">
                <a:latin typeface="Calibri" pitchFamily="34" charset="0"/>
              </a:rPr>
              <a:t> </a:t>
            </a:r>
            <a:r>
              <a:rPr lang="cs-CZ" sz="4000" dirty="0" err="1">
                <a:latin typeface="Calibri" pitchFamily="34" charset="0"/>
              </a:rPr>
              <a:t>die</a:t>
            </a:r>
            <a:r>
              <a:rPr lang="cs-CZ" sz="4000" dirty="0">
                <a:latin typeface="Calibri" pitchFamily="34" charset="0"/>
              </a:rPr>
              <a:t> </a:t>
            </a:r>
            <a:r>
              <a:rPr lang="cs-CZ" sz="4000" dirty="0" err="1">
                <a:latin typeface="Calibri" pitchFamily="34" charset="0"/>
              </a:rPr>
              <a:t>Schule</a:t>
            </a:r>
            <a:endParaRPr lang="cs-CZ" sz="4000" dirty="0">
              <a:latin typeface="Calibri" pitchFamily="34" charset="0"/>
            </a:endParaRPr>
          </a:p>
          <a:p>
            <a:r>
              <a:rPr lang="cs-CZ" sz="4000" dirty="0" err="1">
                <a:latin typeface="Calibri" pitchFamily="34" charset="0"/>
              </a:rPr>
              <a:t>hinter</a:t>
            </a:r>
            <a:r>
              <a:rPr lang="cs-CZ" sz="4000" dirty="0">
                <a:latin typeface="Calibri" pitchFamily="34" charset="0"/>
              </a:rPr>
              <a:t> </a:t>
            </a:r>
            <a:r>
              <a:rPr lang="cs-CZ" sz="4000" dirty="0" err="1">
                <a:latin typeface="Calibri" pitchFamily="34" charset="0"/>
              </a:rPr>
              <a:t>die</a:t>
            </a:r>
            <a:r>
              <a:rPr lang="cs-CZ" sz="4000" dirty="0">
                <a:latin typeface="Calibri" pitchFamily="34" charset="0"/>
              </a:rPr>
              <a:t> Post</a:t>
            </a:r>
          </a:p>
          <a:p>
            <a:r>
              <a:rPr lang="cs-CZ" sz="4000" dirty="0">
                <a:latin typeface="Calibri" pitchFamily="34" charset="0"/>
              </a:rPr>
              <a:t>in </a:t>
            </a:r>
            <a:r>
              <a:rPr lang="cs-CZ" sz="4000" dirty="0" err="1">
                <a:latin typeface="Calibri" pitchFamily="34" charset="0"/>
              </a:rPr>
              <a:t>das</a:t>
            </a:r>
            <a:r>
              <a:rPr lang="cs-CZ" sz="4000" dirty="0">
                <a:latin typeface="Calibri" pitchFamily="34" charset="0"/>
              </a:rPr>
              <a:t> </a:t>
            </a:r>
            <a:r>
              <a:rPr lang="cs-CZ" sz="4000" dirty="0" err="1">
                <a:latin typeface="Calibri" pitchFamily="34" charset="0"/>
              </a:rPr>
              <a:t>Kaufhaus</a:t>
            </a:r>
            <a:endParaRPr lang="cs-CZ" sz="4000" dirty="0">
              <a:latin typeface="Calibri" pitchFamily="34" charset="0"/>
            </a:endParaRPr>
          </a:p>
          <a:p>
            <a:r>
              <a:rPr lang="cs-CZ" sz="4000" dirty="0" err="1">
                <a:latin typeface="Calibri" pitchFamily="34" charset="0"/>
              </a:rPr>
              <a:t>zwischen</a:t>
            </a:r>
            <a:r>
              <a:rPr lang="cs-CZ" sz="4000" dirty="0">
                <a:latin typeface="Calibri" pitchFamily="34" charset="0"/>
              </a:rPr>
              <a:t> </a:t>
            </a:r>
            <a:r>
              <a:rPr lang="cs-CZ" sz="4000" dirty="0" err="1">
                <a:latin typeface="Calibri" pitchFamily="34" charset="0"/>
              </a:rPr>
              <a:t>das</a:t>
            </a:r>
            <a:r>
              <a:rPr lang="cs-CZ" sz="4000" dirty="0">
                <a:latin typeface="Calibri" pitchFamily="34" charset="0"/>
              </a:rPr>
              <a:t> </a:t>
            </a:r>
            <a:r>
              <a:rPr lang="cs-CZ" sz="4000" dirty="0" err="1">
                <a:latin typeface="Calibri" pitchFamily="34" charset="0"/>
              </a:rPr>
              <a:t>Fenster</a:t>
            </a:r>
            <a:r>
              <a:rPr lang="cs-CZ" sz="4000" dirty="0">
                <a:latin typeface="Calibri" pitchFamily="34" charset="0"/>
              </a:rPr>
              <a:t> </a:t>
            </a:r>
            <a:r>
              <a:rPr lang="cs-CZ" sz="4000" dirty="0" err="1">
                <a:latin typeface="Calibri" pitchFamily="34" charset="0"/>
              </a:rPr>
              <a:t>und</a:t>
            </a:r>
            <a:r>
              <a:rPr lang="cs-CZ" sz="4000" dirty="0">
                <a:latin typeface="Calibri" pitchFamily="34" charset="0"/>
              </a:rPr>
              <a:t> </a:t>
            </a:r>
            <a:r>
              <a:rPr lang="cs-CZ" sz="4000" dirty="0" err="1">
                <a:latin typeface="Calibri" pitchFamily="34" charset="0"/>
              </a:rPr>
              <a:t>das</a:t>
            </a:r>
            <a:r>
              <a:rPr lang="cs-CZ" sz="4000" dirty="0">
                <a:latin typeface="Calibri" pitchFamily="34" charset="0"/>
              </a:rPr>
              <a:t> </a:t>
            </a:r>
            <a:r>
              <a:rPr lang="cs-CZ" sz="4000" dirty="0" err="1">
                <a:latin typeface="Calibri" pitchFamily="34" charset="0"/>
              </a:rPr>
              <a:t>Bild</a:t>
            </a:r>
            <a:endParaRPr lang="cs-CZ" sz="4000" dirty="0">
              <a:latin typeface="Calibri" pitchFamily="34" charset="0"/>
            </a:endParaRPr>
          </a:p>
          <a:p>
            <a:pPr>
              <a:buNone/>
            </a:pPr>
            <a:endParaRPr lang="cs-CZ" sz="4000" dirty="0">
              <a:latin typeface="Calibri" pitchFamily="34" charset="0"/>
            </a:endParaRPr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solidFill>
            <a:srgbClr val="70CAD6"/>
          </a:solidFill>
        </p:spPr>
        <p:txBody>
          <a:bodyPr>
            <a:normAutofit fontScale="85000" lnSpcReduction="10000"/>
          </a:bodyPr>
          <a:lstStyle/>
          <a:p>
            <a:r>
              <a:rPr lang="cs-CZ" sz="4000" dirty="0">
                <a:latin typeface="Calibri" pitchFamily="34" charset="0"/>
              </a:rPr>
              <a:t> nad tabuli</a:t>
            </a:r>
          </a:p>
          <a:p>
            <a:r>
              <a:rPr lang="cs-CZ" sz="4000" dirty="0">
                <a:latin typeface="Calibri" pitchFamily="34" charset="0"/>
              </a:rPr>
              <a:t> na židli</a:t>
            </a:r>
          </a:p>
          <a:p>
            <a:r>
              <a:rPr lang="cs-CZ" sz="4000" dirty="0">
                <a:latin typeface="Calibri" pitchFamily="34" charset="0"/>
              </a:rPr>
              <a:t> na tabuli</a:t>
            </a:r>
          </a:p>
          <a:p>
            <a:r>
              <a:rPr lang="cs-CZ" sz="4000" dirty="0">
                <a:latin typeface="Calibri" pitchFamily="34" charset="0"/>
              </a:rPr>
              <a:t> vedle školy</a:t>
            </a:r>
          </a:p>
          <a:p>
            <a:r>
              <a:rPr lang="cs-CZ" sz="4000" dirty="0">
                <a:latin typeface="Calibri" pitchFamily="34" charset="0"/>
              </a:rPr>
              <a:t> za poštu</a:t>
            </a:r>
          </a:p>
          <a:p>
            <a:r>
              <a:rPr lang="cs-CZ" sz="4000" dirty="0">
                <a:latin typeface="Calibri" pitchFamily="34" charset="0"/>
              </a:rPr>
              <a:t> do obchodního domu</a:t>
            </a:r>
          </a:p>
          <a:p>
            <a:r>
              <a:rPr lang="cs-CZ" sz="4000" dirty="0">
                <a:latin typeface="Calibri" pitchFamily="34" charset="0"/>
              </a:rPr>
              <a:t> mezi okno a obraz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785818"/>
          </a:xfr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4400">
                <a:solidFill>
                  <a:srgbClr val="002060"/>
                </a:solidFill>
                <a:latin typeface="Calibri" pitchFamily="34" charset="0"/>
              </a:rPr>
              <a:t>PŘELOŽ:</a:t>
            </a:r>
            <a:endParaRPr lang="cs-CZ" sz="4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solidFill>
            <a:srgbClr val="70CAD6"/>
          </a:solidFill>
        </p:spPr>
        <p:txBody>
          <a:bodyPr>
            <a:normAutofit fontScale="70000" lnSpcReduction="20000"/>
          </a:bodyPr>
          <a:lstStyle/>
          <a:p>
            <a:r>
              <a:rPr lang="cs-CZ" sz="4000" dirty="0">
                <a:latin typeface="Calibri" pitchFamily="34" charset="0"/>
                <a:cs typeface="Arial"/>
              </a:rPr>
              <a:t>před školou</a:t>
            </a:r>
            <a:endParaRPr lang="cs-CZ" sz="4000" dirty="0">
              <a:latin typeface="Calibri" pitchFamily="34" charset="0"/>
            </a:endParaRPr>
          </a:p>
          <a:p>
            <a:r>
              <a:rPr lang="cs-CZ" sz="4000" dirty="0">
                <a:latin typeface="Calibri" pitchFamily="34" charset="0"/>
              </a:rPr>
              <a:t>ve skříni</a:t>
            </a:r>
          </a:p>
          <a:p>
            <a:r>
              <a:rPr lang="cs-CZ" sz="4000" dirty="0">
                <a:latin typeface="Calibri" pitchFamily="34" charset="0"/>
              </a:rPr>
              <a:t>na stůl</a:t>
            </a:r>
          </a:p>
          <a:p>
            <a:r>
              <a:rPr lang="cs-CZ" sz="4000" dirty="0">
                <a:latin typeface="Calibri" pitchFamily="34" charset="0"/>
              </a:rPr>
              <a:t>vedle lampy</a:t>
            </a:r>
          </a:p>
          <a:p>
            <a:r>
              <a:rPr lang="cs-CZ" sz="4000" dirty="0">
                <a:latin typeface="Calibri" pitchFamily="34" charset="0"/>
              </a:rPr>
              <a:t>za poštou</a:t>
            </a:r>
          </a:p>
          <a:p>
            <a:r>
              <a:rPr lang="cs-CZ" sz="4000" dirty="0">
                <a:latin typeface="Calibri" pitchFamily="34" charset="0"/>
              </a:rPr>
              <a:t>mezi postelí a skříní</a:t>
            </a:r>
          </a:p>
          <a:p>
            <a:r>
              <a:rPr lang="cs-CZ" sz="4000" dirty="0">
                <a:latin typeface="Calibri" pitchFamily="34" charset="0"/>
              </a:rPr>
              <a:t>pod postel </a:t>
            </a:r>
          </a:p>
          <a:p>
            <a:r>
              <a:rPr lang="cs-CZ" sz="4000" dirty="0">
                <a:latin typeface="Calibri" pitchFamily="34" charset="0"/>
              </a:rPr>
              <a:t>nad okno</a:t>
            </a:r>
          </a:p>
          <a:p>
            <a:r>
              <a:rPr lang="cs-CZ" sz="4000" dirty="0">
                <a:latin typeface="Calibri" pitchFamily="34" charset="0"/>
              </a:rPr>
              <a:t>na zdi</a:t>
            </a:r>
          </a:p>
          <a:p>
            <a:r>
              <a:rPr lang="cs-CZ" sz="4000" dirty="0">
                <a:latin typeface="Calibri" pitchFamily="34" charset="0"/>
              </a:rPr>
              <a:t>přes zahradu </a:t>
            </a:r>
          </a:p>
          <a:p>
            <a:endParaRPr lang="cs-CZ" sz="4000" dirty="0">
              <a:latin typeface="Calibri" pitchFamily="34" charset="0"/>
            </a:endParaRPr>
          </a:p>
          <a:p>
            <a:pPr>
              <a:buNone/>
            </a:pPr>
            <a:endParaRPr lang="cs-CZ" sz="4000" dirty="0">
              <a:latin typeface="Calibri" pitchFamily="34" charset="0"/>
            </a:endParaRPr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solidFill>
            <a:srgbClr val="70CAD6"/>
          </a:solidFill>
        </p:spPr>
        <p:txBody>
          <a:bodyPr>
            <a:normAutofit fontScale="70000" lnSpcReduction="20000"/>
          </a:bodyPr>
          <a:lstStyle/>
          <a:p>
            <a:r>
              <a:rPr lang="cs-CZ" sz="4000" dirty="0">
                <a:latin typeface="Calibri" pitchFamily="34" charset="0"/>
              </a:rPr>
              <a:t> vor der </a:t>
            </a:r>
            <a:r>
              <a:rPr lang="cs-CZ" sz="4000" dirty="0" err="1">
                <a:latin typeface="Calibri" pitchFamily="34" charset="0"/>
              </a:rPr>
              <a:t>Schule</a:t>
            </a:r>
            <a:endParaRPr lang="cs-CZ" sz="4000" dirty="0">
              <a:latin typeface="Calibri" pitchFamily="34" charset="0"/>
            </a:endParaRPr>
          </a:p>
          <a:p>
            <a:r>
              <a:rPr lang="cs-CZ" sz="4000" dirty="0">
                <a:latin typeface="Calibri" pitchFamily="34" charset="0"/>
              </a:rPr>
              <a:t>in dem </a:t>
            </a:r>
            <a:r>
              <a:rPr lang="cs-CZ" sz="4000" dirty="0" err="1">
                <a:latin typeface="Calibri" pitchFamily="34" charset="0"/>
              </a:rPr>
              <a:t>Schrank</a:t>
            </a:r>
            <a:endParaRPr lang="cs-CZ" sz="4000" dirty="0">
              <a:latin typeface="Calibri" pitchFamily="34" charset="0"/>
            </a:endParaRPr>
          </a:p>
          <a:p>
            <a:r>
              <a:rPr lang="cs-CZ" sz="4000" dirty="0" err="1">
                <a:latin typeface="Calibri" pitchFamily="34" charset="0"/>
              </a:rPr>
              <a:t>auf</a:t>
            </a:r>
            <a:r>
              <a:rPr lang="cs-CZ" sz="4000" dirty="0">
                <a:latin typeface="Calibri" pitchFamily="34" charset="0"/>
              </a:rPr>
              <a:t> den </a:t>
            </a:r>
            <a:r>
              <a:rPr lang="cs-CZ" sz="4000" dirty="0" err="1">
                <a:latin typeface="Calibri" pitchFamily="34" charset="0"/>
              </a:rPr>
              <a:t>Tisch</a:t>
            </a:r>
            <a:endParaRPr lang="cs-CZ" sz="4000" dirty="0">
              <a:latin typeface="Calibri" pitchFamily="34" charset="0"/>
            </a:endParaRPr>
          </a:p>
          <a:p>
            <a:r>
              <a:rPr lang="cs-CZ" sz="4000" dirty="0" err="1">
                <a:latin typeface="Calibri" pitchFamily="34" charset="0"/>
              </a:rPr>
              <a:t>neben</a:t>
            </a:r>
            <a:r>
              <a:rPr lang="cs-CZ" sz="4000" dirty="0">
                <a:latin typeface="Calibri" pitchFamily="34" charset="0"/>
              </a:rPr>
              <a:t> der </a:t>
            </a:r>
            <a:r>
              <a:rPr lang="cs-CZ" sz="4000" dirty="0" err="1">
                <a:latin typeface="Calibri" pitchFamily="34" charset="0"/>
              </a:rPr>
              <a:t>Lampe</a:t>
            </a:r>
            <a:endParaRPr lang="cs-CZ" sz="4000" dirty="0">
              <a:latin typeface="Calibri" pitchFamily="34" charset="0"/>
            </a:endParaRPr>
          </a:p>
          <a:p>
            <a:r>
              <a:rPr lang="cs-CZ" sz="4000" dirty="0" err="1">
                <a:latin typeface="Calibri" pitchFamily="34" charset="0"/>
              </a:rPr>
              <a:t>hinter</a:t>
            </a:r>
            <a:r>
              <a:rPr lang="cs-CZ" sz="4000" dirty="0">
                <a:latin typeface="Calibri" pitchFamily="34" charset="0"/>
              </a:rPr>
              <a:t> der Post</a:t>
            </a:r>
          </a:p>
          <a:p>
            <a:r>
              <a:rPr lang="cs-CZ" sz="4000" dirty="0" err="1">
                <a:latin typeface="Calibri" pitchFamily="34" charset="0"/>
              </a:rPr>
              <a:t>zwischen</a:t>
            </a:r>
            <a:r>
              <a:rPr lang="cs-CZ" sz="4000" dirty="0">
                <a:latin typeface="Calibri" pitchFamily="34" charset="0"/>
              </a:rPr>
              <a:t> dem </a:t>
            </a:r>
            <a:r>
              <a:rPr lang="cs-CZ" sz="4000" dirty="0" err="1">
                <a:latin typeface="Calibri" pitchFamily="34" charset="0"/>
              </a:rPr>
              <a:t>Bett</a:t>
            </a:r>
            <a:r>
              <a:rPr lang="cs-CZ" sz="4000" dirty="0">
                <a:latin typeface="Calibri" pitchFamily="34" charset="0"/>
              </a:rPr>
              <a:t> </a:t>
            </a:r>
            <a:r>
              <a:rPr lang="cs-CZ" sz="4000" dirty="0" err="1">
                <a:latin typeface="Calibri" pitchFamily="34" charset="0"/>
              </a:rPr>
              <a:t>und</a:t>
            </a:r>
            <a:r>
              <a:rPr lang="cs-CZ" sz="4000" dirty="0">
                <a:latin typeface="Calibri" pitchFamily="34" charset="0"/>
              </a:rPr>
              <a:t> dem </a:t>
            </a:r>
            <a:r>
              <a:rPr lang="cs-CZ" sz="4000" dirty="0" err="1">
                <a:latin typeface="Calibri" pitchFamily="34" charset="0"/>
              </a:rPr>
              <a:t>Schrank</a:t>
            </a:r>
            <a:endParaRPr lang="cs-CZ" sz="4000" dirty="0">
              <a:latin typeface="Calibri" pitchFamily="34" charset="0"/>
            </a:endParaRPr>
          </a:p>
          <a:p>
            <a:r>
              <a:rPr lang="cs-CZ" sz="4000" dirty="0" err="1">
                <a:latin typeface="Calibri" pitchFamily="34" charset="0"/>
              </a:rPr>
              <a:t>unter</a:t>
            </a:r>
            <a:r>
              <a:rPr lang="cs-CZ" sz="4000" dirty="0">
                <a:latin typeface="Calibri" pitchFamily="34" charset="0"/>
              </a:rPr>
              <a:t> </a:t>
            </a:r>
            <a:r>
              <a:rPr lang="cs-CZ" sz="4000" dirty="0" err="1">
                <a:latin typeface="Calibri" pitchFamily="34" charset="0"/>
              </a:rPr>
              <a:t>das</a:t>
            </a:r>
            <a:r>
              <a:rPr lang="cs-CZ" sz="4000" dirty="0">
                <a:latin typeface="Calibri" pitchFamily="34" charset="0"/>
              </a:rPr>
              <a:t> </a:t>
            </a:r>
            <a:r>
              <a:rPr lang="cs-CZ" sz="4000" dirty="0" err="1">
                <a:latin typeface="Calibri" pitchFamily="34" charset="0"/>
              </a:rPr>
              <a:t>Bett</a:t>
            </a:r>
            <a:endParaRPr lang="cs-CZ" sz="4000" dirty="0">
              <a:latin typeface="Calibri" pitchFamily="34" charset="0"/>
            </a:endParaRPr>
          </a:p>
          <a:p>
            <a:r>
              <a:rPr lang="cs-CZ" sz="4000" dirty="0" err="1">
                <a:latin typeface="Calibri" pitchFamily="34" charset="0"/>
              </a:rPr>
              <a:t>über</a:t>
            </a:r>
            <a:r>
              <a:rPr lang="cs-CZ" sz="4000" dirty="0">
                <a:latin typeface="Calibri" pitchFamily="34" charset="0"/>
              </a:rPr>
              <a:t> </a:t>
            </a:r>
            <a:r>
              <a:rPr lang="cs-CZ" sz="4000" dirty="0" err="1">
                <a:latin typeface="Calibri" pitchFamily="34" charset="0"/>
              </a:rPr>
              <a:t>das</a:t>
            </a:r>
            <a:r>
              <a:rPr lang="cs-CZ" sz="4000" dirty="0">
                <a:latin typeface="Calibri" pitchFamily="34" charset="0"/>
              </a:rPr>
              <a:t> </a:t>
            </a:r>
            <a:r>
              <a:rPr lang="cs-CZ" sz="4000" dirty="0" err="1">
                <a:latin typeface="Calibri" pitchFamily="34" charset="0"/>
              </a:rPr>
              <a:t>Fenster</a:t>
            </a:r>
            <a:endParaRPr lang="cs-CZ" sz="4000" dirty="0">
              <a:latin typeface="Calibri" pitchFamily="34" charset="0"/>
            </a:endParaRPr>
          </a:p>
          <a:p>
            <a:r>
              <a:rPr lang="cs-CZ" sz="4000" dirty="0" err="1">
                <a:latin typeface="Calibri" pitchFamily="34" charset="0"/>
              </a:rPr>
              <a:t>an</a:t>
            </a:r>
            <a:r>
              <a:rPr lang="cs-CZ" sz="4000" dirty="0">
                <a:latin typeface="Calibri" pitchFamily="34" charset="0"/>
              </a:rPr>
              <a:t> der Wand</a:t>
            </a:r>
          </a:p>
          <a:p>
            <a:r>
              <a:rPr lang="cs-CZ" sz="4000" dirty="0" err="1">
                <a:latin typeface="Calibri" pitchFamily="34" charset="0"/>
              </a:rPr>
              <a:t>über</a:t>
            </a:r>
            <a:r>
              <a:rPr lang="cs-CZ" sz="4000" dirty="0">
                <a:latin typeface="Calibri" pitchFamily="34" charset="0"/>
              </a:rPr>
              <a:t> den </a:t>
            </a:r>
            <a:r>
              <a:rPr lang="cs-CZ" sz="4000" dirty="0" err="1">
                <a:latin typeface="Calibri" pitchFamily="34" charset="0"/>
              </a:rPr>
              <a:t>Garten</a:t>
            </a:r>
            <a:r>
              <a:rPr lang="cs-CZ" sz="4000" dirty="0">
                <a:latin typeface="Calibri" pitchFamily="34" charset="0"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46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s-CZ" sz="4400" dirty="0">
                <a:solidFill>
                  <a:srgbClr val="002060"/>
                </a:solidFill>
                <a:latin typeface="Calibri" pitchFamily="34" charset="0"/>
              </a:rPr>
              <a:t>ZVLÁDLI JSTE TO!</a:t>
            </a:r>
          </a:p>
        </p:txBody>
      </p:sp>
      <p:pic>
        <p:nvPicPr>
          <p:cNvPr id="1036" name="Picture 12" descr="C:\Documents and Settings\User\Local Settings\Temporary Internet Files\Content.IE5\UX772LDJ\MC900424466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43050"/>
            <a:ext cx="6858048" cy="4714908"/>
          </a:xfrm>
          <a:prstGeom prst="rect">
            <a:avLst/>
          </a:prstGeom>
          <a:solidFill>
            <a:srgbClr val="70CAD6"/>
          </a:solidFill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34400" cy="758952"/>
          </a:xfr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s-CZ" sz="4400" dirty="0">
                <a:solidFill>
                  <a:srgbClr val="002060"/>
                </a:solidFill>
                <a:latin typeface="Calibri" pitchFamily="34" charset="0"/>
              </a:rPr>
              <a:t>ZDROJ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Všechny použité obrázky jsou dostupné pod licencí Microsoft Office 2007 na Office.</a:t>
            </a:r>
            <a:r>
              <a:rPr lang="cs-CZ" dirty="0" err="1"/>
              <a:t>com</a:t>
            </a:r>
            <a:r>
              <a:rPr lang="cs-CZ"/>
              <a:t> </a:t>
            </a:r>
            <a:endParaRPr lang="cs-CZ" dirty="0"/>
          </a:p>
          <a:p>
            <a:r>
              <a:rPr lang="cs-CZ" dirty="0"/>
              <a:t>Pokud není uvedeno jinak, vlastní archiv autorky.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s-CZ" sz="4400" dirty="0">
                <a:solidFill>
                  <a:srgbClr val="002060"/>
                </a:solidFill>
                <a:latin typeface="Calibri" pitchFamily="34" charset="0"/>
              </a:rPr>
              <a:t>NA (SVISLE), U, K(E)  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solidFill>
            <a:srgbClr val="70CAD6"/>
          </a:solidFill>
        </p:spPr>
        <p:txBody>
          <a:bodyPr>
            <a:normAutofit/>
          </a:bodyPr>
          <a:lstStyle/>
          <a:p>
            <a:pPr>
              <a:buNone/>
            </a:pPr>
            <a:endParaRPr lang="cs-CZ" dirty="0">
              <a:latin typeface="Calibri" pitchFamily="34" charset="0"/>
            </a:endParaRPr>
          </a:p>
          <a:p>
            <a:pPr>
              <a:buNone/>
            </a:pPr>
            <a:endParaRPr lang="cs-CZ" dirty="0">
              <a:latin typeface="Calibri" pitchFamily="34" charset="0"/>
            </a:endParaRPr>
          </a:p>
          <a:p>
            <a:pPr>
              <a:buNone/>
            </a:pPr>
            <a:endParaRPr lang="cs-CZ" dirty="0">
              <a:latin typeface="Calibri" pitchFamily="34" charset="0"/>
            </a:endParaRPr>
          </a:p>
          <a:p>
            <a:pPr algn="ctr">
              <a:buNone/>
            </a:pPr>
            <a:r>
              <a:rPr lang="cs-CZ" sz="9600" dirty="0">
                <a:latin typeface="Calibri" pitchFamily="34" charset="0"/>
              </a:rPr>
              <a:t>  </a:t>
            </a:r>
            <a:r>
              <a:rPr lang="cs-CZ" sz="11900" dirty="0" err="1">
                <a:latin typeface="Calibri" pitchFamily="34" charset="0"/>
              </a:rPr>
              <a:t>an</a:t>
            </a:r>
            <a:endParaRPr lang="cs-CZ" sz="9600" dirty="0">
              <a:latin typeface="Calibri" pitchFamily="34" charset="0"/>
            </a:endParaRPr>
          </a:p>
          <a:p>
            <a:pPr algn="ctr">
              <a:buNone/>
            </a:pPr>
            <a:r>
              <a:rPr lang="cs-CZ" dirty="0">
                <a:latin typeface="Calibri" pitchFamily="34" charset="0"/>
              </a:rPr>
              <a:t>           </a:t>
            </a:r>
            <a:endParaRPr lang="cs-CZ" sz="9600" dirty="0"/>
          </a:p>
        </p:txBody>
      </p:sp>
      <p:sp>
        <p:nvSpPr>
          <p:cNvPr id="15" name="Šipka dolů 14"/>
          <p:cNvSpPr/>
          <p:nvPr/>
        </p:nvSpPr>
        <p:spPr>
          <a:xfrm>
            <a:off x="7000892" y="357166"/>
            <a:ext cx="484632" cy="571504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nahoru 15"/>
          <p:cNvSpPr/>
          <p:nvPr/>
        </p:nvSpPr>
        <p:spPr>
          <a:xfrm>
            <a:off x="8072462" y="285728"/>
            <a:ext cx="484632" cy="642942"/>
          </a:xfrm>
          <a:prstGeom prst="up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3" name="Picture 9" descr="C:\Documents and Settings\User\Local Settings\Temporary Internet Files\Content.IE5\8TVR3LID\MC900430434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428868"/>
            <a:ext cx="3500461" cy="3429024"/>
          </a:xfrm>
          <a:prstGeom prst="rect">
            <a:avLst/>
          </a:prstGeom>
          <a:noFill/>
        </p:spPr>
      </p:pic>
      <p:sp>
        <p:nvSpPr>
          <p:cNvPr id="21" name="Šipka dolů 20"/>
          <p:cNvSpPr/>
          <p:nvPr/>
        </p:nvSpPr>
        <p:spPr>
          <a:xfrm>
            <a:off x="7143768" y="1785926"/>
            <a:ext cx="428628" cy="92869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s-CZ" sz="4400" dirty="0">
                <a:solidFill>
                  <a:srgbClr val="002060"/>
                </a:solidFill>
                <a:latin typeface="Calibri" pitchFamily="34" charset="0"/>
              </a:rPr>
              <a:t>NA (VODOROVNĚ) 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solidFill>
            <a:srgbClr val="70CAD6"/>
          </a:solidFill>
        </p:spPr>
        <p:txBody>
          <a:bodyPr>
            <a:normAutofit/>
          </a:bodyPr>
          <a:lstStyle/>
          <a:p>
            <a:pPr>
              <a:buNone/>
            </a:pPr>
            <a:endParaRPr lang="cs-CZ" dirty="0">
              <a:latin typeface="Calibri" pitchFamily="34" charset="0"/>
            </a:endParaRPr>
          </a:p>
          <a:p>
            <a:pPr>
              <a:buNone/>
            </a:pPr>
            <a:endParaRPr lang="cs-CZ" dirty="0">
              <a:latin typeface="Calibri" pitchFamily="34" charset="0"/>
            </a:endParaRPr>
          </a:p>
          <a:p>
            <a:pPr>
              <a:buNone/>
            </a:pPr>
            <a:endParaRPr lang="cs-CZ" dirty="0">
              <a:latin typeface="Calibri" pitchFamily="34" charset="0"/>
            </a:endParaRPr>
          </a:p>
          <a:p>
            <a:pPr algn="ctr">
              <a:buNone/>
            </a:pPr>
            <a:r>
              <a:rPr lang="cs-CZ" sz="9600" dirty="0">
                <a:latin typeface="Calibri" pitchFamily="34" charset="0"/>
              </a:rPr>
              <a:t>  </a:t>
            </a:r>
            <a:r>
              <a:rPr lang="cs-CZ" sz="11900" dirty="0" err="1">
                <a:latin typeface="Calibri" pitchFamily="34" charset="0"/>
              </a:rPr>
              <a:t>auf</a:t>
            </a:r>
            <a:endParaRPr lang="cs-CZ" sz="9600" dirty="0">
              <a:latin typeface="Calibri" pitchFamily="34" charset="0"/>
            </a:endParaRPr>
          </a:p>
          <a:p>
            <a:pPr algn="ctr">
              <a:buNone/>
            </a:pPr>
            <a:r>
              <a:rPr lang="cs-CZ" dirty="0">
                <a:latin typeface="Calibri" pitchFamily="34" charset="0"/>
              </a:rPr>
              <a:t>           </a:t>
            </a:r>
            <a:endParaRPr lang="cs-CZ" sz="9600" dirty="0"/>
          </a:p>
        </p:txBody>
      </p:sp>
      <p:sp>
        <p:nvSpPr>
          <p:cNvPr id="6" name="Šipka doprava 5"/>
          <p:cNvSpPr/>
          <p:nvPr/>
        </p:nvSpPr>
        <p:spPr>
          <a:xfrm>
            <a:off x="6786578" y="285728"/>
            <a:ext cx="978408" cy="571504"/>
          </a:xfrm>
          <a:prstGeom prst="rightArrow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2052" name="Picture 4" descr="C:\Documents and Settings\User\Local Settings\Temporary Internet Files\Content.IE5\8TVR3LID\MC900089989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071678"/>
            <a:ext cx="3714775" cy="357189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3" name="Šipka doprava 12"/>
          <p:cNvSpPr/>
          <p:nvPr/>
        </p:nvSpPr>
        <p:spPr>
          <a:xfrm>
            <a:off x="6500826" y="3286124"/>
            <a:ext cx="714380" cy="5715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s-CZ" sz="4400" dirty="0">
                <a:solidFill>
                  <a:srgbClr val="002060"/>
                </a:solidFill>
                <a:latin typeface="Calibri" pitchFamily="34" charset="0"/>
              </a:rPr>
              <a:t>V, DO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solidFill>
            <a:srgbClr val="70CAD6"/>
          </a:solidFill>
        </p:spPr>
        <p:txBody>
          <a:bodyPr>
            <a:normAutofit/>
          </a:bodyPr>
          <a:lstStyle/>
          <a:p>
            <a:pPr>
              <a:buNone/>
            </a:pPr>
            <a:endParaRPr lang="cs-CZ" dirty="0">
              <a:latin typeface="Calibri" pitchFamily="34" charset="0"/>
            </a:endParaRPr>
          </a:p>
          <a:p>
            <a:pPr>
              <a:buNone/>
            </a:pPr>
            <a:endParaRPr lang="cs-CZ" dirty="0">
              <a:latin typeface="Calibri" pitchFamily="34" charset="0"/>
            </a:endParaRPr>
          </a:p>
          <a:p>
            <a:pPr>
              <a:buNone/>
            </a:pPr>
            <a:endParaRPr lang="cs-CZ" dirty="0">
              <a:latin typeface="Calibri" pitchFamily="34" charset="0"/>
            </a:endParaRPr>
          </a:p>
          <a:p>
            <a:pPr algn="ctr">
              <a:buNone/>
            </a:pPr>
            <a:r>
              <a:rPr lang="cs-CZ" sz="9600" dirty="0">
                <a:latin typeface="Calibri" pitchFamily="34" charset="0"/>
              </a:rPr>
              <a:t>  </a:t>
            </a:r>
            <a:r>
              <a:rPr lang="cs-CZ" sz="11000" dirty="0">
                <a:latin typeface="Calibri" pitchFamily="34" charset="0"/>
              </a:rPr>
              <a:t>in</a:t>
            </a:r>
          </a:p>
          <a:p>
            <a:pPr algn="ctr">
              <a:buNone/>
            </a:pPr>
            <a:r>
              <a:rPr lang="cs-CZ" dirty="0">
                <a:latin typeface="Calibri" pitchFamily="34" charset="0"/>
              </a:rPr>
              <a:t>           </a:t>
            </a:r>
            <a:endParaRPr lang="cs-CZ" sz="9600" dirty="0"/>
          </a:p>
        </p:txBody>
      </p:sp>
      <p:cxnSp>
        <p:nvCxnSpPr>
          <p:cNvPr id="9" name="Přímá spojovací šipka 8"/>
          <p:cNvCxnSpPr/>
          <p:nvPr/>
        </p:nvCxnSpPr>
        <p:spPr>
          <a:xfrm>
            <a:off x="6143636" y="1571612"/>
            <a:ext cx="91440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7" name="Picture 15" descr="C:\Documents and Settings\User\Local Settings\Temporary Internet Files\Content.IE5\3TEWFDEN\MC900037167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9" y="2214554"/>
            <a:ext cx="342902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s-CZ" sz="4400" dirty="0">
                <a:solidFill>
                  <a:srgbClr val="002060"/>
                </a:solidFill>
                <a:latin typeface="Calibri" pitchFamily="34" charset="0"/>
              </a:rPr>
              <a:t>PŘED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solidFill>
            <a:srgbClr val="70CAD6"/>
          </a:solidFill>
        </p:spPr>
        <p:txBody>
          <a:bodyPr>
            <a:normAutofit/>
          </a:bodyPr>
          <a:lstStyle/>
          <a:p>
            <a:pPr>
              <a:buNone/>
            </a:pPr>
            <a:endParaRPr lang="cs-CZ" dirty="0">
              <a:latin typeface="Calibri" pitchFamily="34" charset="0"/>
            </a:endParaRPr>
          </a:p>
          <a:p>
            <a:pPr>
              <a:buNone/>
            </a:pPr>
            <a:endParaRPr lang="cs-CZ" dirty="0">
              <a:latin typeface="Calibri" pitchFamily="34" charset="0"/>
            </a:endParaRPr>
          </a:p>
          <a:p>
            <a:pPr>
              <a:buNone/>
            </a:pPr>
            <a:endParaRPr lang="cs-CZ" dirty="0">
              <a:latin typeface="Calibri" pitchFamily="34" charset="0"/>
            </a:endParaRPr>
          </a:p>
          <a:p>
            <a:pPr algn="ctr">
              <a:buNone/>
            </a:pPr>
            <a:r>
              <a:rPr lang="cs-CZ" sz="9600" dirty="0">
                <a:latin typeface="Calibri" pitchFamily="34" charset="0"/>
              </a:rPr>
              <a:t>  </a:t>
            </a:r>
            <a:r>
              <a:rPr lang="cs-CZ" sz="11900" dirty="0">
                <a:latin typeface="Calibri" pitchFamily="34" charset="0"/>
              </a:rPr>
              <a:t>vor</a:t>
            </a:r>
            <a:endParaRPr lang="cs-CZ" sz="9600" dirty="0">
              <a:latin typeface="Calibri" pitchFamily="34" charset="0"/>
            </a:endParaRPr>
          </a:p>
          <a:p>
            <a:pPr algn="ctr">
              <a:buNone/>
            </a:pPr>
            <a:r>
              <a:rPr lang="cs-CZ" dirty="0">
                <a:latin typeface="Calibri" pitchFamily="34" charset="0"/>
              </a:rPr>
              <a:t>           </a:t>
            </a:r>
            <a:endParaRPr lang="cs-CZ" sz="9600" dirty="0"/>
          </a:p>
        </p:txBody>
      </p:sp>
      <p:pic>
        <p:nvPicPr>
          <p:cNvPr id="5124" name="Picture 4" descr="C:\Documents and Settings\User\Local Settings\Temporary Internet Files\Content.IE5\721UGI6M\MP900442478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785926"/>
            <a:ext cx="4038600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s-CZ" sz="4400" dirty="0">
                <a:solidFill>
                  <a:srgbClr val="002060"/>
                </a:solidFill>
                <a:latin typeface="Calibri" pitchFamily="34" charset="0"/>
              </a:rPr>
              <a:t>ZA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solidFill>
            <a:srgbClr val="70CAD6"/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cs-CZ" dirty="0">
              <a:latin typeface="Calibri" pitchFamily="34" charset="0"/>
            </a:endParaRPr>
          </a:p>
          <a:p>
            <a:pPr>
              <a:buNone/>
            </a:pPr>
            <a:endParaRPr lang="cs-CZ" dirty="0">
              <a:latin typeface="Calibri" pitchFamily="34" charset="0"/>
            </a:endParaRPr>
          </a:p>
          <a:p>
            <a:pPr>
              <a:buNone/>
            </a:pPr>
            <a:endParaRPr lang="cs-CZ" dirty="0">
              <a:latin typeface="Calibri" pitchFamily="34" charset="0"/>
            </a:endParaRPr>
          </a:p>
          <a:p>
            <a:pPr algn="ctr">
              <a:buNone/>
            </a:pPr>
            <a:r>
              <a:rPr lang="cs-CZ" sz="9600" dirty="0">
                <a:latin typeface="Calibri" pitchFamily="34" charset="0"/>
              </a:rPr>
              <a:t>  </a:t>
            </a:r>
            <a:r>
              <a:rPr lang="cs-CZ" sz="11900" dirty="0" err="1">
                <a:latin typeface="Calibri" pitchFamily="34" charset="0"/>
              </a:rPr>
              <a:t>hinter</a:t>
            </a:r>
            <a:endParaRPr lang="cs-CZ" sz="9600" dirty="0">
              <a:latin typeface="Calibri" pitchFamily="34" charset="0"/>
            </a:endParaRPr>
          </a:p>
          <a:p>
            <a:pPr algn="ctr">
              <a:buNone/>
            </a:pPr>
            <a:r>
              <a:rPr lang="cs-CZ" dirty="0">
                <a:latin typeface="Calibri" pitchFamily="34" charset="0"/>
              </a:rPr>
              <a:t>           </a:t>
            </a:r>
            <a:endParaRPr lang="cs-CZ" sz="9600" dirty="0"/>
          </a:p>
        </p:txBody>
      </p:sp>
      <p:pic>
        <p:nvPicPr>
          <p:cNvPr id="7170" name="Picture 2" descr="C:\Documents and Settings\User\Local Settings\Temporary Internet Files\Content.IE5\FKT5DYM1\MP900430947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928802"/>
            <a:ext cx="4038600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s-CZ" sz="4400" dirty="0">
                <a:solidFill>
                  <a:srgbClr val="002060"/>
                </a:solidFill>
                <a:latin typeface="Calibri" pitchFamily="34" charset="0"/>
              </a:rPr>
              <a:t>POD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solidFill>
            <a:srgbClr val="70CAD6"/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cs-CZ" dirty="0">
              <a:latin typeface="Calibri" pitchFamily="34" charset="0"/>
            </a:endParaRPr>
          </a:p>
          <a:p>
            <a:pPr>
              <a:buNone/>
            </a:pPr>
            <a:endParaRPr lang="cs-CZ" dirty="0">
              <a:latin typeface="Calibri" pitchFamily="34" charset="0"/>
            </a:endParaRPr>
          </a:p>
          <a:p>
            <a:pPr>
              <a:buNone/>
            </a:pPr>
            <a:endParaRPr lang="cs-CZ" dirty="0">
              <a:latin typeface="Calibri" pitchFamily="34" charset="0"/>
            </a:endParaRPr>
          </a:p>
          <a:p>
            <a:pPr algn="ctr">
              <a:buNone/>
            </a:pPr>
            <a:r>
              <a:rPr lang="cs-CZ" sz="9600" dirty="0">
                <a:latin typeface="Calibri" pitchFamily="34" charset="0"/>
              </a:rPr>
              <a:t>  </a:t>
            </a:r>
            <a:endParaRPr lang="cs-CZ" sz="11900" dirty="0">
              <a:latin typeface="Calibri" pitchFamily="34" charset="0"/>
            </a:endParaRPr>
          </a:p>
          <a:p>
            <a:pPr algn="ctr">
              <a:buNone/>
            </a:pPr>
            <a:r>
              <a:rPr lang="cs-CZ" sz="11900" dirty="0" err="1">
                <a:latin typeface="Calibri" pitchFamily="34" charset="0"/>
              </a:rPr>
              <a:t>unter</a:t>
            </a:r>
            <a:endParaRPr lang="cs-CZ" sz="9600" dirty="0">
              <a:latin typeface="Calibri" pitchFamily="34" charset="0"/>
            </a:endParaRPr>
          </a:p>
          <a:p>
            <a:pPr algn="ctr">
              <a:buNone/>
            </a:pPr>
            <a:r>
              <a:rPr lang="cs-CZ" dirty="0">
                <a:latin typeface="Calibri" pitchFamily="34" charset="0"/>
              </a:rPr>
              <a:t>           </a:t>
            </a:r>
            <a:endParaRPr lang="cs-CZ" sz="9600" dirty="0"/>
          </a:p>
        </p:txBody>
      </p:sp>
      <p:pic>
        <p:nvPicPr>
          <p:cNvPr id="8198" name="Picture 6" descr="C:\Documents and Settings\User\Local Settings\Temporary Internet Files\Content.IE5\FKT5DYM1\MC900233849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000240"/>
            <a:ext cx="3857652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s-CZ" sz="4400" dirty="0">
                <a:solidFill>
                  <a:srgbClr val="002060"/>
                </a:solidFill>
                <a:latin typeface="Calibri" pitchFamily="34" charset="0"/>
              </a:rPr>
              <a:t>NAD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solidFill>
            <a:srgbClr val="70CAD6"/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cs-CZ" dirty="0">
              <a:latin typeface="Calibri" pitchFamily="34" charset="0"/>
            </a:endParaRPr>
          </a:p>
          <a:p>
            <a:pPr>
              <a:buNone/>
            </a:pPr>
            <a:endParaRPr lang="cs-CZ" dirty="0">
              <a:latin typeface="Calibri" pitchFamily="34" charset="0"/>
            </a:endParaRPr>
          </a:p>
          <a:p>
            <a:pPr>
              <a:buNone/>
            </a:pPr>
            <a:endParaRPr lang="cs-CZ" dirty="0">
              <a:latin typeface="Calibri" pitchFamily="34" charset="0"/>
            </a:endParaRPr>
          </a:p>
          <a:p>
            <a:pPr algn="ctr">
              <a:buNone/>
            </a:pPr>
            <a:r>
              <a:rPr lang="cs-CZ" sz="9600" dirty="0">
                <a:latin typeface="Calibri" pitchFamily="34" charset="0"/>
              </a:rPr>
              <a:t>  </a:t>
            </a:r>
          </a:p>
          <a:p>
            <a:pPr algn="ctr">
              <a:buNone/>
            </a:pPr>
            <a:r>
              <a:rPr lang="cs-CZ" sz="11900" dirty="0" err="1">
                <a:latin typeface="Calibri" pitchFamily="34" charset="0"/>
                <a:cs typeface="Arial"/>
              </a:rPr>
              <a:t>über</a:t>
            </a:r>
            <a:endParaRPr lang="cs-CZ" sz="9600" dirty="0">
              <a:latin typeface="Calibri" pitchFamily="34" charset="0"/>
            </a:endParaRPr>
          </a:p>
          <a:p>
            <a:pPr algn="ctr">
              <a:buNone/>
            </a:pPr>
            <a:r>
              <a:rPr lang="cs-CZ" dirty="0">
                <a:latin typeface="Calibri" pitchFamily="34" charset="0"/>
              </a:rPr>
              <a:t>           </a:t>
            </a:r>
            <a:endParaRPr lang="cs-CZ" sz="9600" dirty="0"/>
          </a:p>
        </p:txBody>
      </p:sp>
      <p:pic>
        <p:nvPicPr>
          <p:cNvPr id="9218" name="Picture 2" descr="C:\Documents and Settings\User\Local Settings\Temporary Internet Files\Content.IE5\8TVR3LID\MP90043165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34026" y="1371600"/>
            <a:ext cx="3771747" cy="4681538"/>
          </a:xfrm>
          <a:prstGeom prst="rect">
            <a:avLst/>
          </a:prstGeom>
          <a:noFill/>
        </p:spPr>
      </p:pic>
      <p:sp>
        <p:nvSpPr>
          <p:cNvPr id="7" name="Šipka nahoru 6"/>
          <p:cNvSpPr/>
          <p:nvPr/>
        </p:nvSpPr>
        <p:spPr>
          <a:xfrm>
            <a:off x="7000892" y="3643314"/>
            <a:ext cx="484632" cy="78581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746</TotalTime>
  <Words>630</Words>
  <Application>Microsoft Office PowerPoint</Application>
  <PresentationFormat>Předvádění na obrazovce (4:3)</PresentationFormat>
  <Paragraphs>226</Paragraphs>
  <Slides>27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Calibri</vt:lpstr>
      <vt:lpstr>Georgia</vt:lpstr>
      <vt:lpstr>Wingdings</vt:lpstr>
      <vt:lpstr>Wingdings 2</vt:lpstr>
      <vt:lpstr>Administrativní</vt:lpstr>
      <vt:lpstr>DIE PRÄPOSITIONEN MIT DATIV UND AKKUSATIV</vt:lpstr>
      <vt:lpstr>PŘEDLOŽKY: </vt:lpstr>
      <vt:lpstr>NA (SVISLE), U, K(E)  </vt:lpstr>
      <vt:lpstr>NA (VODOROVNĚ) </vt:lpstr>
      <vt:lpstr>V, DO</vt:lpstr>
      <vt:lpstr>PŘED</vt:lpstr>
      <vt:lpstr>ZA</vt:lpstr>
      <vt:lpstr>POD</vt:lpstr>
      <vt:lpstr>NAD</vt:lpstr>
      <vt:lpstr>VEDLE</vt:lpstr>
      <vt:lpstr>MEZI</vt:lpstr>
      <vt:lpstr>POJĎME SI JE JEŠTĚ JEDNOU VYJMENOVAT: </vt:lpstr>
      <vt:lpstr>PŘELOŽ:</vt:lpstr>
      <vt:lpstr>PŘELOŽ  DO ČEŠTINY:</vt:lpstr>
      <vt:lpstr>CO TO ZNAMENÁ ČESKY?</vt:lpstr>
      <vt:lpstr>3.PÁD  = DATIV </vt:lpstr>
      <vt:lpstr>4.PÁD  = AKKUSATIV </vt:lpstr>
      <vt:lpstr>3.PÁD a 4.PÁD </vt:lpstr>
      <vt:lpstr>PŘEHLED TVARŮ URČITÝCH ČLENŮ: </vt:lpstr>
      <vt:lpstr>POSTUP PŘI POUŽÍVÁNÍ PŘEDLOŽEK: </vt:lpstr>
      <vt:lpstr>PROCVIČ SI 3.PÁD:</vt:lpstr>
      <vt:lpstr>PŘELOŽ:</vt:lpstr>
      <vt:lpstr>PROCVIČ SI 4.PÁD:</vt:lpstr>
      <vt:lpstr>PŘELOŽ:</vt:lpstr>
      <vt:lpstr>PŘELOŽ:</vt:lpstr>
      <vt:lpstr>ZVLÁDLI JSTE TO!</vt:lpstr>
      <vt:lpstr>ZDROJ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WOCHENTAGE</dc:title>
  <dc:creator>Plockovi</dc:creator>
  <cp:lastModifiedBy>Milan Bednář</cp:lastModifiedBy>
  <cp:revision>164</cp:revision>
  <dcterms:created xsi:type="dcterms:W3CDTF">2012-06-10T15:39:28Z</dcterms:created>
  <dcterms:modified xsi:type="dcterms:W3CDTF">2022-03-16T20:35:46Z</dcterms:modified>
</cp:coreProperties>
</file>