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73" r:id="rId4"/>
    <p:sldId id="259" r:id="rId5"/>
    <p:sldId id="274" r:id="rId6"/>
    <p:sldId id="260" r:id="rId7"/>
    <p:sldId id="264" r:id="rId8"/>
    <p:sldId id="263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1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3A6A6-CF2F-4278-ABD0-237D97CCC3A0}" type="datetimeFigureOut">
              <a:rPr lang="cs-CZ" smtClean="0"/>
              <a:t>19.03.2023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28E6-9D1A-4732-BC02-1452A16438A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987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3A6A6-CF2F-4278-ABD0-237D97CCC3A0}" type="datetimeFigureOut">
              <a:rPr lang="cs-CZ" smtClean="0"/>
              <a:t>19.03.2023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28E6-9D1A-4732-BC02-1452A1643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971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3A6A6-CF2F-4278-ABD0-237D97CCC3A0}" type="datetimeFigureOut">
              <a:rPr lang="cs-CZ" smtClean="0"/>
              <a:t>19.03.2023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28E6-9D1A-4732-BC02-1452A1643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456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3A6A6-CF2F-4278-ABD0-237D97CCC3A0}" type="datetimeFigureOut">
              <a:rPr lang="cs-CZ" smtClean="0"/>
              <a:t>19.03.2023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28E6-9D1A-4732-BC02-1452A1643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2658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3A6A6-CF2F-4278-ABD0-237D97CCC3A0}" type="datetimeFigureOut">
              <a:rPr lang="cs-CZ" smtClean="0"/>
              <a:t>19.03.2023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28E6-9D1A-4732-BC02-1452A16438A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4784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3A6A6-CF2F-4278-ABD0-237D97CCC3A0}" type="datetimeFigureOut">
              <a:rPr lang="cs-CZ" smtClean="0"/>
              <a:t>19.03.2023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28E6-9D1A-4732-BC02-1452A1643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138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3A6A6-CF2F-4278-ABD0-237D97CCC3A0}" type="datetimeFigureOut">
              <a:rPr lang="cs-CZ" smtClean="0"/>
              <a:t>19.03.2023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28E6-9D1A-4732-BC02-1452A1643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269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3A6A6-CF2F-4278-ABD0-237D97CCC3A0}" type="datetimeFigureOut">
              <a:rPr lang="cs-CZ" smtClean="0"/>
              <a:t>19.03.2023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28E6-9D1A-4732-BC02-1452A1643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315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3A6A6-CF2F-4278-ABD0-237D97CCC3A0}" type="datetimeFigureOut">
              <a:rPr lang="cs-CZ" smtClean="0"/>
              <a:t>19.03.2023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28E6-9D1A-4732-BC02-1452A1643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871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6A3A6A6-CF2F-4278-ABD0-237D97CCC3A0}" type="datetimeFigureOut">
              <a:rPr lang="cs-CZ" smtClean="0"/>
              <a:t>19.03.2023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A228E6-9D1A-4732-BC02-1452A1643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815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3A6A6-CF2F-4278-ABD0-237D97CCC3A0}" type="datetimeFigureOut">
              <a:rPr lang="cs-CZ" smtClean="0"/>
              <a:t>19.03.2023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28E6-9D1A-4732-BC02-1452A1643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532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6A3A6A6-CF2F-4278-ABD0-237D97CCC3A0}" type="datetimeFigureOut">
              <a:rPr lang="cs-CZ" smtClean="0"/>
              <a:t>19.03.2023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6A228E6-9D1A-4732-BC02-1452A16438A4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851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3211BB-8FAD-A0E1-7D66-E68236C20D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ČÍSLOVKY, DRUHY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7506A9-3591-9429-55BB-3C9CD2BA3C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6. třída</a:t>
            </a:r>
          </a:p>
        </p:txBody>
      </p:sp>
    </p:spTree>
    <p:extLst>
      <p:ext uri="{BB962C8B-B14F-4D97-AF65-F5344CB8AC3E}">
        <p14:creationId xmlns:p14="http://schemas.microsoft.com/office/powerpoint/2010/main" val="4170498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Která číslovka nepatří mezi ostatní?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šestery,</a:t>
            </a:r>
            <a:r>
              <a:rPr lang="cs-CZ" strike="sngStrike" dirty="0">
                <a:solidFill>
                  <a:srgbClr val="FF0000"/>
                </a:solidFill>
              </a:rPr>
              <a:t> čtyři</a:t>
            </a:r>
            <a:r>
              <a:rPr lang="cs-CZ" dirty="0"/>
              <a:t>, paterý, sedmero, dvoje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několikanásobný, třikrát, </a:t>
            </a:r>
            <a:r>
              <a:rPr lang="cs-CZ" strike="sngStrike" dirty="0">
                <a:solidFill>
                  <a:srgbClr val="FF0000"/>
                </a:solidFill>
              </a:rPr>
              <a:t>několikerý</a:t>
            </a:r>
            <a:r>
              <a:rPr lang="cs-CZ" dirty="0"/>
              <a:t>, pětkrát,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padesátý, </a:t>
            </a:r>
            <a:r>
              <a:rPr lang="cs-CZ" strike="sngStrike" dirty="0">
                <a:solidFill>
                  <a:srgbClr val="FF0000"/>
                </a:solidFill>
              </a:rPr>
              <a:t>paterý</a:t>
            </a:r>
            <a:r>
              <a:rPr lang="cs-CZ" dirty="0"/>
              <a:t>, osmý, pátý, pětadvacátý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devět, málo, několik, desítky, </a:t>
            </a:r>
            <a:r>
              <a:rPr lang="cs-CZ" strike="sngStrike" dirty="0">
                <a:solidFill>
                  <a:srgbClr val="FF0000"/>
                </a:solidFill>
              </a:rPr>
              <a:t>troje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sedmero, několikerý,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strike="sngStrike" dirty="0">
                <a:solidFill>
                  <a:srgbClr val="FF0000"/>
                </a:solidFill>
              </a:rPr>
              <a:t>tisící</a:t>
            </a:r>
            <a:r>
              <a:rPr lang="cs-CZ" dirty="0"/>
              <a:t>, paterý, šestery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131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Vyhledejte číslovky, určete ostatní slovní druhy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být jednou nohou</a:t>
            </a:r>
          </a:p>
          <a:p>
            <a:pPr marL="0" indent="0">
              <a:buNone/>
            </a:pPr>
            <a:r>
              <a:rPr lang="cs-CZ" dirty="0"/>
              <a:t>měřit dvojím</a:t>
            </a:r>
          </a:p>
          <a:p>
            <a:pPr marL="0" indent="0">
              <a:buNone/>
            </a:pPr>
            <a:r>
              <a:rPr lang="cs-CZ" dirty="0"/>
              <a:t>slyšet třetí</a:t>
            </a:r>
          </a:p>
          <a:p>
            <a:pPr marL="0" indent="0">
              <a:buNone/>
            </a:pPr>
            <a:r>
              <a:rPr lang="cs-CZ" dirty="0"/>
              <a:t>jíst</a:t>
            </a:r>
          </a:p>
          <a:p>
            <a:pPr marL="0" indent="0">
              <a:buNone/>
            </a:pPr>
            <a:r>
              <a:rPr lang="cs-CZ" dirty="0"/>
              <a:t>být páté kolo</a:t>
            </a:r>
          </a:p>
          <a:p>
            <a:pPr marL="0" indent="0">
              <a:buNone/>
            </a:pPr>
            <a:r>
              <a:rPr lang="cs-CZ" dirty="0"/>
              <a:t>vytušit to šestým</a:t>
            </a:r>
          </a:p>
          <a:p>
            <a:pPr marL="0" indent="0">
              <a:buNone/>
            </a:pPr>
            <a:r>
              <a:rPr lang="cs-CZ" dirty="0"/>
              <a:t>být v sedmém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Vyhledejte číslovky, určete ostatní slovní druhy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být jednou nohou v hrobě</a:t>
            </a:r>
          </a:p>
          <a:p>
            <a:r>
              <a:rPr lang="cs-CZ" dirty="0"/>
              <a:t> měřit dvojím metrem</a:t>
            </a:r>
          </a:p>
          <a:p>
            <a:r>
              <a:rPr lang="cs-CZ" dirty="0"/>
              <a:t>slyšet třetí zvonění</a:t>
            </a:r>
          </a:p>
          <a:p>
            <a:r>
              <a:rPr lang="cs-CZ" dirty="0"/>
              <a:t> jíst za tři</a:t>
            </a:r>
          </a:p>
          <a:p>
            <a:r>
              <a:rPr lang="cs-CZ" dirty="0"/>
              <a:t> být páté kolo u vozu</a:t>
            </a:r>
          </a:p>
          <a:p>
            <a:r>
              <a:rPr lang="cs-CZ" dirty="0"/>
              <a:t> vytušit to šestým smyslem</a:t>
            </a:r>
          </a:p>
          <a:p>
            <a:r>
              <a:rPr lang="cs-CZ" dirty="0"/>
              <a:t>být v sedmém nebi</a:t>
            </a:r>
          </a:p>
          <a:p>
            <a:pPr>
              <a:buNone/>
            </a:pPr>
            <a:r>
              <a:rPr lang="cs-CZ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ČÍSLOVKY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97280" y="1943569"/>
            <a:ext cx="9211973" cy="4174010"/>
          </a:xfrm>
        </p:spPr>
        <p:txBody>
          <a:bodyPr>
            <a:normAutofit/>
          </a:bodyPr>
          <a:lstStyle/>
          <a:p>
            <a:r>
              <a:rPr lang="cs-CZ" dirty="0"/>
              <a:t>jsou slova, která vyjadřují počet, pořadí, množství druhů, kolikrát se něco vyskytuje</a:t>
            </a:r>
          </a:p>
          <a:p>
            <a:r>
              <a:rPr lang="cs-CZ" dirty="0"/>
              <a:t>jsou slova ohebná, skloňují se</a:t>
            </a:r>
          </a:p>
          <a:p>
            <a:r>
              <a:rPr lang="cs-CZ" dirty="0"/>
              <a:t>určujeme u nich pád, číslo, rod (životnost), vzor a druh</a:t>
            </a:r>
          </a:p>
          <a:p>
            <a:r>
              <a:rPr lang="cs-CZ" dirty="0"/>
              <a:t>ptáme se na ně: 		</a:t>
            </a:r>
            <a:r>
              <a:rPr lang="cs-CZ" b="1" dirty="0"/>
              <a:t>KOLIK? </a:t>
            </a:r>
          </a:p>
          <a:p>
            <a:pPr marL="0" indent="0">
              <a:buNone/>
            </a:pPr>
            <a:r>
              <a:rPr lang="cs-CZ" b="1" dirty="0"/>
              <a:t>			KOLIKÁTÝ? </a:t>
            </a:r>
          </a:p>
          <a:p>
            <a:pPr marL="0" indent="0">
              <a:buNone/>
            </a:pPr>
            <a:r>
              <a:rPr lang="cs-CZ" b="1" dirty="0"/>
              <a:t>			KOLIKERÝ? KOLIKERY? </a:t>
            </a:r>
          </a:p>
          <a:p>
            <a:pPr marL="0" indent="0">
              <a:buNone/>
            </a:pPr>
            <a:r>
              <a:rPr lang="cs-CZ" b="1" dirty="0"/>
              <a:t>			KOLIKRÁT? KOLIKANÁSOBNÝ?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641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7400" y="260648"/>
            <a:ext cx="8610600" cy="882650"/>
          </a:xfrm>
        </p:spPr>
        <p:txBody>
          <a:bodyPr/>
          <a:lstStyle/>
          <a:p>
            <a:r>
              <a:rPr lang="cs-CZ" dirty="0"/>
              <a:t>Rozlišujeme číslovky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847528" y="1196752"/>
            <a:ext cx="4290556" cy="639762"/>
          </a:xfrm>
        </p:spPr>
        <p:txBody>
          <a:bodyPr>
            <a:noAutofit/>
          </a:bodyPr>
          <a:lstStyle/>
          <a:p>
            <a:r>
              <a:rPr lang="cs-CZ" sz="4000" dirty="0">
                <a:solidFill>
                  <a:srgbClr val="FF0000"/>
                </a:solidFill>
              </a:rPr>
              <a:t>URČITÉ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847528" y="1988841"/>
            <a:ext cx="4290556" cy="394176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vyjadřují určitý, přesný počet, pořadí …</a:t>
            </a:r>
          </a:p>
          <a:p>
            <a:r>
              <a:rPr lang="cs-CZ" dirty="0"/>
              <a:t>můžeme je zapsat číslicí</a:t>
            </a:r>
          </a:p>
          <a:p>
            <a:r>
              <a:rPr lang="cs-CZ" dirty="0"/>
              <a:t>Kolik? – tři – 3</a:t>
            </a:r>
          </a:p>
          <a:p>
            <a:r>
              <a:rPr lang="cs-CZ" dirty="0"/>
              <a:t>Kolikátý? – třetí – 3.</a:t>
            </a:r>
          </a:p>
          <a:p>
            <a:r>
              <a:rPr lang="cs-CZ" dirty="0"/>
              <a:t>Kolikery? – troje – 3</a:t>
            </a:r>
          </a:p>
          <a:p>
            <a:r>
              <a:rPr lang="cs-CZ" dirty="0"/>
              <a:t>Kolikrát? – třikrát – 3x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375760" y="1268760"/>
            <a:ext cx="4292241" cy="639762"/>
          </a:xfrm>
        </p:spPr>
        <p:txBody>
          <a:bodyPr>
            <a:noAutofit/>
          </a:bodyPr>
          <a:lstStyle/>
          <a:p>
            <a:r>
              <a:rPr lang="cs-CZ" sz="4000" dirty="0">
                <a:solidFill>
                  <a:srgbClr val="FF0000"/>
                </a:solidFill>
              </a:rPr>
              <a:t>NEURČITÉ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40016" y="1836514"/>
            <a:ext cx="4247456" cy="269716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nevyjadřují určitý, přesný počet, pořadí ….</a:t>
            </a:r>
          </a:p>
          <a:p>
            <a:r>
              <a:rPr lang="cs-CZ" dirty="0"/>
              <a:t>nemůžeme je zapsat číslicí</a:t>
            </a:r>
          </a:p>
          <a:p>
            <a:r>
              <a:rPr lang="cs-CZ" dirty="0"/>
              <a:t>Kolik? – několik, málo, </a:t>
            </a:r>
          </a:p>
          <a:p>
            <a:r>
              <a:rPr lang="cs-CZ" dirty="0"/>
              <a:t>Kolikátý? – několikátý</a:t>
            </a:r>
          </a:p>
          <a:p>
            <a:r>
              <a:rPr lang="cs-CZ" dirty="0"/>
              <a:t>Kolikery? – několikery</a:t>
            </a:r>
          </a:p>
          <a:p>
            <a:r>
              <a:rPr lang="cs-CZ" dirty="0"/>
              <a:t>Kolikanásobný? - několikanásobný</a:t>
            </a:r>
          </a:p>
        </p:txBody>
      </p:sp>
    </p:spTree>
    <p:extLst>
      <p:ext uri="{BB962C8B-B14F-4D97-AF65-F5344CB8AC3E}">
        <p14:creationId xmlns:p14="http://schemas.microsoft.com/office/powerpoint/2010/main" val="3812423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číslovek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1919536" y="1844826"/>
          <a:ext cx="8352928" cy="42120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2903">
                <a:tc>
                  <a:txBody>
                    <a:bodyPr/>
                    <a:lstStyle/>
                    <a:p>
                      <a:r>
                        <a:rPr lang="cs-CZ" dirty="0"/>
                        <a:t>druh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ptáme 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píšeme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skloňování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7296"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rgbClr val="FF0000"/>
                          </a:solidFill>
                        </a:rPr>
                        <a:t>ZÁKLADNÍ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Kolik?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zájmenné, jmenné, duálové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7296"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rgbClr val="FF0000"/>
                          </a:solidFill>
                        </a:rPr>
                        <a:t>ŘADOVÉ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Kolikátý?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 číslicemi tečku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podle jarní , mladý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7296"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rgbClr val="FF0000"/>
                          </a:solidFill>
                        </a:rPr>
                        <a:t>DRUHOVÉ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Kolikerý? Kolikery?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podle jarní, mladý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7296"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rgbClr val="FF0000"/>
                          </a:solidFill>
                        </a:rPr>
                        <a:t>NÁSOBNÉ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Kolikrát? Kolikanásobný?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(-krát</a:t>
                      </a:r>
                      <a:r>
                        <a:rPr lang="cs-CZ" baseline="0" dirty="0"/>
                        <a:t> – n</a:t>
                      </a:r>
                      <a:r>
                        <a:rPr lang="cs-CZ" dirty="0"/>
                        <a:t>esklonné)</a:t>
                      </a:r>
                    </a:p>
                    <a:p>
                      <a:r>
                        <a:rPr lang="cs-CZ" dirty="0"/>
                        <a:t>podle mladý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322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Urči druh u vyznačených číslovek: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6509" y="2026468"/>
            <a:ext cx="11077997" cy="2805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b="1" dirty="0"/>
              <a:t>desítky</a:t>
            </a:r>
            <a:r>
              <a:rPr lang="cs-CZ" sz="2400" dirty="0"/>
              <a:t> svědků   	 ______ 	</a:t>
            </a:r>
            <a:r>
              <a:rPr lang="cs-CZ" sz="2400" b="1" dirty="0"/>
              <a:t>padesátá</a:t>
            </a:r>
            <a:r>
              <a:rPr lang="cs-CZ" sz="2400" dirty="0"/>
              <a:t> kopie 	______ </a:t>
            </a:r>
            <a:r>
              <a:rPr lang="cs-CZ" sz="2400" b="1" dirty="0"/>
              <a:t>dvojí</a:t>
            </a:r>
            <a:r>
              <a:rPr lang="cs-CZ" sz="2400" dirty="0"/>
              <a:t> máslo 		 ______ </a:t>
            </a:r>
            <a:r>
              <a:rPr lang="cs-CZ" sz="2400" b="1" dirty="0"/>
              <a:t>dvakrát</a:t>
            </a:r>
            <a:r>
              <a:rPr lang="cs-CZ" sz="2400" dirty="0"/>
              <a:t> byl zatčen   	______ ve </a:t>
            </a:r>
            <a:r>
              <a:rPr lang="cs-CZ" sz="2400" b="1" dirty="0"/>
              <a:t>čtvrtém</a:t>
            </a:r>
            <a:r>
              <a:rPr lang="cs-CZ" sz="2400" dirty="0"/>
              <a:t> zápase 	 ______ 	na straně </a:t>
            </a:r>
            <a:r>
              <a:rPr lang="cs-CZ" sz="2400" b="1" dirty="0"/>
              <a:t>dvacet</a:t>
            </a:r>
            <a:r>
              <a:rPr lang="cs-CZ" sz="2400" dirty="0"/>
              <a:t>______  oběd ve </a:t>
            </a:r>
            <a:r>
              <a:rPr lang="cs-CZ" sz="2400" b="1" dirty="0"/>
              <a:t>dvě</a:t>
            </a:r>
            <a:r>
              <a:rPr lang="cs-CZ" sz="2400" dirty="0"/>
              <a:t> 		 ______ 	</a:t>
            </a:r>
            <a:r>
              <a:rPr lang="cs-CZ" sz="2400" b="1" dirty="0"/>
              <a:t>trojí</a:t>
            </a:r>
            <a:r>
              <a:rPr lang="cs-CZ" sz="2400" dirty="0"/>
              <a:t> mouku 		______ </a:t>
            </a:r>
            <a:r>
              <a:rPr lang="pl-PL" sz="2400" b="1" dirty="0"/>
              <a:t>jeden</a:t>
            </a:r>
            <a:r>
              <a:rPr lang="pl-PL" sz="2400" dirty="0"/>
              <a:t> z učitelů 	</a:t>
            </a:r>
            <a:r>
              <a:rPr lang="cs-CZ" sz="2400" dirty="0"/>
              <a:t> ______ </a:t>
            </a:r>
            <a:r>
              <a:rPr lang="pl-PL" sz="2400" b="1" dirty="0"/>
              <a:t>obě</a:t>
            </a:r>
            <a:r>
              <a:rPr lang="pl-PL" sz="2400" dirty="0"/>
              <a:t> branky 		</a:t>
            </a:r>
            <a:r>
              <a:rPr lang="cs-CZ" sz="2400" dirty="0"/>
              <a:t>______ </a:t>
            </a:r>
            <a:r>
              <a:rPr lang="cs-CZ" sz="2400" b="1" dirty="0"/>
              <a:t>několik</a:t>
            </a:r>
            <a:r>
              <a:rPr lang="cs-CZ" sz="2400" dirty="0"/>
              <a:t> brouků 	 ______ 	</a:t>
            </a:r>
            <a:r>
              <a:rPr lang="cs-CZ" sz="2400" b="1" dirty="0"/>
              <a:t>dvojnásobný</a:t>
            </a:r>
            <a:r>
              <a:rPr lang="cs-CZ" sz="2400" dirty="0"/>
              <a:t> vrah 	______                </a:t>
            </a:r>
            <a:r>
              <a:rPr lang="cs-CZ" sz="2400" b="1" dirty="0"/>
              <a:t>kolikátý</a:t>
            </a:r>
            <a:r>
              <a:rPr lang="cs-CZ" sz="2400" dirty="0"/>
              <a:t> doběhl	 ______ 	</a:t>
            </a:r>
            <a:r>
              <a:rPr lang="cs-CZ" sz="2400" b="1" dirty="0"/>
              <a:t>dvacet čtyři</a:t>
            </a:r>
            <a:r>
              <a:rPr lang="cs-CZ" sz="2400" dirty="0"/>
              <a:t> stolů   	______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94196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Urči druh u vyznačených číslovek:</a:t>
            </a:r>
          </a:p>
        </p:txBody>
      </p:sp>
      <p:sp>
        <p:nvSpPr>
          <p:cNvPr id="3" name="Obdélník 2"/>
          <p:cNvSpPr/>
          <p:nvPr/>
        </p:nvSpPr>
        <p:spPr>
          <a:xfrm>
            <a:off x="1775520" y="1556792"/>
            <a:ext cx="87598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b="1" dirty="0"/>
              <a:t>desítky</a:t>
            </a:r>
            <a:r>
              <a:rPr lang="cs-CZ" sz="2400" dirty="0"/>
              <a:t> svědků   	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(Z)</a:t>
            </a:r>
            <a:r>
              <a:rPr lang="cs-CZ" sz="2400" dirty="0"/>
              <a:t>		</a:t>
            </a:r>
            <a:r>
              <a:rPr lang="cs-CZ" sz="2400" b="1" dirty="0"/>
              <a:t>padesátá</a:t>
            </a:r>
            <a:r>
              <a:rPr lang="cs-CZ" sz="2400" dirty="0"/>
              <a:t> kopie 	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(Ř)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dvojí</a:t>
            </a:r>
            <a:r>
              <a:rPr lang="cs-CZ" sz="2400" dirty="0"/>
              <a:t> máslo 		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(D)</a:t>
            </a:r>
            <a:r>
              <a:rPr lang="cs-CZ" sz="2400" dirty="0"/>
              <a:t>		</a:t>
            </a:r>
            <a:r>
              <a:rPr lang="cs-CZ" sz="2400" b="1" dirty="0"/>
              <a:t>dvakrát</a:t>
            </a:r>
            <a:r>
              <a:rPr lang="cs-CZ" sz="2400" dirty="0"/>
              <a:t> byl zatčen   	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(N)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ve </a:t>
            </a:r>
            <a:r>
              <a:rPr lang="cs-CZ" sz="2400" b="1" dirty="0"/>
              <a:t>čtvrtém</a:t>
            </a:r>
            <a:r>
              <a:rPr lang="cs-CZ" sz="2400" dirty="0"/>
              <a:t> zápase 	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(Ř)</a:t>
            </a:r>
            <a:r>
              <a:rPr lang="cs-CZ" sz="2400" dirty="0"/>
              <a:t>		na straně </a:t>
            </a:r>
            <a:r>
              <a:rPr lang="cs-CZ" sz="2400" b="1" dirty="0"/>
              <a:t>dvacet</a:t>
            </a:r>
            <a:r>
              <a:rPr lang="cs-CZ" sz="2400" dirty="0"/>
              <a:t> 	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(Z)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oběd ve </a:t>
            </a:r>
            <a:r>
              <a:rPr lang="cs-CZ" sz="2400" b="1" dirty="0"/>
              <a:t>dvě</a:t>
            </a:r>
            <a:r>
              <a:rPr lang="cs-CZ" sz="2400" dirty="0"/>
              <a:t> 		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(Z) </a:t>
            </a:r>
            <a:r>
              <a:rPr lang="cs-CZ" sz="2400" dirty="0"/>
              <a:t>		</a:t>
            </a:r>
            <a:r>
              <a:rPr lang="cs-CZ" sz="2400" b="1" dirty="0"/>
              <a:t>trojí</a:t>
            </a:r>
            <a:r>
              <a:rPr lang="cs-CZ" sz="2400" dirty="0"/>
              <a:t> mouku 		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(D) </a:t>
            </a:r>
          </a:p>
          <a:p>
            <a:pPr>
              <a:lnSpc>
                <a:spcPct val="150000"/>
              </a:lnSpc>
            </a:pPr>
            <a:r>
              <a:rPr lang="pl-PL" sz="2400" b="1" dirty="0"/>
              <a:t>jeden</a:t>
            </a:r>
            <a:r>
              <a:rPr lang="pl-PL" sz="2400" dirty="0"/>
              <a:t> z učitelů 	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(Z) </a:t>
            </a:r>
            <a:r>
              <a:rPr lang="pl-PL" sz="2400" dirty="0"/>
              <a:t>		</a:t>
            </a:r>
            <a:r>
              <a:rPr lang="pl-PL" sz="2400" b="1" dirty="0"/>
              <a:t>obě</a:t>
            </a:r>
            <a:r>
              <a:rPr lang="pl-PL" sz="2400" dirty="0"/>
              <a:t> branky 		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(Z) 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několik</a:t>
            </a:r>
            <a:r>
              <a:rPr lang="cs-CZ" sz="2400" dirty="0"/>
              <a:t> brouků 	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(Z) </a:t>
            </a:r>
            <a:r>
              <a:rPr lang="cs-CZ" sz="2400" dirty="0"/>
              <a:t>		</a:t>
            </a:r>
            <a:r>
              <a:rPr lang="cs-CZ" sz="2400" b="1" dirty="0"/>
              <a:t>dvojnásobný</a:t>
            </a:r>
            <a:r>
              <a:rPr lang="cs-CZ" sz="2400" dirty="0"/>
              <a:t> vrah   	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(N)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kolikátý</a:t>
            </a:r>
            <a:r>
              <a:rPr lang="cs-CZ" sz="2400" dirty="0"/>
              <a:t> doběhl	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(Ř)</a:t>
            </a:r>
            <a:r>
              <a:rPr lang="cs-CZ" sz="2400" dirty="0"/>
              <a:t>		</a:t>
            </a:r>
            <a:r>
              <a:rPr lang="cs-CZ" sz="2400" b="1" dirty="0"/>
              <a:t>dvacet čtyři</a:t>
            </a:r>
            <a:r>
              <a:rPr lang="cs-CZ" sz="2400" dirty="0"/>
              <a:t> stolů   	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(Z)  </a:t>
            </a:r>
          </a:p>
        </p:txBody>
      </p:sp>
    </p:spTree>
    <p:extLst>
      <p:ext uri="{BB962C8B-B14F-4D97-AF65-F5344CB8AC3E}">
        <p14:creationId xmlns:p14="http://schemas.microsoft.com/office/powerpoint/2010/main" val="1410777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Která číslovka nepatří mezi ostatní?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šestery, čtyři, paterý, sedmero, dvoje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několikanásobný, třikrát, několikerý, pětkrát,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padesátý, paterý, osmý, pátý, pětadvacátý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devět, málo, několik, desítky, troje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sedmero, několikerý, tisící, paterý, šestery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8174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</TotalTime>
  <Words>549</Words>
  <Application>Microsoft Office PowerPoint</Application>
  <PresentationFormat>Širokoúhlá obrazovka</PresentationFormat>
  <Paragraphs>83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Calibri</vt:lpstr>
      <vt:lpstr>Calibri Light</vt:lpstr>
      <vt:lpstr>Retrospektiva</vt:lpstr>
      <vt:lpstr>ČÍSLOVKY, DRUHY </vt:lpstr>
      <vt:lpstr>Vyhledejte číslovky, určete ostatní slovní druhy</vt:lpstr>
      <vt:lpstr>Vyhledejte číslovky, určete ostatní slovní druhy</vt:lpstr>
      <vt:lpstr>ČÍSLOVKY</vt:lpstr>
      <vt:lpstr>Rozlišujeme číslovky</vt:lpstr>
      <vt:lpstr>Druhy číslovek</vt:lpstr>
      <vt:lpstr>Urči druh u vyznačených číslovek:</vt:lpstr>
      <vt:lpstr>Urči druh u vyznačených číslovek:</vt:lpstr>
      <vt:lpstr>Která číslovka nepatří mezi ostatní?</vt:lpstr>
      <vt:lpstr>Která číslovka nepatří mezi ostatní?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ČÍSLOVKY, DRUHY </dc:title>
  <dc:creator>Milan Bednář</dc:creator>
  <cp:lastModifiedBy>Milan Bednář</cp:lastModifiedBy>
  <cp:revision>1</cp:revision>
  <dcterms:created xsi:type="dcterms:W3CDTF">2023-03-19T18:09:22Z</dcterms:created>
  <dcterms:modified xsi:type="dcterms:W3CDTF">2023-03-19T18:13:30Z</dcterms:modified>
</cp:coreProperties>
</file>