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FF33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69647C-F492-4BDD-B889-7FF2065EC5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A3F43-09D1-4C46-B4FE-387B8342E7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B83FF-1DAF-4A46-8B4A-639473B0A7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0958-4CB3-4206-8AED-B3B0BAE40D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D423E-6767-4BCC-9563-9DEF8E2B62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105A7-8024-4608-8EF1-B4AC3B82C7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2707A-81F3-4A92-A840-FA4ADB8875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06E03-78B5-4396-B5B8-90CC866039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BDAA2-F9F1-4F1E-A6F0-4D4450C1CD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BF49B-F8B3-4065-B1D6-CC68FD63D1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AE8C6-8A5C-4ADA-B408-EF1DA57674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cs-CZ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C1F9A2A-669B-40C1-AE2C-681D10DEA9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72400" cy="13779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4200" b="1">
                <a:solidFill>
                  <a:srgbClr val="FF3300"/>
                </a:solidFill>
                <a:latin typeface="Bookman Old Style" pitchFamily="18" charset="0"/>
              </a:rPr>
              <a:t>KRAJE </a:t>
            </a:r>
            <a:br>
              <a:rPr lang="cs-CZ" altLang="cs-CZ" sz="4200" b="1">
                <a:solidFill>
                  <a:srgbClr val="FF3300"/>
                </a:solidFill>
                <a:latin typeface="Bookman Old Style" pitchFamily="18" charset="0"/>
              </a:rPr>
            </a:br>
            <a:r>
              <a:rPr lang="cs-CZ" altLang="cs-CZ" sz="4200" b="1">
                <a:solidFill>
                  <a:srgbClr val="FF3300"/>
                </a:solidFill>
                <a:latin typeface="Bookman Old Style" pitchFamily="18" charset="0"/>
              </a:rPr>
              <a:t>ČESKÉ REPUBLIKY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6092825"/>
            <a:ext cx="6400800" cy="5032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>
                <a:solidFill>
                  <a:srgbClr val="FF3300"/>
                </a:solidFill>
              </a:rPr>
              <a:t>ÚVODNÍ ČÁST</a:t>
            </a:r>
            <a:r>
              <a:rPr lang="cs-CZ" altLang="cs-CZ" sz="2800"/>
              <a:t> </a:t>
            </a:r>
          </a:p>
        </p:txBody>
      </p:sp>
      <p:pic>
        <p:nvPicPr>
          <p:cNvPr id="3076" name="Picture 7" descr="File:Cesko-kraje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133600"/>
            <a:ext cx="625792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JIHOČESKÝ KRAJ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České Budějovice.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640 000.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63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7.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26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27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28</a:t>
            </a:r>
          </a:p>
        </p:txBody>
      </p:sp>
      <p:pic>
        <p:nvPicPr>
          <p:cNvPr id="12296" name="Picture 12" descr="File:Jihocesky kraj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4179888"/>
            <a:ext cx="38100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4" descr="Soubor:South Bohemian Region CoA CZ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341438"/>
            <a:ext cx="177323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73463"/>
            <a:ext cx="4081462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LIBERECKÝ KRAJ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Liberec.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440 000.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139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4.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29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30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31</a:t>
            </a:r>
          </a:p>
        </p:txBody>
      </p:sp>
      <p:pic>
        <p:nvPicPr>
          <p:cNvPr id="13320" name="Picture 12" descr="Soubor:Liberec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268413"/>
            <a:ext cx="18335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4" descr="File:Liberec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076700"/>
            <a:ext cx="41703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6" descr="File:Jest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789363"/>
            <a:ext cx="3810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KRÁLOVEHRADECKÝ KRAJ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Hradec Králové.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554 000.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116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5.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32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33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34</a:t>
            </a:r>
          </a:p>
        </p:txBody>
      </p:sp>
      <p:pic>
        <p:nvPicPr>
          <p:cNvPr id="14344" name="Picture 12" descr="Soubor:Hradec Kralove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412875"/>
            <a:ext cx="17129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4" descr="File:Kralovehradec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33825"/>
            <a:ext cx="4314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00438"/>
            <a:ext cx="372745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PARDUBICKÝ KRAJ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Pardubice.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516 000.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114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6.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35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36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37</a:t>
            </a:r>
          </a:p>
        </p:txBody>
      </p:sp>
      <p:pic>
        <p:nvPicPr>
          <p:cNvPr id="15368" name="Picture 12" descr="Soubor:Pardubice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268413"/>
            <a:ext cx="17748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4" descr="File:Pardubic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994150"/>
            <a:ext cx="40243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500438"/>
            <a:ext cx="3892550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KRAJ VYSOČINA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Jihlava.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512 000.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75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5.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38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39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40</a:t>
            </a:r>
          </a:p>
        </p:txBody>
      </p:sp>
      <p:pic>
        <p:nvPicPr>
          <p:cNvPr id="16392" name="Picture 12" descr="Soubor:Vysocina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268413"/>
            <a:ext cx="18256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4" descr="File:Kraj Vysocina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933825"/>
            <a:ext cx="43148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429000"/>
            <a:ext cx="2747962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OLOMOUCKÝ KRAJ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Olomouc.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640 000.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121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5.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41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42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43</a:t>
            </a:r>
          </a:p>
        </p:txBody>
      </p:sp>
      <p:pic>
        <p:nvPicPr>
          <p:cNvPr id="17416" name="Picture 12" descr="Soubor:Olomouc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341438"/>
            <a:ext cx="1712912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4" descr="File:Olomouc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860800"/>
            <a:ext cx="41703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284538"/>
            <a:ext cx="2808288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MORAVSKOSLEZSKÝ KRAJ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Ostrava.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1 230 000.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227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6.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44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45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46</a:t>
            </a:r>
          </a:p>
        </p:txBody>
      </p:sp>
      <p:pic>
        <p:nvPicPr>
          <p:cNvPr id="18440" name="Picture 12" descr="Soubor:Moravian-Silesian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341438"/>
            <a:ext cx="17176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4" descr="File:Moravskoslezs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902075"/>
            <a:ext cx="4241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429000"/>
            <a:ext cx="35179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JIHOMORAVSKÝ KRAJ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Brno.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1 166 000.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162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7.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47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48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49</a:t>
            </a:r>
          </a:p>
        </p:txBody>
      </p:sp>
      <p:pic>
        <p:nvPicPr>
          <p:cNvPr id="19464" name="Picture 12" descr="Soubor:South Moravian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268413"/>
            <a:ext cx="177323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500438"/>
            <a:ext cx="39592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5" descr="File:Jihomoravsky kraj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6338"/>
            <a:ext cx="4241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ZLÍNSKÝ KRAJ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Zlín.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590 000.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149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4.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50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51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52</a:t>
            </a:r>
          </a:p>
        </p:txBody>
      </p:sp>
      <p:pic>
        <p:nvPicPr>
          <p:cNvPr id="20488" name="Picture 12" descr="File:Industrial architecture with Bata nr. 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860800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4" descr="File:Zlins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789363"/>
            <a:ext cx="46736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6" descr="Soubor:Zlin Region CoA CZ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196975"/>
            <a:ext cx="1831975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7704137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ZAJÍMAVOST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661025"/>
            <a:ext cx="7704138" cy="5048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Podle krajů ČR jsou např. značeny i SPZ automobilů.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7235825" y="51577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53</a:t>
            </a:r>
          </a:p>
        </p:txBody>
      </p:sp>
      <p:pic>
        <p:nvPicPr>
          <p:cNvPr id="21510" name="Picture 12" descr="File:CZ-cleneni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773238"/>
            <a:ext cx="5970588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ADMINISTRATIVNÍ ČLENĚNÍ ČR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013325"/>
            <a:ext cx="6985000" cy="15128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CG Times" pitchFamily="18" charset="0"/>
              </a:rPr>
              <a:t> </a:t>
            </a:r>
            <a:r>
              <a:rPr lang="cs-CZ" altLang="cs-CZ" sz="2400">
                <a:latin typeface="CG Times" pitchFamily="18" charset="0"/>
              </a:rPr>
              <a:t>Česká republika se dělí do 14 krajů.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400">
                <a:latin typeface="CG Times" pitchFamily="18" charset="0"/>
              </a:rPr>
              <a:t> Současná podoba těchto krajů platí od 1.1.2000.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400">
                <a:latin typeface="CG Times" pitchFamily="18" charset="0"/>
              </a:rPr>
              <a:t> Kraje se dále dělí na okresy. V ČR jich je 77.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Garamond" pitchFamily="18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211638" y="4581525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</a:t>
            </a:r>
          </a:p>
        </p:txBody>
      </p:sp>
      <p:pic>
        <p:nvPicPr>
          <p:cNvPr id="4102" name="Picture 8" descr="File:Czech Republic distric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51784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0" descr="File:Logo ma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844675"/>
            <a:ext cx="2420937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019925" y="6092825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7704137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ZAPAMATOVALI JSTE SI…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196975"/>
            <a:ext cx="6408737" cy="10080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cs-CZ" altLang="cs-CZ" sz="2800">
                <a:latin typeface="Bookman Old Style" pitchFamily="18" charset="0"/>
              </a:rPr>
              <a:t>Poznáte některé z vybraných krajů?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800">
              <a:latin typeface="Bookman Old Style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95288" y="4221163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54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132138" y="6381750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55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6300788" y="2565400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56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7812088" y="6308725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58</a:t>
            </a:r>
          </a:p>
        </p:txBody>
      </p:sp>
      <p:pic>
        <p:nvPicPr>
          <p:cNvPr id="22537" name="Picture 11" descr="File:Flag-map of Vysocina Reg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916113"/>
            <a:ext cx="26495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3" descr="File:Flag-map of Olomouc Regio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3141663"/>
            <a:ext cx="224313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5" descr="File:Flag-map of Usti nad Labem Regi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844675"/>
            <a:ext cx="324008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7" descr="File:Flag-map of Karlovy Vary Region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581525"/>
            <a:ext cx="28797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9" descr="File:Flag-map of Zlin Regi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508500"/>
            <a:ext cx="243046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5435600" y="62372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57</a:t>
            </a: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250825" y="1844675"/>
            <a:ext cx="79216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b="1">
                <a:solidFill>
                  <a:srgbClr val="00FF00"/>
                </a:solidFill>
              </a:rPr>
              <a:t>A</a:t>
            </a:r>
            <a:endParaRPr lang="cs-CZ" altLang="cs-CZ" b="1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altLang="cs-CZ" sz="2800" b="1">
              <a:solidFill>
                <a:srgbClr val="00FF00"/>
              </a:solidFill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323850" y="6021388"/>
            <a:ext cx="79216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b="1">
                <a:solidFill>
                  <a:srgbClr val="00FF00"/>
                </a:solidFill>
              </a:rPr>
              <a:t>B</a:t>
            </a:r>
            <a:endParaRPr lang="cs-CZ" altLang="cs-CZ" b="1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altLang="cs-CZ" sz="2800" b="1">
              <a:solidFill>
                <a:srgbClr val="00FF00"/>
              </a:solidFill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4284663" y="2205038"/>
            <a:ext cx="7921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b="1">
                <a:solidFill>
                  <a:srgbClr val="00FF00"/>
                </a:solidFill>
              </a:rPr>
              <a:t>C</a:t>
            </a:r>
            <a:endParaRPr lang="cs-CZ" altLang="cs-CZ" b="1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altLang="cs-CZ" sz="2800" b="1">
              <a:solidFill>
                <a:srgbClr val="00FF00"/>
              </a:solidFill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4284663" y="6283325"/>
            <a:ext cx="7921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b="1">
                <a:solidFill>
                  <a:srgbClr val="00FF00"/>
                </a:solidFill>
              </a:rPr>
              <a:t>D</a:t>
            </a:r>
            <a:endParaRPr lang="cs-CZ" altLang="cs-CZ" b="1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altLang="cs-CZ" sz="2800" b="1">
              <a:solidFill>
                <a:srgbClr val="00FF00"/>
              </a:solidFill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7812088" y="4149725"/>
            <a:ext cx="7921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b="1">
                <a:solidFill>
                  <a:srgbClr val="00FF00"/>
                </a:solidFill>
              </a:rPr>
              <a:t>E</a:t>
            </a:r>
            <a:endParaRPr lang="cs-CZ" altLang="cs-CZ" b="1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altLang="cs-CZ" sz="2800" b="1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7704137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ZAPAMATOVALI JSTE SI…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341438"/>
            <a:ext cx="6408737" cy="10080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cs-CZ" altLang="cs-CZ" sz="2800">
                <a:latin typeface="Bookman Old Style" pitchFamily="18" charset="0"/>
              </a:rPr>
              <a:t>Poznáte některé z vybraných krajů?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800">
                <a:latin typeface="Bookman Old Style" pitchFamily="18" charset="0"/>
              </a:rPr>
              <a:t>SPRÁVNÉ ŘEŠENÍ: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800">
              <a:latin typeface="Bookman Old Style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132138" y="2781300"/>
            <a:ext cx="24479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cs-CZ" altLang="cs-CZ" sz="2400" b="1">
                <a:latin typeface="Garamond" pitchFamily="18" charset="0"/>
              </a:rPr>
              <a:t>A – Vysočina</a:t>
            </a:r>
          </a:p>
          <a:p>
            <a:pPr algn="l">
              <a:lnSpc>
                <a:spcPct val="90000"/>
              </a:lnSpc>
              <a:defRPr/>
            </a:pPr>
            <a:r>
              <a:rPr lang="cs-CZ" altLang="cs-CZ" sz="2400" b="1">
                <a:latin typeface="Garamond" pitchFamily="18" charset="0"/>
              </a:rPr>
              <a:t>B -  Karlovarský</a:t>
            </a:r>
          </a:p>
          <a:p>
            <a:pPr algn="l">
              <a:lnSpc>
                <a:spcPct val="90000"/>
              </a:lnSpc>
              <a:defRPr/>
            </a:pPr>
            <a:r>
              <a:rPr lang="cs-CZ" altLang="cs-CZ" sz="2400" b="1">
                <a:latin typeface="Garamond" pitchFamily="18" charset="0"/>
              </a:rPr>
              <a:t>C – Ústecký</a:t>
            </a:r>
          </a:p>
          <a:p>
            <a:pPr algn="l">
              <a:lnSpc>
                <a:spcPct val="90000"/>
              </a:lnSpc>
              <a:defRPr/>
            </a:pPr>
            <a:r>
              <a:rPr lang="cs-CZ" altLang="cs-CZ" sz="2400" b="1">
                <a:latin typeface="Garamond" pitchFamily="18" charset="0"/>
              </a:rPr>
              <a:t>D – Zlínský</a:t>
            </a:r>
          </a:p>
          <a:p>
            <a:pPr algn="l">
              <a:lnSpc>
                <a:spcPct val="90000"/>
              </a:lnSpc>
              <a:defRPr/>
            </a:pPr>
            <a:r>
              <a:rPr lang="cs-CZ" altLang="cs-CZ" sz="2400" b="1">
                <a:latin typeface="Garamond" pitchFamily="18" charset="0"/>
              </a:rPr>
              <a:t>E -  Olomoucký</a:t>
            </a:r>
            <a:r>
              <a:rPr lang="cs-CZ" altLang="cs-CZ" sz="1200" b="1"/>
              <a:t>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6021388"/>
            <a:ext cx="4392613" cy="431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cs-CZ" altLang="cs-CZ" sz="1400">
                <a:latin typeface="Bookman Old Style" pitchFamily="18" charset="0"/>
              </a:rPr>
              <a:t>Autor prezentace: Mgr. Jan Bajbora (17.8.2012)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800">
              <a:latin typeface="Bookman Old Style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7164388" y="5157788"/>
            <a:ext cx="720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cs-CZ" altLang="cs-CZ" sz="1200" b="1">
                <a:latin typeface="Garamond" pitchFamily="18" charset="0"/>
              </a:rPr>
              <a:t>Obr. 59</a:t>
            </a:r>
            <a:r>
              <a:rPr lang="cs-CZ" altLang="cs-CZ" sz="2400" b="1">
                <a:latin typeface="Garamond" pitchFamily="18" charset="0"/>
              </a:rPr>
              <a:t> </a:t>
            </a:r>
            <a:r>
              <a:rPr lang="cs-CZ" altLang="cs-CZ" sz="1200" b="1"/>
              <a:t>   </a:t>
            </a:r>
          </a:p>
        </p:txBody>
      </p:sp>
      <p:pic>
        <p:nvPicPr>
          <p:cNvPr id="24581" name="Picture 10" descr="File:Czech Rep. - Bohemia, Moravia and Silesia I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341438"/>
            <a:ext cx="69723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ADMINISTRATIVNÍ ČLENĚNÍ ČR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868863"/>
            <a:ext cx="6626225" cy="172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Dalším podrobnějším dělením jsou obce s        rozšířenou působností (od roku 2003).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V ČR jich je 205.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Obecními úřady je pověřeno celkem 393 obcí.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700338" y="4292600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4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859338" y="4221163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5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5724525" y="45085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6</a:t>
            </a:r>
          </a:p>
        </p:txBody>
      </p:sp>
      <p:pic>
        <p:nvPicPr>
          <p:cNvPr id="512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628775"/>
            <a:ext cx="19526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36713"/>
            <a:ext cx="3240087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628775"/>
            <a:ext cx="20034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941888"/>
            <a:ext cx="158273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7380288" y="6569075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ADMINISTRATIVNÍ ČLENĚNÍ ČR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4663" y="1557338"/>
            <a:ext cx="4465637" cy="20891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Zvláštním dělením je NUTS 2.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Při vstupu do Evropské unie musela být ČR administrativně rozdělila ještě na územní celky, kdy každý z nich má nad milion obyvatel.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203575" y="36449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8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132138" y="6308725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9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10</a:t>
            </a:r>
          </a:p>
        </p:txBody>
      </p:sp>
      <p:pic>
        <p:nvPicPr>
          <p:cNvPr id="6152" name="Picture 14" descr="File:Cznuts2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39544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6" descr="File:Czech Republic EU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149725"/>
            <a:ext cx="3887788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0" descr="Soubor:Czech Rep. - Bohemia, Moravia and Silesia II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51275"/>
            <a:ext cx="453072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KRAJ PRAHA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Praha.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1 250 000.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2 100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0.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11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203575" y="638175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12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13</a:t>
            </a:r>
          </a:p>
        </p:txBody>
      </p:sp>
      <p:pic>
        <p:nvPicPr>
          <p:cNvPr id="7176" name="Picture 8" descr="File:Kraj Hlavni mesto Prah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4005263"/>
            <a:ext cx="4383087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Soubor:Praha CoA CZ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341438"/>
            <a:ext cx="191611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644900"/>
            <a:ext cx="36337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STŘEDOČESKÝ KRAJ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Praha.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1 280 000.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116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12.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14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15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16</a:t>
            </a:r>
          </a:p>
        </p:txBody>
      </p:sp>
      <p:pic>
        <p:nvPicPr>
          <p:cNvPr id="8200" name="Picture 12" descr="Soubor:Central Bohemian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268413"/>
            <a:ext cx="177323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4" descr="File:Stredoces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789363"/>
            <a:ext cx="4457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573463"/>
            <a:ext cx="34559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ÚSTECKÝ KRAJ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Ústí nad Labem.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830 000.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155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7.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17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18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19</a:t>
            </a:r>
          </a:p>
        </p:txBody>
      </p:sp>
      <p:pic>
        <p:nvPicPr>
          <p:cNvPr id="9224" name="Picture 12" descr="Soubor:Usti nad Labem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7800" y="1268413"/>
            <a:ext cx="17145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4" descr="File:Ustec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860800"/>
            <a:ext cx="41703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644900"/>
            <a:ext cx="3665538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KARLOVARSKÝ KRAJ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Karlovy Vary.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305 000.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92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3.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20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21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22</a:t>
            </a:r>
          </a:p>
        </p:txBody>
      </p:sp>
      <p:pic>
        <p:nvPicPr>
          <p:cNvPr id="10248" name="Picture 12" descr="File:Karlovarsky kraj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860800"/>
            <a:ext cx="431323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4" descr="Soubor:Karlovy Vary Region CoA CZ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412875"/>
            <a:ext cx="1652587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00438"/>
            <a:ext cx="3803650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04138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3300"/>
                </a:solidFill>
                <a:latin typeface="Bookman Old Style" pitchFamily="18" charset="0"/>
              </a:rPr>
              <a:t>PLZEŇSKÝ KRAJ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5543550" cy="15827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Krajské město: Plzeň.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obyvatel: 570 000.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hustota zalidnění: 76 ob/km</a:t>
            </a:r>
            <a:r>
              <a:rPr lang="cs-CZ" altLang="cs-CZ" sz="2200" baseline="30000">
                <a:latin typeface="Bookman Old Style" pitchFamily="18" charset="0"/>
              </a:rPr>
              <a:t>2</a:t>
            </a:r>
            <a:r>
              <a:rPr lang="cs-CZ" altLang="cs-CZ" sz="2200">
                <a:latin typeface="Bookman Old Style" pitchFamily="18" charset="0"/>
              </a:rPr>
              <a:t>.</a:t>
            </a:r>
          </a:p>
          <a:p>
            <a:pPr algn="l" eaLnBrk="1" hangingPunct="1">
              <a:buFontTx/>
              <a:buChar char="-"/>
              <a:defRPr/>
            </a:pPr>
            <a:r>
              <a:rPr lang="cs-CZ" altLang="cs-CZ" sz="2200">
                <a:latin typeface="Bookman Old Style" pitchFamily="18" charset="0"/>
              </a:rPr>
              <a:t> počet okresů: 7.</a:t>
            </a:r>
          </a:p>
          <a:p>
            <a:pPr algn="l" eaLnBrk="1" hangingPunct="1">
              <a:buFontTx/>
              <a:buChar char="-"/>
              <a:defRPr/>
            </a:pPr>
            <a:endParaRPr lang="cs-CZ" altLang="cs-CZ" sz="2200">
              <a:latin typeface="Bookman Old Style" pitchFamily="18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84888" y="5949950"/>
            <a:ext cx="1295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cs-CZ" altLang="cs-CZ" sz="120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524750" y="3429000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23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203575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24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740650" y="6453188"/>
            <a:ext cx="10080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1200"/>
              <a:t>Obr. 25</a:t>
            </a:r>
          </a:p>
        </p:txBody>
      </p:sp>
      <p:pic>
        <p:nvPicPr>
          <p:cNvPr id="11272" name="Picture 12" descr="Soubor:Plzen Region CoA CZ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268413"/>
            <a:ext cx="171450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4" descr="File:Plzensky kraj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05263"/>
            <a:ext cx="40243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6" descr="File:Plzen 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500438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178</TotalTime>
  <Words>779</Words>
  <Application>Microsoft Office PowerPoint</Application>
  <PresentationFormat>Předvádění na obrazovce (4:3)</PresentationFormat>
  <Paragraphs>159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Bookman Old Style</vt:lpstr>
      <vt:lpstr>CG Times</vt:lpstr>
      <vt:lpstr>Garamond</vt:lpstr>
      <vt:lpstr>Wingdings</vt:lpstr>
      <vt:lpstr>Kruhy na vodě</vt:lpstr>
      <vt:lpstr>KRAJE  ČESKÉ REPUBLIKY</vt:lpstr>
      <vt:lpstr>ADMINISTRATIVNÍ ČLENĚNÍ ČR</vt:lpstr>
      <vt:lpstr>ADMINISTRATIVNÍ ČLENĚNÍ ČR</vt:lpstr>
      <vt:lpstr>ADMINISTRATIVNÍ ČLENĚNÍ ČR</vt:lpstr>
      <vt:lpstr>KRAJ PRAHA</vt:lpstr>
      <vt:lpstr>STŘEDOČESKÝ KRAJ</vt:lpstr>
      <vt:lpstr>ÚSTECKÝ KRAJ</vt:lpstr>
      <vt:lpstr>KARLOVARSKÝ KRAJ</vt:lpstr>
      <vt:lpstr>PLZEŇSKÝ KRAJ</vt:lpstr>
      <vt:lpstr>JIHOČESKÝ KRAJ</vt:lpstr>
      <vt:lpstr>LIBERECKÝ KRAJ</vt:lpstr>
      <vt:lpstr>KRÁLOVEHRADECKÝ KRAJ</vt:lpstr>
      <vt:lpstr>PARDUBICKÝ KRAJ</vt:lpstr>
      <vt:lpstr>KRAJ VYSOČINA</vt:lpstr>
      <vt:lpstr>OLOMOUCKÝ KRAJ</vt:lpstr>
      <vt:lpstr>MORAVSKOSLEZSKÝ KRAJ</vt:lpstr>
      <vt:lpstr>JIHOMORAVSKÝ KRAJ</vt:lpstr>
      <vt:lpstr>ZLÍNSKÝ KRAJ</vt:lpstr>
      <vt:lpstr>ZAJÍMAVOST</vt:lpstr>
      <vt:lpstr>ZAPAMATOVALI JSTE SI…</vt:lpstr>
      <vt:lpstr>ZAPAMATOVALI JSTE SI…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KRAJE  ČESKÉ REPUBLIKY</dc:title>
  <dc:creator>Honza</dc:creator>
  <cp:lastModifiedBy>Milan Bednář</cp:lastModifiedBy>
  <cp:revision>15</cp:revision>
  <dcterms:created xsi:type="dcterms:W3CDTF">2012-08-16T15:41:47Z</dcterms:created>
  <dcterms:modified xsi:type="dcterms:W3CDTF">2024-04-22T19:49:24Z</dcterms:modified>
</cp:coreProperties>
</file>