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8" r:id="rId3"/>
    <p:sldId id="259" r:id="rId4"/>
    <p:sldId id="26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4C055-7E9F-2BDD-2780-512633E73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73828C-27F4-B009-1C6B-24A1648A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2FEB38-A28F-A7EE-128F-D59F1DB2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976243-BE37-F8E1-A496-8C11C230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B62E-2D60-19FC-59CC-95526483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7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23398-4CCA-7DC2-BE72-1561CC52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DC44DD-557F-5A47-82FF-CB9E7AA0A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6A1365-54A3-9153-FA22-7373DD85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81D9BA-9B04-6B3C-685D-693CBF99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E65C52-EFF4-2C26-0CA6-280D3320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1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255037-890E-6F42-9AB9-28129BD2B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6C1C30-3459-832F-9482-B24A2CB89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22C4B1-636E-B568-FBFA-6B19860B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3B9776-7A2C-78BC-1F54-B5A92F2D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6B4CD1-6587-C82D-3AEA-30192A30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13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9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D0DB0-A0D3-BCA6-1347-A152191E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6F25AF-46C7-3A9B-6C72-0AA5D76F3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5D6C55-AEF1-7EBB-A6D1-4E9E267B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4DC709-B2EB-9BBF-8F95-5033B66B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26C6D7-9511-C026-4480-265FEF77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37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992D4-DF25-5CA8-18B3-6B739F0F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EB8159-0E93-4F45-5E60-1AD8DDCA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A119FC-4459-BD8F-2F48-2D631971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8A03C-93A4-6364-C765-3D5D51D1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2F22DB-4F68-F63B-1EED-7B925DE6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50008-8615-F223-C80C-28A6CBA9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07082-75E7-9A21-05CF-2B768C803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F5F131-86A3-C7BF-CE7D-0B31411B8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0DA893-D743-2674-96EF-5D77CE90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CC3CC8-4A2F-B3F8-50BA-A95820CB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E7196C-51DF-6B99-974A-AD2C9CC8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35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5DCD9-5A48-96BD-D2DF-C405B62E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AA6DC3-FC0D-6061-385F-6C977D38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0D9423-8852-C839-3FA4-704EECA25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B52F6D-C9E3-53B7-F73C-04F8AFEDB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189AA4-65C5-B06A-8D7E-CD86C35A8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020458-ECA0-1A8E-BCEE-BE80B026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B7DB3A0-FA40-F3E0-4F8E-7890EA96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9ABC23-50D1-AAB4-7AE1-D51C9F5F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6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E30A3-62DD-7FAC-2D80-23B4014F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30235A-5948-4E24-AF1D-5F55A4FE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328D69-3F4A-73CB-B2B2-6EF0BE4D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A39B9A-26C1-84A1-8CAF-4E9A64F9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2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BF9B67-6C18-09A8-8CC9-6015C83B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DAAAC4-0C85-9330-8FBF-2A890886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DE1AE2-F0CF-B353-E5C8-325D4D9F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2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2EDCF-88B5-AB95-2B48-77FCC20D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A3C1-A1BC-EEAC-4307-47CD5C65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11050-2B1F-1FFE-EB13-6EA5199E8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154979-8CEC-BA53-DAB3-E1ADCF33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8D389B-EA26-2D7D-EABD-523754FB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397F2B-B798-1720-F2A0-BF18C9D1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4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1B17E-D4C5-FF9C-A0E4-17ECF4CD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4193FD-8F52-60EC-69BB-B13EE4445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3FD0DA-E902-11FF-3C8E-FAFC29E3D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DD1640-C964-7756-06F3-F1A15778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BF71A7-147D-3BB6-BE3F-65FC0CA5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7E6CBC-9E17-FF74-73A3-15F5FBE3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32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96E11C-8C9C-19EE-2A5D-46619055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58FA68-3F21-9116-2CF6-EA49BD8D9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3F508F-7896-E941-C690-A40D41588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D5677-FE9E-47EB-9947-2E66EB6F235E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95EB8-0ED9-692B-3F5E-E17E57829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4783E-ABFC-F884-E409-82083B23F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950A8-1A5C-48BE-9044-C9C55086EE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3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Červené a modré příznaky">
            <a:extLst>
              <a:ext uri="{FF2B5EF4-FFF2-40B4-BE49-F238E27FC236}">
                <a16:creationId xmlns:a16="http://schemas.microsoft.com/office/drawing/2014/main" id="{5BDA0651-B463-18DB-E8D8-DEA5F2CB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950" y="1860919"/>
            <a:ext cx="373146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D2E07C-19D5-F766-6CC1-C76897664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896" y="2299176"/>
            <a:ext cx="3098526" cy="1571164"/>
          </a:xfrm>
        </p:spPr>
        <p:txBody>
          <a:bodyPr anchor="t">
            <a:normAutofit/>
          </a:bodyPr>
          <a:lstStyle/>
          <a:p>
            <a:pPr algn="l"/>
            <a:r>
              <a:rPr lang="cs-CZ" sz="2600"/>
              <a:t>ČESKÁ REPUBLIKA, ORIENTACE NA MAPĚ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2B1CEC-32DD-B4E6-8CBA-CE41BFECD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896" y="4199213"/>
            <a:ext cx="3143954" cy="598548"/>
          </a:xfrm>
        </p:spPr>
        <p:txBody>
          <a:bodyPr anchor="ctr">
            <a:normAutofit/>
          </a:bodyPr>
          <a:lstStyle/>
          <a:p>
            <a:pPr algn="l"/>
            <a:r>
              <a:rPr lang="cs-CZ" sz="1600" dirty="0"/>
              <a:t>VODSTVO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2377" y="403477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r>
              <a:rPr lang="cs-CZ" dirty="0"/>
              <a:t>PŘEHRADNÍ NÁDRŽE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VÝZNAM</a:t>
            </a:r>
            <a:r>
              <a:rPr lang="cs-CZ" dirty="0"/>
              <a:t> - ochrana před záplavami</a:t>
            </a:r>
          </a:p>
          <a:p>
            <a:pPr marL="0" indent="0">
              <a:buNone/>
            </a:pPr>
            <a:r>
              <a:rPr lang="cs-CZ" dirty="0"/>
              <a:t>                 - zásobárny pitné vody</a:t>
            </a:r>
          </a:p>
          <a:p>
            <a:pPr marL="0" indent="0">
              <a:buNone/>
            </a:pPr>
            <a:r>
              <a:rPr lang="cs-CZ" dirty="0"/>
              <a:t>                 - vodní elektrárny</a:t>
            </a:r>
          </a:p>
          <a:p>
            <a:pPr marL="0" indent="0">
              <a:buNone/>
            </a:pPr>
            <a:r>
              <a:rPr lang="cs-CZ" b="1" dirty="0"/>
              <a:t>PŘEHRADY</a:t>
            </a:r>
          </a:p>
          <a:p>
            <a:pPr marL="1368000">
              <a:buFontTx/>
              <a:buChar char="-"/>
            </a:pPr>
            <a:r>
              <a:rPr lang="cs-CZ" dirty="0"/>
              <a:t>přehrada na Želivce - Švihov</a:t>
            </a:r>
          </a:p>
          <a:p>
            <a:pPr marL="1368000">
              <a:buFontTx/>
              <a:buChar char="-"/>
            </a:pPr>
            <a:r>
              <a:rPr lang="cs-CZ" dirty="0"/>
              <a:t>přehrady na Vltavě 	 </a:t>
            </a:r>
          </a:p>
          <a:p>
            <a:pPr marL="1196550" indent="0">
              <a:buNone/>
            </a:pPr>
            <a:r>
              <a:rPr lang="cs-CZ" dirty="0"/>
              <a:t>				 a) Lipno</a:t>
            </a:r>
          </a:p>
          <a:p>
            <a:pPr marL="1368000" indent="0">
              <a:buNone/>
            </a:pPr>
            <a:r>
              <a:rPr lang="cs-CZ" dirty="0"/>
              <a:t>                                       b) Orlík</a:t>
            </a:r>
          </a:p>
          <a:p>
            <a:pPr marL="1368000" indent="0">
              <a:buNone/>
            </a:pPr>
            <a:r>
              <a:rPr lang="cs-CZ" dirty="0"/>
              <a:t>                                       c) Slapy</a:t>
            </a:r>
          </a:p>
          <a:p>
            <a:pPr marL="1368000">
              <a:buFontTx/>
              <a:buChar char="-"/>
            </a:pPr>
            <a:r>
              <a:rPr lang="cs-CZ" dirty="0"/>
              <a:t>přehrada na Dyji - Vranov</a:t>
            </a:r>
          </a:p>
          <a:p>
            <a:pPr marL="1368000">
              <a:buFontTx/>
              <a:buChar char="-"/>
            </a:pPr>
            <a:r>
              <a:rPr lang="cs-CZ" dirty="0"/>
              <a:t>přehrada na Jihlavě - Dalešice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57872" cy="19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0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1564"/>
            <a:ext cx="6512511" cy="1143000"/>
          </a:xfrm>
        </p:spPr>
        <p:txBody>
          <a:bodyPr/>
          <a:lstStyle/>
          <a:p>
            <a:r>
              <a:rPr lang="cs-CZ" dirty="0"/>
              <a:t>Odpovězte na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79312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1) Jak </a:t>
            </a:r>
            <a:r>
              <a:rPr lang="cs-CZ" dirty="0"/>
              <a:t>se nazývá území, ze kterého všechny vody stékají do jedné řeky?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/>
              <a:t>2) Která je naše nejdelší řeka?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…………………………………………………………………………</a:t>
            </a:r>
          </a:p>
          <a:p>
            <a:pPr marL="0" indent="0">
              <a:buNone/>
            </a:pPr>
            <a:r>
              <a:rPr lang="cs-CZ" dirty="0"/>
              <a:t>3) Jaký význam mají řeky?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…………………………………………………………………........</a:t>
            </a:r>
          </a:p>
          <a:p>
            <a:pPr marL="0" indent="0">
              <a:buNone/>
            </a:pPr>
            <a:r>
              <a:rPr lang="cs-CZ" dirty="0"/>
              <a:t>4) Kde pramení a kam ústí řeka Labe?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/>
              <a:t>5) Vyjmenujte čtyři naše nejznámější řeky.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50302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6) Které nejznámější přehrady jsou postaveny na Vltavě?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cs-CZ" dirty="0"/>
              <a:t>7) Jaký význam mají přehrady?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/>
              <a:t>8) Napište oblast a názvy nejznámějších jezer.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…………………………………………………………………….</a:t>
            </a:r>
          </a:p>
          <a:p>
            <a:pPr marL="0" indent="0">
              <a:buNone/>
            </a:pPr>
            <a:r>
              <a:rPr lang="cs-CZ" dirty="0"/>
              <a:t>9) Do kterých moří odvádějí vodu řeky pramenící v ČR?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</a:t>
            </a:r>
          </a:p>
          <a:p>
            <a:pPr marL="0" indent="0">
              <a:buNone/>
            </a:pPr>
            <a:r>
              <a:rPr lang="cs-CZ" dirty="0"/>
              <a:t>10) V které oblasti se nacházejí naše nejznámější  rybníky a který je největší?</a:t>
            </a:r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7018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cs-CZ" sz="3500"/>
              <a:t>VODSTVO ČESKÉ REPUBLIKY</a:t>
            </a:r>
          </a:p>
        </p:txBody>
      </p:sp>
      <p:pic>
        <p:nvPicPr>
          <p:cNvPr id="14" name="Picture 13" descr="Letecká fotka řek protékající přes lesní hospodářství">
            <a:extLst>
              <a:ext uri="{FF2B5EF4-FFF2-40B4-BE49-F238E27FC236}">
                <a16:creationId xmlns:a16="http://schemas.microsoft.com/office/drawing/2014/main" id="{C8ECBEAF-0A00-2C1C-B27A-28F88AFC4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72" r="22008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415300" y="2409830"/>
            <a:ext cx="5477180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1" dirty="0"/>
              <a:t>POVODÍ </a:t>
            </a:r>
            <a:r>
              <a:rPr lang="cs-CZ" sz="1700" dirty="0"/>
              <a:t>= území, odkud voda odtéká do jedné řeky</a:t>
            </a:r>
          </a:p>
          <a:p>
            <a:pPr marL="0" indent="0">
              <a:buNone/>
            </a:pPr>
            <a:r>
              <a:rPr lang="cs-CZ" sz="1700" b="1" dirty="0"/>
              <a:t>ROZVODÍ </a:t>
            </a:r>
            <a:r>
              <a:rPr lang="cs-CZ" sz="1700" dirty="0"/>
              <a:t>= hranice mezi povodími</a:t>
            </a:r>
          </a:p>
          <a:p>
            <a:pPr marL="0" indent="0">
              <a:buNone/>
            </a:pPr>
            <a:r>
              <a:rPr lang="cs-CZ" sz="1700" b="1" dirty="0"/>
              <a:t>ÚSTÍ </a:t>
            </a:r>
            <a:r>
              <a:rPr lang="cs-CZ" sz="1700" dirty="0"/>
              <a:t>= tam, kde se řeka vlévá do jiné řeky, rybníka</a:t>
            </a:r>
          </a:p>
          <a:p>
            <a:pPr marL="0" indent="0">
              <a:buNone/>
            </a:pPr>
            <a:r>
              <a:rPr lang="cs-CZ" sz="1700" b="1" dirty="0"/>
              <a:t>SOUTOK</a:t>
            </a:r>
            <a:r>
              <a:rPr lang="cs-CZ" sz="1700" dirty="0"/>
              <a:t> = místo, kde se řeky stékají</a:t>
            </a:r>
          </a:p>
          <a:p>
            <a:pPr marL="0" indent="0">
              <a:buNone/>
            </a:pPr>
            <a:r>
              <a:rPr lang="cs-CZ" sz="1700" b="1" dirty="0"/>
              <a:t>JEZERO</a:t>
            </a:r>
            <a:r>
              <a:rPr lang="cs-CZ" sz="1700" dirty="0"/>
              <a:t> = vodní plocha vytvořená v přírodě bez </a:t>
            </a:r>
          </a:p>
          <a:p>
            <a:pPr marL="0" indent="0">
              <a:buNone/>
            </a:pPr>
            <a:r>
              <a:rPr lang="cs-CZ" sz="1700" dirty="0"/>
              <a:t>                 účasti člověka</a:t>
            </a:r>
          </a:p>
          <a:p>
            <a:pPr marL="0" indent="0">
              <a:buNone/>
            </a:pPr>
            <a:r>
              <a:rPr lang="cs-CZ" sz="1700" b="1" dirty="0"/>
              <a:t>PŘEHRADNÍ NÁDRŽ </a:t>
            </a:r>
            <a:r>
              <a:rPr lang="cs-CZ" sz="1700" dirty="0"/>
              <a:t>= </a:t>
            </a:r>
            <a:r>
              <a:rPr lang="cs-CZ" sz="1800" dirty="0"/>
              <a:t>vodní nádrž, která vzniká umělým přehrazením údolí s vodním tokem přehradní hrází, slouží k zásobování vodou, výrobě elektrické energie, ochraně před povodněmi</a:t>
            </a:r>
          </a:p>
          <a:p>
            <a:pPr marL="0" indent="0">
              <a:buNone/>
            </a:pPr>
            <a:r>
              <a:rPr lang="cs-CZ" sz="1800" b="1" dirty="0"/>
              <a:t>RYBNÍK</a:t>
            </a:r>
            <a:r>
              <a:rPr lang="cs-CZ" sz="1800" dirty="0"/>
              <a:t> = uměle vybudovaná vypustitelná vodní nádrž sloužící k chovu ryb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2904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cs-CZ" sz="3500"/>
              <a:t>ŘEKY</a:t>
            </a:r>
          </a:p>
        </p:txBody>
      </p:sp>
      <p:pic>
        <p:nvPicPr>
          <p:cNvPr id="14" name="Picture 13" descr="Horami po moři">
            <a:extLst>
              <a:ext uri="{FF2B5EF4-FFF2-40B4-BE49-F238E27FC236}">
                <a16:creationId xmlns:a16="http://schemas.microsoft.com/office/drawing/2014/main" id="{EB66CD8D-2D99-BBEA-7B40-64A43D833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33" r="22647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415300" y="2409830"/>
            <a:ext cx="5098904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/>
              <a:t>Řeky pramenící v ČR odvádí vodu do: </a:t>
            </a:r>
          </a:p>
          <a:p>
            <a:pPr marL="0" indent="0">
              <a:buNone/>
            </a:pPr>
            <a:r>
              <a:rPr lang="cs-CZ" sz="1700"/>
              <a:t>                                 </a:t>
            </a:r>
            <a:r>
              <a:rPr lang="cs-CZ" sz="1700" b="1"/>
              <a:t>a) Severního moře</a:t>
            </a:r>
          </a:p>
          <a:p>
            <a:pPr marL="0" indent="0">
              <a:buNone/>
            </a:pPr>
            <a:r>
              <a:rPr lang="cs-CZ" sz="1700" b="1"/>
              <a:t>                                 b) Baltského moře</a:t>
            </a:r>
          </a:p>
          <a:p>
            <a:pPr marL="0" indent="0">
              <a:buNone/>
            </a:pPr>
            <a:r>
              <a:rPr lang="cs-CZ" sz="1700" b="1"/>
              <a:t>                                 c) Černého moře.</a:t>
            </a:r>
          </a:p>
          <a:p>
            <a:pPr marL="0" indent="0">
              <a:buNone/>
            </a:pPr>
            <a:endParaRPr lang="cs-CZ" sz="1700"/>
          </a:p>
          <a:p>
            <a:pPr marL="0" indent="0">
              <a:buNone/>
            </a:pPr>
            <a:r>
              <a:rPr lang="cs-CZ" sz="1700" b="1"/>
              <a:t>Význam řek</a:t>
            </a:r>
            <a:r>
              <a:rPr lang="cs-CZ" sz="1700"/>
              <a:t>: zdroj vody</a:t>
            </a:r>
          </a:p>
          <a:p>
            <a:pPr marL="0" indent="0">
              <a:buNone/>
            </a:pPr>
            <a:r>
              <a:rPr lang="cs-CZ" sz="1700"/>
              <a:t>                       vznik měst</a:t>
            </a:r>
          </a:p>
        </p:txBody>
      </p:sp>
    </p:spTree>
    <p:extLst>
      <p:ext uri="{BB962C8B-B14F-4D97-AF65-F5344CB8AC3E}">
        <p14:creationId xmlns:p14="http://schemas.microsoft.com/office/powerpoint/2010/main" val="425395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03648" y="28631"/>
            <a:ext cx="6512511" cy="1143000"/>
          </a:xfrm>
        </p:spPr>
        <p:txBody>
          <a:bodyPr/>
          <a:lstStyle/>
          <a:p>
            <a:r>
              <a:rPr lang="cs-CZ" dirty="0"/>
              <a:t>K názvu </a:t>
            </a:r>
            <a:r>
              <a:rPr lang="cs-CZ"/>
              <a:t>řeky doplňte </a:t>
            </a:r>
            <a:r>
              <a:rPr lang="cs-CZ" dirty="0"/>
              <a:t>správné číslo</a:t>
            </a:r>
          </a:p>
        </p:txBody>
      </p:sp>
      <p:pic>
        <p:nvPicPr>
          <p:cNvPr id="2" name="Picture 2" descr="C:\Users\Simona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821" y1="14625" x2="5821" y2="14625"/>
                        <a14:backgroundMark x1="5821" y1="14625" x2="5821" y2="14625"/>
                        <a14:backgroundMark x1="19958" y1="25296" x2="19958" y2="25296"/>
                        <a14:backgroundMark x1="19958" y1="25296" x2="19958" y2="25296"/>
                        <a14:backgroundMark x1="6861" y1="34783" x2="6861" y2="34783"/>
                        <a14:backgroundMark x1="6861" y1="34783" x2="6861" y2="34783"/>
                        <a14:backgroundMark x1="21830" y1="91700" x2="21830" y2="91700"/>
                        <a14:backgroundMark x1="18295" y1="85771" x2="18295" y2="85771"/>
                        <a14:backgroundMark x1="15593" y1="81818" x2="15593" y2="81818"/>
                        <a14:backgroundMark x1="15593" y1="81818" x2="15593" y2="81818"/>
                        <a14:backgroundMark x1="14553" y1="73518" x2="14553" y2="73518"/>
                        <a14:backgroundMark x1="25156" y1="16206" x2="25156" y2="16206"/>
                        <a14:backgroundMark x1="24116" y1="7510" x2="24116" y2="7510"/>
                        <a14:backgroundMark x1="79834" y1="5929" x2="79834" y2="5929"/>
                        <a14:backgroundMark x1="94595" y1="12648" x2="94595" y2="12648"/>
                        <a14:backgroundMark x1="95426" y1="73123" x2="95426" y2="73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3260"/>
            <a:ext cx="6264696" cy="32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mona\Desktop\Bez názvu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6" b="98419" l="9563" r="983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3"/>
          <a:stretch/>
        </p:blipFill>
        <p:spPr bwMode="auto">
          <a:xfrm>
            <a:off x="395536" y="2003260"/>
            <a:ext cx="5882850" cy="34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660232" y="1772816"/>
            <a:ext cx="1728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Morava</a:t>
            </a:r>
          </a:p>
          <a:p>
            <a:r>
              <a:rPr lang="cs-CZ" sz="2400" dirty="0"/>
              <a:t>Sázava</a:t>
            </a:r>
          </a:p>
          <a:p>
            <a:r>
              <a:rPr lang="cs-CZ" sz="2400" dirty="0"/>
              <a:t>Berounka</a:t>
            </a:r>
          </a:p>
          <a:p>
            <a:r>
              <a:rPr lang="cs-CZ" sz="2400" dirty="0"/>
              <a:t>Vltava</a:t>
            </a:r>
          </a:p>
          <a:p>
            <a:r>
              <a:rPr lang="cs-CZ" sz="2400" dirty="0"/>
              <a:t>Jihlava</a:t>
            </a:r>
          </a:p>
          <a:p>
            <a:r>
              <a:rPr lang="cs-CZ" sz="2400" dirty="0"/>
              <a:t>Labe</a:t>
            </a:r>
          </a:p>
          <a:p>
            <a:r>
              <a:rPr lang="cs-CZ" sz="2400" dirty="0"/>
              <a:t>Bečva</a:t>
            </a:r>
          </a:p>
          <a:p>
            <a:r>
              <a:rPr lang="cs-CZ" sz="2400" dirty="0"/>
              <a:t>Jizera</a:t>
            </a:r>
          </a:p>
          <a:p>
            <a:r>
              <a:rPr lang="cs-CZ" sz="2400" dirty="0"/>
              <a:t>Ohře</a:t>
            </a:r>
          </a:p>
          <a:p>
            <a:r>
              <a:rPr lang="cs-CZ" sz="2400" dirty="0"/>
              <a:t>Svratka</a:t>
            </a:r>
          </a:p>
          <a:p>
            <a:r>
              <a:rPr lang="cs-CZ" sz="2400" dirty="0"/>
              <a:t>Odra</a:t>
            </a:r>
          </a:p>
          <a:p>
            <a:r>
              <a:rPr lang="cs-CZ" sz="2400" dirty="0"/>
              <a:t>Dyje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44408" y="1772816"/>
            <a:ext cx="57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2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3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8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6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4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5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7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9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1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11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10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12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7584" y="582500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Kontrola - kliknutí</a:t>
            </a:r>
          </a:p>
        </p:txBody>
      </p:sp>
    </p:spTree>
    <p:extLst>
      <p:ext uri="{BB962C8B-B14F-4D97-AF65-F5344CB8AC3E}">
        <p14:creationId xmlns:p14="http://schemas.microsoft.com/office/powerpoint/2010/main" val="15944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imona\Pictures\2012-02-26 v\v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44807" r="5774" b="16869"/>
          <a:stretch/>
        </p:blipFill>
        <p:spPr bwMode="auto">
          <a:xfrm>
            <a:off x="1187624" y="1897860"/>
            <a:ext cx="7128792" cy="43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4176463" cy="1143000"/>
          </a:xfrm>
        </p:spPr>
        <p:txBody>
          <a:bodyPr/>
          <a:lstStyle/>
          <a:p>
            <a:r>
              <a:rPr lang="cs-CZ" dirty="0"/>
              <a:t>Řeky</a:t>
            </a:r>
          </a:p>
        </p:txBody>
      </p:sp>
    </p:spTree>
    <p:extLst>
      <p:ext uri="{BB962C8B-B14F-4D97-AF65-F5344CB8AC3E}">
        <p14:creationId xmlns:p14="http://schemas.microsoft.com/office/powerpoint/2010/main" val="11549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9863"/>
          <a:stretch/>
        </p:blipFill>
        <p:spPr bwMode="auto">
          <a:xfrm>
            <a:off x="20" y="1"/>
            <a:ext cx="394677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1410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1220"/>
          <a:stretch/>
        </p:blipFill>
        <p:spPr bwMode="auto">
          <a:xfrm>
            <a:off x="-5439" y="3429000"/>
            <a:ext cx="395222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355976" y="1162319"/>
            <a:ext cx="4248472" cy="4930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LABE</a:t>
            </a:r>
          </a:p>
          <a:p>
            <a:pPr marL="0" indent="0">
              <a:buNone/>
            </a:pPr>
            <a:r>
              <a:rPr lang="cs-CZ" sz="2400" dirty="0"/>
              <a:t>  - pramení v Krkonoších</a:t>
            </a:r>
          </a:p>
          <a:p>
            <a:pPr marL="0" indent="0">
              <a:buNone/>
            </a:pPr>
            <a:r>
              <a:rPr lang="cs-CZ" sz="2400" dirty="0"/>
              <a:t>  - ústí do Severního moře</a:t>
            </a:r>
          </a:p>
          <a:p>
            <a:pPr marL="0" indent="0">
              <a:buNone/>
            </a:pPr>
            <a:r>
              <a:rPr lang="cs-CZ" sz="2400" dirty="0"/>
              <a:t>  - lodní doprava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Přítoky Labe </a:t>
            </a:r>
            <a:r>
              <a:rPr lang="cs-CZ" sz="2400" dirty="0"/>
              <a:t>- Cidlina, Jizera, Ploučnice, Metuje, Orlice, Chrudimka, Vltava, Ohře,                           Bílina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ODRA</a:t>
            </a:r>
          </a:p>
          <a:p>
            <a:pPr>
              <a:buFontTx/>
              <a:buChar char="-"/>
            </a:pPr>
            <a:r>
              <a:rPr lang="cs-CZ" sz="2400" dirty="0"/>
              <a:t>pramení v Oderských vrších</a:t>
            </a:r>
          </a:p>
          <a:p>
            <a:pPr>
              <a:buFontTx/>
              <a:buChar char="-"/>
            </a:pPr>
            <a:r>
              <a:rPr lang="cs-CZ" sz="2400" dirty="0"/>
              <a:t>ústí do Baltského moře</a:t>
            </a:r>
          </a:p>
          <a:p>
            <a:pPr>
              <a:buFontTx/>
              <a:buChar char="-"/>
            </a:pPr>
            <a:r>
              <a:rPr lang="cs-CZ" sz="2400" dirty="0"/>
              <a:t>řeka severní Moravy</a:t>
            </a:r>
          </a:p>
          <a:p>
            <a:pPr marL="0" indent="0">
              <a:buNone/>
            </a:pPr>
            <a:r>
              <a:rPr lang="cs-CZ" sz="2400" dirty="0"/>
              <a:t>         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236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5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5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/>
              <a:t>VLTAVA</a:t>
            </a:r>
          </a:p>
          <a:p>
            <a:pPr>
              <a:buFontTx/>
              <a:buChar char="-"/>
            </a:pPr>
            <a:r>
              <a:rPr lang="cs-CZ" dirty="0"/>
              <a:t>nejdelší 433 km</a:t>
            </a:r>
          </a:p>
          <a:p>
            <a:pPr>
              <a:buFontTx/>
              <a:buChar char="-"/>
            </a:pPr>
            <a:r>
              <a:rPr lang="cs-CZ" dirty="0"/>
              <a:t>pramení na Šumavě</a:t>
            </a:r>
          </a:p>
          <a:p>
            <a:pPr>
              <a:buFontTx/>
              <a:buChar char="-"/>
            </a:pPr>
            <a:r>
              <a:rPr lang="cs-CZ" dirty="0"/>
              <a:t>vlévá se do Labe u Mělníka</a:t>
            </a:r>
          </a:p>
          <a:p>
            <a:pPr>
              <a:buFontTx/>
              <a:buChar char="-"/>
            </a:pPr>
            <a:r>
              <a:rPr lang="cs-CZ" dirty="0"/>
              <a:t>protéká Prahou</a:t>
            </a:r>
          </a:p>
          <a:p>
            <a:pPr>
              <a:buFontTx/>
              <a:buChar char="-"/>
            </a:pPr>
            <a:r>
              <a:rPr lang="cs-CZ" dirty="0"/>
              <a:t>vodní elektrárny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PŘEHRADY</a:t>
            </a:r>
            <a:r>
              <a:rPr lang="cs-CZ" dirty="0"/>
              <a:t>   a) Lipno                     </a:t>
            </a:r>
            <a:r>
              <a:rPr lang="cs-CZ" b="1" dirty="0"/>
              <a:t>PŘÍTOKY</a:t>
            </a:r>
            <a:r>
              <a:rPr lang="cs-CZ" dirty="0"/>
              <a:t>    a) Malše</a:t>
            </a:r>
          </a:p>
          <a:p>
            <a:pPr marL="0" indent="0">
              <a:buNone/>
            </a:pPr>
            <a:r>
              <a:rPr lang="cs-CZ" dirty="0"/>
              <a:t>                    	  b) Orlík                                  	b) Lužnice</a:t>
            </a:r>
          </a:p>
          <a:p>
            <a:pPr marL="0" indent="0">
              <a:buNone/>
            </a:pPr>
            <a:r>
              <a:rPr lang="cs-CZ" dirty="0"/>
              <a:t>                    	  c) Slapy                                 	c) Sázava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		d) Otava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		e) Berounka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0" y="4835021"/>
            <a:ext cx="2682918" cy="154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02" y="527330"/>
            <a:ext cx="3137925" cy="23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0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07288" cy="6336704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/>
              <a:t>MORAVA</a:t>
            </a:r>
          </a:p>
          <a:p>
            <a:pPr marL="0" indent="0" algn="ctr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dirty="0"/>
              <a:t>řeka území Moravy</a:t>
            </a:r>
          </a:p>
          <a:p>
            <a:pPr>
              <a:buFontTx/>
              <a:buChar char="-"/>
            </a:pPr>
            <a:r>
              <a:rPr lang="cs-CZ" dirty="0"/>
              <a:t>pramení pod Kralickým Sněžníkem</a:t>
            </a:r>
          </a:p>
          <a:p>
            <a:pPr>
              <a:buFontTx/>
              <a:buChar char="-"/>
            </a:pPr>
            <a:r>
              <a:rPr lang="cs-CZ" dirty="0"/>
              <a:t>na jihu se vlévá do Dunaje a ten ústí do Černého moře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            PŘÍTOKY</a:t>
            </a:r>
            <a:r>
              <a:rPr lang="cs-CZ" dirty="0"/>
              <a:t> 	a) Bečva</a:t>
            </a:r>
          </a:p>
          <a:p>
            <a:pPr marL="0" indent="0" algn="ctr">
              <a:buNone/>
            </a:pPr>
            <a:r>
              <a:rPr lang="cs-CZ" dirty="0"/>
              <a:t>                        		b) Dyje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1934"/>
            <a:ext cx="2945904" cy="201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380" y="1138265"/>
            <a:ext cx="3488403" cy="1401183"/>
          </a:xfrm>
        </p:spPr>
        <p:txBody>
          <a:bodyPr anchor="t">
            <a:normAutofit/>
          </a:bodyPr>
          <a:lstStyle/>
          <a:p>
            <a:r>
              <a:rPr lang="cs-CZ" sz="2800"/>
              <a:t>JEZERA</a:t>
            </a:r>
          </a:p>
        </p:txBody>
      </p:sp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71379" y="2551176"/>
            <a:ext cx="3488404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/>
              <a:t>Nejznámější jezera na Šumavě</a:t>
            </a:r>
            <a:r>
              <a:rPr lang="cs-CZ" sz="1600"/>
              <a:t>:</a:t>
            </a:r>
          </a:p>
          <a:p>
            <a:pPr marL="0" indent="0">
              <a:buNone/>
            </a:pPr>
            <a:r>
              <a:rPr lang="cs-CZ" sz="1600"/>
              <a:t>                                        a) Čertovo</a:t>
            </a:r>
          </a:p>
          <a:p>
            <a:pPr marL="0" indent="0">
              <a:buNone/>
            </a:pPr>
            <a:r>
              <a:rPr lang="cs-CZ" sz="1600"/>
              <a:t>                                        b) Černé</a:t>
            </a:r>
          </a:p>
          <a:p>
            <a:pPr marL="0" indent="0">
              <a:buNone/>
            </a:pPr>
            <a:r>
              <a:rPr lang="cs-CZ" sz="1600"/>
              <a:t>                                        c) Plešné</a:t>
            </a:r>
          </a:p>
          <a:p>
            <a:pPr marL="0" indent="0">
              <a:buNone/>
            </a:pPr>
            <a:endParaRPr lang="cs-CZ" sz="1600"/>
          </a:p>
          <a:p>
            <a:pPr marL="0" indent="0">
              <a:buNone/>
            </a:pPr>
            <a:r>
              <a:rPr lang="cs-CZ" sz="1600" b="1"/>
              <a:t>RYBNÍKY</a:t>
            </a:r>
          </a:p>
          <a:p>
            <a:pPr marL="0" indent="0">
              <a:buNone/>
            </a:pPr>
            <a:r>
              <a:rPr lang="cs-CZ" sz="1600" b="1"/>
              <a:t>Rybářské oblasti</a:t>
            </a:r>
            <a:r>
              <a:rPr lang="cs-CZ" sz="1600"/>
              <a:t>: Jižní Čechy</a:t>
            </a:r>
          </a:p>
          <a:p>
            <a:pPr marL="0" indent="0">
              <a:buNone/>
            </a:pPr>
            <a:r>
              <a:rPr lang="cs-CZ" sz="1600"/>
              <a:t>                               Polabí</a:t>
            </a:r>
          </a:p>
          <a:p>
            <a:pPr marL="0" indent="0">
              <a:buNone/>
            </a:pPr>
            <a:r>
              <a:rPr lang="cs-CZ" sz="1600"/>
              <a:t>                               Třeboňsko</a:t>
            </a:r>
          </a:p>
          <a:p>
            <a:pPr marL="0" indent="0">
              <a:buNone/>
            </a:pPr>
            <a:r>
              <a:rPr lang="cs-CZ" sz="1600" b="1"/>
              <a:t>Rybníky</a:t>
            </a:r>
            <a:r>
              <a:rPr lang="cs-CZ" sz="1600"/>
              <a:t> - Rožmberk, Svět a Hejtman</a:t>
            </a:r>
          </a:p>
          <a:p>
            <a:pPr marL="0" indent="0">
              <a:buNone/>
            </a:pPr>
            <a:r>
              <a:rPr lang="cs-CZ" sz="1600"/>
              <a:t>                               </a:t>
            </a:r>
          </a:p>
        </p:txBody>
      </p:sp>
      <p:pic>
        <p:nvPicPr>
          <p:cNvPr id="5122" name="Picture 2" descr="C:\Users\Simona\Desktop\Simča\Třeboň\Rybník Svě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r="32812" b="3"/>
          <a:stretch/>
        </p:blipFill>
        <p:spPr bwMode="auto">
          <a:xfrm>
            <a:off x="4572000" y="838013"/>
            <a:ext cx="3925903" cy="51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507</Words>
  <Application>Microsoft Office PowerPoint</Application>
  <PresentationFormat>Předvádění na obrazovce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Motiv Office</vt:lpstr>
      <vt:lpstr>ČESKÁ REPUBLIKA, ORIENTACE NA MAPĚ ČR</vt:lpstr>
      <vt:lpstr>VODSTVO ČESKÉ REPUBLIKY</vt:lpstr>
      <vt:lpstr>ŘEKY</vt:lpstr>
      <vt:lpstr>K názvu řeky doplňte správné číslo</vt:lpstr>
      <vt:lpstr>Řeky</vt:lpstr>
      <vt:lpstr>Prezentace aplikace PowerPoint</vt:lpstr>
      <vt:lpstr>Prezentace aplikace PowerPoint</vt:lpstr>
      <vt:lpstr>Prezentace aplikace PowerPoint</vt:lpstr>
      <vt:lpstr>JEZERA</vt:lpstr>
      <vt:lpstr>PŘEHRADNÍ NÁDRŽE</vt:lpstr>
      <vt:lpstr>Odpovězte na otázky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VODSTVO ČESKÉ REPUBLIKY</dc:title>
  <dc:creator>Simona</dc:creator>
  <cp:lastModifiedBy>Milan Bednář</cp:lastModifiedBy>
  <cp:revision>70</cp:revision>
  <dcterms:created xsi:type="dcterms:W3CDTF">2012-02-12T18:16:08Z</dcterms:created>
  <dcterms:modified xsi:type="dcterms:W3CDTF">2024-04-16T18:06:53Z</dcterms:modified>
</cp:coreProperties>
</file>