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22010-4874-4F88-83C5-AC3D30ABF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9CC05C-E763-439A-BEB2-6A024A70E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DBB056-7429-4908-B9A9-0A658762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2AC-ED50-440B-B3D5-A7644D6C09AF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741FB8-1CBB-4A6B-BD00-D0737664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F8409A-A669-4A48-B577-AC011C69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F57D-8BCF-4BE3-9AC2-A9DD0A096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09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D379B-62BE-4093-BD98-716B6D52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1AD1BE-A2A7-4133-8722-C94716FA6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203B5D-5D9B-4F6E-A8C6-7954B46C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2AC-ED50-440B-B3D5-A7644D6C09AF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6F6B9C-9316-42AE-BD92-8A49D1D9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35FC5F-2B1A-4F7C-8768-212F7B18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F57D-8BCF-4BE3-9AC2-A9DD0A096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7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CEC4F91-79C0-44E2-8D94-54775B832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C3826F-0255-410B-87D8-B69315B89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02E6B0-EAC8-4452-AE93-C307AF0E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2AC-ED50-440B-B3D5-A7644D6C09AF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40566C-F596-485B-9C35-5BB11247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3D7815-E52F-41FE-8C11-D6EA1AAA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F57D-8BCF-4BE3-9AC2-A9DD0A096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8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E3895-4217-4AA5-A763-A968D998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24E6FF-0F82-415B-9A9F-63807285F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EF84B7-00CD-4D11-80D6-D75D8EA6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2AC-ED50-440B-B3D5-A7644D6C09AF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B1CC53-9BF4-4AA0-BFA2-500E90AC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5F5951-A9AC-48DC-B8DE-077CD409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F57D-8BCF-4BE3-9AC2-A9DD0A096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2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EC7E8B-AAA8-4E8C-BDA7-EA12C25A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43464C-25CE-4046-AB84-53405E756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8D24ED-C512-460C-ABC4-EF70367F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2AC-ED50-440B-B3D5-A7644D6C09AF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D268EE-A285-48AE-98E2-8CF1AECF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6B6EE1-7C50-4798-AF90-4A81920C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F57D-8BCF-4BE3-9AC2-A9DD0A096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21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32C36-7F51-42EF-A18F-8490BC0D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19690-81D2-4526-ACCD-2BA1CB10C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7781A7-AD39-4616-95DF-5BE82955F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0CC256-5399-4487-8B54-BC249DA1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2AC-ED50-440B-B3D5-A7644D6C09AF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E45CE5-69B5-464A-B8DA-6E0FA72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490021-994D-4339-8B10-EFB85F5A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F57D-8BCF-4BE3-9AC2-A9DD0A096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14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6613F-34FC-49F4-8917-8BBDE9FB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07C050-BF95-40F8-B96B-BAEEA3604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370FE7-73AF-4784-AC6A-D8FFEC030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03C8FA-B0B1-4DAC-A56D-CC999DB1A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8118522-4EDB-40F2-8600-95C1FFA34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737176D-BC56-4148-8713-E85AA485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2AC-ED50-440B-B3D5-A7644D6C09AF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ADE3A7-24AD-48FF-9E96-21DD713F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760E22-3B60-47E8-B2DB-838BB297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F57D-8BCF-4BE3-9AC2-A9DD0A096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057CE-86AF-47AA-9C66-6179700B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590153-070F-4F31-A80D-235DBDA8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2AC-ED50-440B-B3D5-A7644D6C09AF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DF450C-B14E-4A9A-BBE2-45BEECA9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2AD291-B6E5-403E-9E64-BB3D9A60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F57D-8BCF-4BE3-9AC2-A9DD0A096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52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4080EFD-B769-412F-9FFB-38622A13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2AC-ED50-440B-B3D5-A7644D6C09AF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9F810AF-6A87-4DCC-920A-D736C974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DEC454-D210-4147-9168-4F16108C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F57D-8BCF-4BE3-9AC2-A9DD0A096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38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33F5C-1E82-42E2-B11F-045E2995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EA0EDD-02A1-43FD-B26A-36A6BCCF9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0A9B91-FAF4-477C-B3B3-A40A66C26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8AB9EA-A39A-48C2-8F6B-5F975952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2AC-ED50-440B-B3D5-A7644D6C09AF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C294D8-6232-47F6-9E8E-12826F4C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F57CF0-324E-4CE9-B544-C7561D65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F57D-8BCF-4BE3-9AC2-A9DD0A096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47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EE6C2-E8BA-4611-B902-001B7C64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6921235-7124-4F21-B9D8-69894E697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8F2D1F-1E6C-4C29-B27B-CC0B46139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DD0F72-EC90-40F2-9FC3-366437BE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2AC-ED50-440B-B3D5-A7644D6C09AF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9D96FA-7317-4686-876A-35FDFEF0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4B33CC-61FF-4C3F-B177-4D02D4D7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F57D-8BCF-4BE3-9AC2-A9DD0A096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4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2A1095C-16EE-425F-A81D-61A173F6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2B212C-8ADA-4C38-97BF-F7D604670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63C181-2AD7-46BA-A955-326356FF7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822AC-ED50-440B-B3D5-A7644D6C09AF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24AD79-85A4-4EF3-A546-9E8EA08C7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0A1993-E9BC-40C7-B40C-103F77601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EF57D-8BCF-4BE3-9AC2-A9DD0A096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5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F7D25-E95B-452D-BF00-6A80A3C0C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Slovesa s odlučitelnou předponou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AF2B2E-AAEE-4D53-9F72-035E8D66D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0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ana\AppData\Local\Microsoft\Windows\Temporary Internet Files\Content.IE5\K2VSUM3N\MP9004229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672" y="332657"/>
            <a:ext cx="6084594" cy="399776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495600" y="4725144"/>
            <a:ext cx="2088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 err="1">
                <a:latin typeface="Arial" pitchFamily="34" charset="0"/>
                <a:cs typeface="Arial" pitchFamily="34" charset="0"/>
              </a:rPr>
              <a:t>ich</a:t>
            </a:r>
            <a:endParaRPr lang="de-DE" sz="8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87566" y="4989322"/>
            <a:ext cx="572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>
                <a:latin typeface="Arial" pitchFamily="34" charset="0"/>
                <a:cs typeface="Arial" pitchFamily="34" charset="0"/>
              </a:rPr>
              <a:t>  laufe  </a:t>
            </a:r>
            <a:r>
              <a:rPr lang="cs-CZ" sz="8800" dirty="0">
                <a:highlight>
                  <a:srgbClr val="00FFFF"/>
                </a:highlight>
                <a:latin typeface="Arial" pitchFamily="34" charset="0"/>
                <a:cs typeface="Arial" pitchFamily="34" charset="0"/>
              </a:rPr>
              <a:t>Ski</a:t>
            </a:r>
            <a:endParaRPr lang="de-DE" sz="8800" dirty="0">
              <a:highlight>
                <a:srgbClr val="00FFFF"/>
              </a:highligh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Hana\AppData\Local\Microsoft\Windows\Temporary Internet Files\Content.IE5\D65YRR2W\MP9003994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280" y="2129028"/>
            <a:ext cx="3901440" cy="2599944"/>
          </a:xfrm>
          <a:prstGeom prst="rect">
            <a:avLst/>
          </a:prstGeom>
          <a:noFill/>
        </p:spPr>
      </p:pic>
      <p:pic>
        <p:nvPicPr>
          <p:cNvPr id="12293" name="Picture 5" descr="C:\Users\Hana\AppData\Local\Microsoft\Windows\Temporary Internet Files\Content.IE5\DG0AQIJ7\MP9004001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569" y="260649"/>
            <a:ext cx="6375197" cy="424847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135560" y="5157192"/>
            <a:ext cx="2088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</a:t>
            </a:r>
            <a:r>
              <a:rPr lang="cs-CZ" sz="8800" dirty="0" err="1"/>
              <a:t>er</a:t>
            </a:r>
            <a:endParaRPr lang="de-DE" sz="8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11055" y="5157192"/>
            <a:ext cx="49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</a:t>
            </a:r>
            <a:r>
              <a:rPr lang="cs-CZ" sz="8800" dirty="0" err="1"/>
              <a:t>läuft</a:t>
            </a:r>
            <a:r>
              <a:rPr lang="cs-CZ" sz="8800" dirty="0"/>
              <a:t>  </a:t>
            </a:r>
            <a:r>
              <a:rPr lang="cs-CZ" sz="8800" dirty="0">
                <a:highlight>
                  <a:srgbClr val="00FFFF"/>
                </a:highlight>
              </a:rPr>
              <a:t>Ski</a:t>
            </a:r>
            <a:endParaRPr lang="de-DE" sz="8800" dirty="0">
              <a:highlight>
                <a:srgbClr val="00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Hana\AppData\Local\Microsoft\Windows\Temporary Internet Files\Content.IE5\K2VSUM3N\MP9004002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692697"/>
            <a:ext cx="3686472" cy="460921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951984" y="692696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  </a:t>
            </a:r>
            <a:r>
              <a:rPr lang="cs-CZ" sz="8800" dirty="0" err="1"/>
              <a:t>wir</a:t>
            </a:r>
            <a:endParaRPr lang="de-DE" sz="8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00056" y="2636913"/>
            <a:ext cx="5239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  <a:r>
              <a:rPr lang="cs-CZ" sz="8800" dirty="0" err="1"/>
              <a:t>laufen</a:t>
            </a:r>
            <a:r>
              <a:rPr lang="cs-CZ" sz="8800" dirty="0"/>
              <a:t> </a:t>
            </a:r>
            <a:r>
              <a:rPr lang="cs-CZ" sz="8800" dirty="0">
                <a:highlight>
                  <a:srgbClr val="00FFFF"/>
                </a:highlight>
              </a:rPr>
              <a:t>Ski</a:t>
            </a:r>
            <a:endParaRPr lang="de-DE" sz="8800" dirty="0">
              <a:highlight>
                <a:srgbClr val="00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Hana\AppData\Local\Microsoft\Windows\Temporary Internet Files\Content.IE5\D65YRR2W\MP9004230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332656"/>
            <a:ext cx="3679950" cy="551723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456040" y="836712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</a:t>
            </a:r>
            <a:r>
              <a:rPr lang="cs-CZ" sz="8800" dirty="0" err="1"/>
              <a:t>sie</a:t>
            </a:r>
            <a:endParaRPr lang="de-DE" sz="8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56040" y="2812734"/>
            <a:ext cx="5223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</a:t>
            </a:r>
            <a:r>
              <a:rPr lang="cs-CZ" sz="8800" dirty="0" err="1"/>
              <a:t>läuft</a:t>
            </a:r>
            <a:r>
              <a:rPr lang="cs-CZ" sz="8800" dirty="0"/>
              <a:t>  </a:t>
            </a:r>
            <a:r>
              <a:rPr lang="cs-CZ" sz="8800" dirty="0">
                <a:highlight>
                  <a:srgbClr val="00FFFF"/>
                </a:highlight>
              </a:rPr>
              <a:t>Ski</a:t>
            </a:r>
            <a:endParaRPr lang="de-DE" sz="8800" dirty="0">
              <a:highlight>
                <a:srgbClr val="00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Hana\AppData\Local\Microsoft\Windows\Temporary Internet Files\Content.IE5\XML7BTHL\MC900287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327562"/>
            <a:ext cx="5472608" cy="44168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423592" y="4646970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Otto</a:t>
            </a:r>
            <a:endParaRPr lang="de-DE" sz="8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27848" y="4725144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 </a:t>
            </a:r>
            <a:r>
              <a:rPr lang="cs-CZ" sz="8800" dirty="0" err="1"/>
              <a:t>fährt</a:t>
            </a:r>
            <a:r>
              <a:rPr lang="cs-CZ" sz="8800" dirty="0"/>
              <a:t>  </a:t>
            </a:r>
            <a:r>
              <a:rPr lang="cs-CZ" sz="8800" dirty="0">
                <a:highlight>
                  <a:srgbClr val="00FFFF"/>
                </a:highlight>
              </a:rPr>
              <a:t>Rad</a:t>
            </a:r>
            <a:endParaRPr lang="de-DE" sz="8800" dirty="0">
              <a:highlight>
                <a:srgbClr val="00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ana\AppData\Local\Microsoft\Windows\Temporary Internet Files\Content.IE5\XML7BTHL\MC900287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406980"/>
            <a:ext cx="4917594" cy="396886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775520" y="4797152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</a:t>
            </a:r>
            <a:r>
              <a:rPr lang="cs-CZ" sz="8800" dirty="0" err="1"/>
              <a:t>du</a:t>
            </a:r>
            <a:endParaRPr lang="de-DE" sz="8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11724" y="4783765"/>
            <a:ext cx="6156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</a:t>
            </a:r>
            <a:r>
              <a:rPr lang="cs-CZ" sz="8800" dirty="0" err="1"/>
              <a:t>fährst</a:t>
            </a:r>
            <a:r>
              <a:rPr lang="cs-CZ" sz="8800" dirty="0"/>
              <a:t> </a:t>
            </a:r>
            <a:r>
              <a:rPr lang="cs-CZ" sz="8800" dirty="0">
                <a:highlight>
                  <a:srgbClr val="00FFFF"/>
                </a:highlight>
              </a:rPr>
              <a:t>Rad</a:t>
            </a:r>
            <a:endParaRPr lang="de-DE" sz="8800" dirty="0">
              <a:highlight>
                <a:srgbClr val="00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ana\AppData\Local\Microsoft\Windows\Temporary Internet Files\Content.IE5\XML7BTHL\MC900287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62222"/>
            <a:ext cx="5331459" cy="430288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351584" y="4941168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</a:t>
            </a:r>
            <a:r>
              <a:rPr lang="cs-CZ" sz="8800" dirty="0" err="1"/>
              <a:t>ich</a:t>
            </a:r>
            <a:endParaRPr lang="de-DE" sz="8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83832" y="4941168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</a:t>
            </a:r>
            <a:r>
              <a:rPr lang="cs-CZ" sz="8800" dirty="0" err="1"/>
              <a:t>fahre</a:t>
            </a:r>
            <a:r>
              <a:rPr lang="cs-CZ" sz="8800" dirty="0"/>
              <a:t>  </a:t>
            </a:r>
            <a:r>
              <a:rPr lang="cs-CZ" sz="8800" dirty="0">
                <a:highlight>
                  <a:srgbClr val="00FFFF"/>
                </a:highlight>
              </a:rPr>
              <a:t>Rad</a:t>
            </a:r>
            <a:endParaRPr lang="de-DE" sz="8800" dirty="0">
              <a:highlight>
                <a:srgbClr val="00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ana\AppData\Local\Microsoft\Windows\Temporary Internet Files\Content.IE5\XML7BTHL\MC900287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548680"/>
            <a:ext cx="4392488" cy="3545063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524000" y="4057233"/>
            <a:ext cx="6156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</a:t>
            </a:r>
            <a:r>
              <a:rPr lang="cs-CZ" sz="8800" dirty="0" err="1"/>
              <a:t>mein</a:t>
            </a:r>
            <a:r>
              <a:rPr lang="cs-CZ" sz="8800" dirty="0"/>
              <a:t> </a:t>
            </a:r>
            <a:r>
              <a:rPr lang="cs-CZ" sz="8800" dirty="0" err="1"/>
              <a:t>Onkel</a:t>
            </a:r>
            <a:endParaRPr lang="de-DE" sz="8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27848" y="5157192"/>
            <a:ext cx="6156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 </a:t>
            </a:r>
            <a:r>
              <a:rPr lang="cs-CZ" sz="8800" dirty="0" err="1"/>
              <a:t>fährt</a:t>
            </a:r>
            <a:r>
              <a:rPr lang="cs-CZ" sz="8800" dirty="0"/>
              <a:t>  </a:t>
            </a:r>
            <a:r>
              <a:rPr lang="cs-CZ" sz="8800" dirty="0">
                <a:highlight>
                  <a:srgbClr val="00FFFF"/>
                </a:highlight>
              </a:rPr>
              <a:t>Rad</a:t>
            </a:r>
            <a:endParaRPr lang="de-DE" sz="8800" dirty="0">
              <a:highlight>
                <a:srgbClr val="00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Hana\AppData\Local\Microsoft\Windows\Temporary Internet Files\Content.IE5\DG0AQIJ7\MC9000902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865" y="2852936"/>
            <a:ext cx="5067423" cy="36345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775520" y="260648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</a:t>
            </a:r>
            <a:r>
              <a:rPr lang="cs-CZ" sz="8800" dirty="0" err="1"/>
              <a:t>wir</a:t>
            </a:r>
            <a:endParaRPr lang="de-DE" sz="8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79776" y="764704"/>
            <a:ext cx="6588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</a:t>
            </a:r>
            <a:r>
              <a:rPr lang="cs-CZ" sz="8800" dirty="0" err="1"/>
              <a:t>fahren</a:t>
            </a:r>
            <a:r>
              <a:rPr lang="cs-CZ" sz="8800" dirty="0"/>
              <a:t>  Rad</a:t>
            </a:r>
            <a:endParaRPr lang="de-DE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ana\AppData\Local\Microsoft\Windows\Temporary Internet Files\Content.IE5\DG0AQIJ7\MC9000902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928" y="3385306"/>
            <a:ext cx="4320480" cy="309879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919536" y="0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 err="1"/>
              <a:t>Jürgen</a:t>
            </a:r>
            <a:r>
              <a:rPr lang="cs-CZ" sz="8800" dirty="0"/>
              <a:t>  </a:t>
            </a:r>
            <a:r>
              <a:rPr lang="cs-CZ" sz="8800" dirty="0" err="1"/>
              <a:t>und</a:t>
            </a:r>
            <a:r>
              <a:rPr lang="cs-CZ" sz="8800" dirty="0"/>
              <a:t> </a:t>
            </a:r>
            <a:r>
              <a:rPr lang="cs-CZ" sz="8800" dirty="0" err="1"/>
              <a:t>Uwe</a:t>
            </a:r>
            <a:endParaRPr lang="de-DE" sz="8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15680" y="1916832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 </a:t>
            </a:r>
            <a:r>
              <a:rPr lang="cs-CZ" sz="8800" dirty="0" err="1"/>
              <a:t>fahren</a:t>
            </a:r>
            <a:r>
              <a:rPr lang="cs-CZ" sz="8800" dirty="0"/>
              <a:t>  Rad</a:t>
            </a:r>
            <a:endParaRPr lang="de-DE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368" y="261758"/>
            <a:ext cx="10515600" cy="1325563"/>
          </a:xfrm>
        </p:spPr>
        <p:txBody>
          <a:bodyPr/>
          <a:lstStyle/>
          <a:p>
            <a:r>
              <a:rPr lang="cs-CZ" dirty="0"/>
              <a:t>Slovesa s odlučitelnou předponou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PAMATUJ </a:t>
            </a:r>
          </a:p>
          <a:p>
            <a:pPr marL="0" indent="0">
              <a:buNone/>
            </a:pPr>
            <a:r>
              <a:rPr lang="cs-CZ" b="1" dirty="0"/>
              <a:t>- </a:t>
            </a:r>
            <a:r>
              <a:rPr lang="cs-CZ" sz="2000" dirty="0"/>
              <a:t>odlučitelnou předponu mohou mít  pravidelná i nepravidelná slovesa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odlučitelná předpona se při časování odtrhne od infinitivu a umístí za sloveso</a:t>
            </a:r>
          </a:p>
          <a:p>
            <a:pPr marL="0" indent="0">
              <a:buNone/>
            </a:pPr>
            <a:r>
              <a:rPr lang="cs-CZ" sz="2000" b="1" dirty="0" err="1"/>
              <a:t>Ich</a:t>
            </a:r>
            <a:r>
              <a:rPr lang="cs-CZ" sz="2000" b="1" dirty="0"/>
              <a:t> </a:t>
            </a:r>
            <a:r>
              <a:rPr lang="cs-CZ" sz="2000" b="1" dirty="0" err="1"/>
              <a:t>mache</a:t>
            </a:r>
            <a:r>
              <a:rPr lang="cs-CZ" sz="2000" b="1" dirty="0"/>
              <a:t> </a:t>
            </a:r>
            <a:r>
              <a:rPr lang="cs-CZ" sz="2000" b="1" dirty="0" err="1">
                <a:highlight>
                  <a:srgbClr val="00FFFF"/>
                </a:highlight>
              </a:rPr>
              <a:t>auf</a:t>
            </a:r>
            <a:endParaRPr lang="cs-CZ" sz="2000" b="1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pokud je ve větě sloveso </a:t>
            </a:r>
            <a:r>
              <a:rPr lang="cs-CZ" sz="2000"/>
              <a:t>s odlučitelnou </a:t>
            </a:r>
            <a:r>
              <a:rPr lang="cs-CZ" sz="2000" dirty="0"/>
              <a:t>předponou ve tvaru jiném než v infinitivu, je odlučitelná předpona vždy </a:t>
            </a:r>
            <a:r>
              <a:rPr lang="cs-CZ" sz="2000" u="sng" dirty="0"/>
              <a:t>na posledním místě ve větě </a:t>
            </a:r>
          </a:p>
          <a:p>
            <a:pPr marL="0" indent="0">
              <a:buNone/>
            </a:pPr>
            <a:r>
              <a:rPr lang="cs-CZ" sz="2000" b="1" dirty="0" err="1"/>
              <a:t>Ich</a:t>
            </a:r>
            <a:r>
              <a:rPr lang="cs-CZ" sz="2000" b="1" dirty="0"/>
              <a:t> </a:t>
            </a:r>
            <a:r>
              <a:rPr lang="cs-CZ" sz="2000" b="1" dirty="0" err="1"/>
              <a:t>mache</a:t>
            </a:r>
            <a:r>
              <a:rPr lang="cs-CZ" sz="2000" b="1" dirty="0"/>
              <a:t> </a:t>
            </a:r>
            <a:r>
              <a:rPr lang="cs-CZ" sz="2000" b="1" dirty="0" err="1"/>
              <a:t>das</a:t>
            </a:r>
            <a:r>
              <a:rPr lang="cs-CZ" sz="2000" b="1" dirty="0"/>
              <a:t> </a:t>
            </a:r>
            <a:r>
              <a:rPr lang="cs-CZ" sz="2000" b="1" dirty="0" err="1"/>
              <a:t>Fenster</a:t>
            </a:r>
            <a:r>
              <a:rPr lang="cs-CZ" sz="2000" b="1" dirty="0"/>
              <a:t> </a:t>
            </a:r>
            <a:r>
              <a:rPr lang="cs-CZ" sz="2000" b="1" dirty="0" err="1">
                <a:highlight>
                  <a:srgbClr val="00FFFF"/>
                </a:highlight>
              </a:rPr>
              <a:t>auf</a:t>
            </a:r>
            <a:r>
              <a:rPr lang="cs-CZ" sz="2000" b="1" dirty="0"/>
              <a:t>. </a:t>
            </a:r>
          </a:p>
        </p:txBody>
      </p:sp>
      <p:pic>
        <p:nvPicPr>
          <p:cNvPr id="1026" name="Picture 2" descr="C:\Users\PC-29SX\AppData\Local\Microsoft\Windows\Temporary Internet Files\Content.IE5\Q25I2Z9B\MC9000589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394" y="1048545"/>
            <a:ext cx="1852574" cy="172638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2488329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ana\AppData\Local\Microsoft\Windows\Temporary Internet Files\Content.IE5\DG0AQIJ7\MC9000902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332656"/>
            <a:ext cx="5722621" cy="410445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919536" y="4941168"/>
            <a:ext cx="2736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</a:t>
            </a:r>
            <a:r>
              <a:rPr lang="cs-CZ" sz="8800" dirty="0" err="1"/>
              <a:t>ihr</a:t>
            </a:r>
            <a:endParaRPr lang="de-DE" sz="8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69940" y="4941168"/>
            <a:ext cx="5652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 </a:t>
            </a:r>
            <a:r>
              <a:rPr lang="cs-CZ" sz="8800" dirty="0" err="1"/>
              <a:t>fahrt</a:t>
            </a:r>
            <a:r>
              <a:rPr lang="cs-CZ" sz="8800" dirty="0"/>
              <a:t>  </a:t>
            </a:r>
            <a:r>
              <a:rPr lang="cs-CZ" sz="8800" dirty="0">
                <a:highlight>
                  <a:srgbClr val="00FFFF"/>
                </a:highlight>
              </a:rPr>
              <a:t>Rad</a:t>
            </a:r>
            <a:endParaRPr lang="de-DE" sz="8800" dirty="0">
              <a:highlight>
                <a:srgbClr val="00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Časování sloves s odlučitelnou předponou 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sehe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fern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siehst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fern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 err="1"/>
              <a:t>Er</a:t>
            </a:r>
            <a:r>
              <a:rPr lang="cs-CZ" dirty="0"/>
              <a:t>/</a:t>
            </a:r>
            <a:r>
              <a:rPr lang="cs-CZ" dirty="0" err="1"/>
              <a:t>sie</a:t>
            </a:r>
            <a:r>
              <a:rPr lang="cs-CZ" dirty="0"/>
              <a:t>/es </a:t>
            </a:r>
            <a:r>
              <a:rPr lang="cs-CZ" dirty="0" err="1"/>
              <a:t>sieht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fern</a:t>
            </a:r>
            <a:endParaRPr lang="cs-CZ" dirty="0">
              <a:highlight>
                <a:srgbClr val="00FFFF"/>
              </a:highlight>
            </a:endParaRPr>
          </a:p>
          <a:p>
            <a:endParaRPr lang="cs-CZ" dirty="0"/>
          </a:p>
          <a:p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sehen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fern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 err="1"/>
              <a:t>Ihr</a:t>
            </a:r>
            <a:r>
              <a:rPr lang="cs-CZ" dirty="0"/>
              <a:t> </a:t>
            </a:r>
            <a:r>
              <a:rPr lang="cs-CZ" dirty="0" err="1"/>
              <a:t>seht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fern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sehen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fern</a:t>
            </a:r>
            <a:endParaRPr lang="cs-CZ" dirty="0">
              <a:highlight>
                <a:srgbClr val="00FFFF"/>
              </a:highlight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017797" y="1681163"/>
            <a:ext cx="5183188" cy="823912"/>
          </a:xfrm>
        </p:spPr>
        <p:txBody>
          <a:bodyPr/>
          <a:lstStyle/>
          <a:p>
            <a:r>
              <a:rPr lang="cs-CZ" dirty="0" err="1"/>
              <a:t>fernsehen</a:t>
            </a:r>
            <a:r>
              <a:rPr lang="cs-CZ" dirty="0"/>
              <a:t> – dívat se na televizi 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FA906A00-4D01-4ECF-82E7-78F764B721A8}"/>
              </a:ext>
            </a:extLst>
          </p:cNvPr>
          <p:cNvSpPr txBox="1">
            <a:spLocks/>
          </p:cNvSpPr>
          <p:nvPr/>
        </p:nvSpPr>
        <p:spPr>
          <a:xfrm>
            <a:off x="588382" y="1681163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aufmachen</a:t>
            </a:r>
            <a:r>
              <a:rPr lang="cs-CZ" dirty="0"/>
              <a:t> – </a:t>
            </a:r>
            <a:r>
              <a:rPr lang="cs-CZ" dirty="0">
                <a:highlight>
                  <a:srgbClr val="00FFFF"/>
                </a:highlight>
              </a:rPr>
              <a:t>otevřít 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78197A22-51E8-4A02-8519-8BA7AB1D1BDD}"/>
              </a:ext>
            </a:extLst>
          </p:cNvPr>
          <p:cNvSpPr txBox="1">
            <a:spLocks/>
          </p:cNvSpPr>
          <p:nvPr/>
        </p:nvSpPr>
        <p:spPr>
          <a:xfrm>
            <a:off x="742785" y="2505075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mache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auf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machst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auf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/>
              <a:t>Er/</a:t>
            </a:r>
            <a:r>
              <a:rPr lang="cs-CZ" dirty="0" err="1"/>
              <a:t>sie</a:t>
            </a:r>
            <a:r>
              <a:rPr lang="cs-CZ" dirty="0"/>
              <a:t>/es </a:t>
            </a:r>
            <a:r>
              <a:rPr lang="cs-CZ" dirty="0" err="1"/>
              <a:t>macht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auf</a:t>
            </a:r>
            <a:endParaRPr lang="cs-CZ" dirty="0">
              <a:highlight>
                <a:srgbClr val="00FFFF"/>
              </a:highlight>
            </a:endParaRPr>
          </a:p>
          <a:p>
            <a:endParaRPr lang="cs-CZ" dirty="0"/>
          </a:p>
          <a:p>
            <a:r>
              <a:rPr lang="cs-CZ" dirty="0" err="1"/>
              <a:t>wir</a:t>
            </a:r>
            <a:r>
              <a:rPr lang="cs-CZ" dirty="0"/>
              <a:t> machen </a:t>
            </a:r>
            <a:r>
              <a:rPr lang="cs-CZ" dirty="0" err="1">
                <a:highlight>
                  <a:srgbClr val="00FFFF"/>
                </a:highlight>
              </a:rPr>
              <a:t>auf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 err="1"/>
              <a:t>ihr</a:t>
            </a:r>
            <a:r>
              <a:rPr lang="cs-CZ" dirty="0"/>
              <a:t> </a:t>
            </a:r>
            <a:r>
              <a:rPr lang="cs-CZ" dirty="0" err="1"/>
              <a:t>macht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auf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 err="1"/>
              <a:t>sie</a:t>
            </a:r>
            <a:r>
              <a:rPr lang="cs-CZ" dirty="0"/>
              <a:t> machen </a:t>
            </a:r>
            <a:r>
              <a:rPr lang="cs-CZ" dirty="0" err="1">
                <a:highlight>
                  <a:srgbClr val="00FFFF"/>
                </a:highlight>
              </a:rPr>
              <a:t>auf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 err="1"/>
              <a:t>Sie</a:t>
            </a:r>
            <a:r>
              <a:rPr lang="cs-CZ" dirty="0"/>
              <a:t> machen </a:t>
            </a:r>
            <a:r>
              <a:rPr lang="cs-CZ" dirty="0" err="1">
                <a:highlight>
                  <a:srgbClr val="00FFFF"/>
                </a:highlight>
              </a:rPr>
              <a:t>auf</a:t>
            </a:r>
            <a:endParaRPr lang="cs-CZ" dirty="0">
              <a:highlight>
                <a:srgbClr val="00FFFF"/>
              </a:highlight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780C064-486A-4652-A8EF-75DD1583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53" y="4192669"/>
            <a:ext cx="2853265" cy="21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8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88770" y="463517"/>
            <a:ext cx="216024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itchFamily="34" charset="0"/>
                <a:cs typeface="Arial" pitchFamily="34" charset="0"/>
              </a:rPr>
              <a:t>Rad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fahren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07668" y="2130148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3600" dirty="0" err="1">
                <a:cs typeface="Arial" pitchFamily="34" charset="0"/>
              </a:rPr>
              <a:t>f</a:t>
            </a:r>
            <a:r>
              <a:rPr lang="cs-CZ" sz="3600" b="1" dirty="0" err="1">
                <a:cs typeface="Arial" pitchFamily="34" charset="0"/>
              </a:rPr>
              <a:t>a</a:t>
            </a:r>
            <a:r>
              <a:rPr lang="cs-CZ" sz="3600" dirty="0" err="1">
                <a:cs typeface="Arial" pitchFamily="34" charset="0"/>
              </a:rPr>
              <a:t>hr</a:t>
            </a:r>
            <a:r>
              <a:rPr lang="cs-CZ" sz="3600" b="1" dirty="0" err="1">
                <a:cs typeface="Arial" pitchFamily="34" charset="0"/>
              </a:rPr>
              <a:t>e</a:t>
            </a:r>
            <a:r>
              <a:rPr lang="cs-CZ" sz="3600" dirty="0">
                <a:cs typeface="Arial" pitchFamily="34" charset="0"/>
              </a:rPr>
              <a:t>  </a:t>
            </a:r>
            <a:r>
              <a:rPr lang="cs-CZ" sz="3600" dirty="0">
                <a:highlight>
                  <a:srgbClr val="00FFFF"/>
                </a:highlight>
                <a:cs typeface="Arial" pitchFamily="34" charset="0"/>
              </a:rPr>
              <a:t>Rad</a:t>
            </a:r>
          </a:p>
          <a:p>
            <a:r>
              <a:rPr lang="cs-CZ" sz="3600" dirty="0">
                <a:cs typeface="Arial" pitchFamily="34" charset="0"/>
              </a:rPr>
              <a:t> </a:t>
            </a:r>
            <a:r>
              <a:rPr lang="cs-CZ" sz="3600" dirty="0" err="1">
                <a:cs typeface="Arial" pitchFamily="34" charset="0"/>
              </a:rPr>
              <a:t>f</a:t>
            </a:r>
            <a:r>
              <a:rPr lang="cs-CZ" sz="3600" b="1" dirty="0" err="1">
                <a:solidFill>
                  <a:srgbClr val="C00000"/>
                </a:solidFill>
                <a:cs typeface="Arial" pitchFamily="34" charset="0"/>
              </a:rPr>
              <a:t>ä</a:t>
            </a:r>
            <a:r>
              <a:rPr lang="cs-CZ" sz="3600" dirty="0" err="1">
                <a:cs typeface="Arial" pitchFamily="34" charset="0"/>
              </a:rPr>
              <a:t>hr</a:t>
            </a:r>
            <a:r>
              <a:rPr lang="cs-CZ" sz="3600" b="1" dirty="0" err="1">
                <a:cs typeface="Arial" pitchFamily="34" charset="0"/>
              </a:rPr>
              <a:t>st</a:t>
            </a:r>
            <a:r>
              <a:rPr lang="cs-CZ" sz="3600" dirty="0">
                <a:cs typeface="Arial" pitchFamily="34" charset="0"/>
              </a:rPr>
              <a:t>  </a:t>
            </a:r>
            <a:r>
              <a:rPr lang="cs-CZ" sz="3600" dirty="0">
                <a:highlight>
                  <a:srgbClr val="00FFFF"/>
                </a:highlight>
                <a:cs typeface="Arial" pitchFamily="34" charset="0"/>
              </a:rPr>
              <a:t>Rad</a:t>
            </a:r>
          </a:p>
          <a:p>
            <a:r>
              <a:rPr lang="cs-CZ" sz="3600" dirty="0">
                <a:cs typeface="Arial" pitchFamily="34" charset="0"/>
              </a:rPr>
              <a:t> </a:t>
            </a:r>
            <a:r>
              <a:rPr lang="cs-CZ" sz="3600" dirty="0" err="1">
                <a:cs typeface="Arial" pitchFamily="34" charset="0"/>
              </a:rPr>
              <a:t>f</a:t>
            </a:r>
            <a:r>
              <a:rPr lang="cs-CZ" sz="3600" b="1" dirty="0" err="1">
                <a:solidFill>
                  <a:srgbClr val="C00000"/>
                </a:solidFill>
                <a:cs typeface="Arial" pitchFamily="34" charset="0"/>
              </a:rPr>
              <a:t>ä</a:t>
            </a:r>
            <a:r>
              <a:rPr lang="cs-CZ" sz="3600" dirty="0" err="1">
                <a:cs typeface="Arial" pitchFamily="34" charset="0"/>
              </a:rPr>
              <a:t>hr</a:t>
            </a:r>
            <a:r>
              <a:rPr lang="cs-CZ" sz="3600" b="1" dirty="0" err="1">
                <a:cs typeface="Arial" pitchFamily="34" charset="0"/>
              </a:rPr>
              <a:t>t</a:t>
            </a:r>
            <a:r>
              <a:rPr lang="cs-CZ" sz="3600" dirty="0">
                <a:cs typeface="Arial" pitchFamily="34" charset="0"/>
              </a:rPr>
              <a:t>  </a:t>
            </a:r>
            <a:r>
              <a:rPr lang="cs-CZ" sz="3600" dirty="0">
                <a:highlight>
                  <a:srgbClr val="00FFFF"/>
                </a:highlight>
                <a:cs typeface="Arial" pitchFamily="34" charset="0"/>
              </a:rPr>
              <a:t>Rad</a:t>
            </a:r>
          </a:p>
          <a:p>
            <a:endParaRPr lang="cs-CZ" sz="3600" dirty="0">
              <a:cs typeface="Arial" pitchFamily="34" charset="0"/>
            </a:endParaRPr>
          </a:p>
          <a:p>
            <a:r>
              <a:rPr lang="cs-CZ" sz="3600" dirty="0">
                <a:cs typeface="Arial" pitchFamily="34" charset="0"/>
              </a:rPr>
              <a:t> </a:t>
            </a:r>
            <a:r>
              <a:rPr lang="cs-CZ" sz="3600" dirty="0" err="1">
                <a:cs typeface="Arial" pitchFamily="34" charset="0"/>
              </a:rPr>
              <a:t>fahr</a:t>
            </a:r>
            <a:r>
              <a:rPr lang="cs-CZ" sz="3600" b="1" dirty="0" err="1">
                <a:cs typeface="Arial" pitchFamily="34" charset="0"/>
              </a:rPr>
              <a:t>en</a:t>
            </a:r>
            <a:r>
              <a:rPr lang="cs-CZ" sz="3600" dirty="0">
                <a:cs typeface="Arial" pitchFamily="34" charset="0"/>
              </a:rPr>
              <a:t> </a:t>
            </a:r>
            <a:r>
              <a:rPr lang="cs-CZ" sz="3600" dirty="0">
                <a:highlight>
                  <a:srgbClr val="00FFFF"/>
                </a:highlight>
                <a:cs typeface="Arial" pitchFamily="34" charset="0"/>
              </a:rPr>
              <a:t>Rad</a:t>
            </a:r>
          </a:p>
          <a:p>
            <a:r>
              <a:rPr lang="cs-CZ" sz="3600" dirty="0">
                <a:cs typeface="Arial" pitchFamily="34" charset="0"/>
              </a:rPr>
              <a:t> </a:t>
            </a:r>
            <a:r>
              <a:rPr lang="cs-CZ" sz="3600" dirty="0" err="1">
                <a:cs typeface="Arial" pitchFamily="34" charset="0"/>
              </a:rPr>
              <a:t>fahr</a:t>
            </a:r>
            <a:r>
              <a:rPr lang="cs-CZ" sz="3600" b="1" dirty="0" err="1">
                <a:cs typeface="Arial" pitchFamily="34" charset="0"/>
              </a:rPr>
              <a:t>t</a:t>
            </a:r>
            <a:r>
              <a:rPr lang="cs-CZ" sz="3600" dirty="0">
                <a:cs typeface="Arial" pitchFamily="34" charset="0"/>
              </a:rPr>
              <a:t>  </a:t>
            </a:r>
            <a:r>
              <a:rPr lang="cs-CZ" sz="3600" dirty="0">
                <a:highlight>
                  <a:srgbClr val="00FFFF"/>
                </a:highlight>
                <a:cs typeface="Arial" pitchFamily="34" charset="0"/>
              </a:rPr>
              <a:t>Rad</a:t>
            </a:r>
          </a:p>
          <a:p>
            <a:r>
              <a:rPr lang="cs-CZ" sz="3600" dirty="0">
                <a:cs typeface="Arial" pitchFamily="34" charset="0"/>
              </a:rPr>
              <a:t> </a:t>
            </a:r>
            <a:r>
              <a:rPr lang="cs-CZ" sz="3600" dirty="0" err="1">
                <a:cs typeface="Arial" pitchFamily="34" charset="0"/>
              </a:rPr>
              <a:t>fahr</a:t>
            </a:r>
            <a:r>
              <a:rPr lang="cs-CZ" sz="3600" b="1" dirty="0" err="1">
                <a:cs typeface="Arial" pitchFamily="34" charset="0"/>
              </a:rPr>
              <a:t>en</a:t>
            </a:r>
            <a:r>
              <a:rPr lang="cs-CZ" sz="3600" dirty="0">
                <a:cs typeface="Arial" pitchFamily="34" charset="0"/>
              </a:rPr>
              <a:t>  </a:t>
            </a:r>
            <a:r>
              <a:rPr lang="cs-CZ" sz="3600" dirty="0">
                <a:highlight>
                  <a:srgbClr val="00FFFF"/>
                </a:highlight>
                <a:cs typeface="Arial" pitchFamily="34" charset="0"/>
              </a:rPr>
              <a:t>Rad</a:t>
            </a:r>
            <a:endParaRPr lang="de-DE" sz="3600" dirty="0">
              <a:highlight>
                <a:srgbClr val="00FFFF"/>
              </a:highlight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458817" y="10775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itchFamily="34" charset="0"/>
                <a:cs typeface="Arial" pitchFamily="34" charset="0"/>
              </a:rPr>
              <a:t> jezdit na kole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38258" y="98909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itchFamily="34" charset="0"/>
                <a:cs typeface="Arial" pitchFamily="34" charset="0"/>
              </a:rPr>
              <a:t> lyžovat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C:\Users\Hana\AppData\Local\Microsoft\Windows\Temporary Internet Files\Content.IE5\8UJHV45L\MC9000904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2344" y="344844"/>
            <a:ext cx="2211710" cy="288032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446033" y="350823"/>
            <a:ext cx="187220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itchFamily="34" charset="0"/>
                <a:cs typeface="Arial" pitchFamily="34" charset="0"/>
              </a:rPr>
              <a:t>Ski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laufen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31226" y="2123211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cs typeface="Arial" pitchFamily="34" charset="0"/>
              </a:rPr>
              <a:t>lauf</a:t>
            </a:r>
            <a:r>
              <a:rPr lang="cs-CZ" sz="3600" b="1" dirty="0">
                <a:cs typeface="Arial" pitchFamily="34" charset="0"/>
              </a:rPr>
              <a:t>e</a:t>
            </a:r>
            <a:r>
              <a:rPr lang="cs-CZ" sz="3600" dirty="0">
                <a:cs typeface="Arial" pitchFamily="34" charset="0"/>
              </a:rPr>
              <a:t>  </a:t>
            </a:r>
            <a:r>
              <a:rPr lang="cs-CZ" sz="3600" dirty="0">
                <a:highlight>
                  <a:srgbClr val="00FFFF"/>
                </a:highlight>
                <a:cs typeface="Arial" pitchFamily="34" charset="0"/>
              </a:rPr>
              <a:t>Ski</a:t>
            </a:r>
          </a:p>
          <a:p>
            <a:r>
              <a:rPr lang="cs-CZ" sz="3600" dirty="0" err="1">
                <a:cs typeface="Arial" pitchFamily="34" charset="0"/>
              </a:rPr>
              <a:t>l</a:t>
            </a:r>
            <a:r>
              <a:rPr lang="cs-CZ" sz="3600" b="1" dirty="0" err="1">
                <a:solidFill>
                  <a:srgbClr val="C00000"/>
                </a:solidFill>
                <a:cs typeface="Arial" pitchFamily="34" charset="0"/>
              </a:rPr>
              <a:t>ä</a:t>
            </a:r>
            <a:r>
              <a:rPr lang="cs-CZ" sz="3600" dirty="0" err="1">
                <a:cs typeface="Arial" pitchFamily="34" charset="0"/>
              </a:rPr>
              <a:t>uf</a:t>
            </a:r>
            <a:r>
              <a:rPr lang="cs-CZ" sz="3600" b="1" dirty="0" err="1">
                <a:cs typeface="Arial" pitchFamily="34" charset="0"/>
              </a:rPr>
              <a:t>st</a:t>
            </a:r>
            <a:r>
              <a:rPr lang="cs-CZ" sz="3600" dirty="0">
                <a:cs typeface="Arial" pitchFamily="34" charset="0"/>
              </a:rPr>
              <a:t>  </a:t>
            </a:r>
            <a:r>
              <a:rPr lang="cs-CZ" sz="3600" dirty="0">
                <a:highlight>
                  <a:srgbClr val="00FFFF"/>
                </a:highlight>
                <a:cs typeface="Arial" pitchFamily="34" charset="0"/>
              </a:rPr>
              <a:t>Ski</a:t>
            </a:r>
          </a:p>
          <a:p>
            <a:r>
              <a:rPr lang="cs-CZ" sz="3600" dirty="0" err="1">
                <a:cs typeface="Arial" pitchFamily="34" charset="0"/>
              </a:rPr>
              <a:t>l</a:t>
            </a:r>
            <a:r>
              <a:rPr lang="cs-CZ" sz="3600" b="1" dirty="0" err="1">
                <a:solidFill>
                  <a:srgbClr val="C00000"/>
                </a:solidFill>
                <a:cs typeface="Arial" pitchFamily="34" charset="0"/>
              </a:rPr>
              <a:t>ä</a:t>
            </a:r>
            <a:r>
              <a:rPr lang="cs-CZ" sz="3600" dirty="0" err="1">
                <a:cs typeface="Arial" pitchFamily="34" charset="0"/>
              </a:rPr>
              <a:t>uf</a:t>
            </a:r>
            <a:r>
              <a:rPr lang="cs-CZ" sz="3600" b="1" dirty="0" err="1">
                <a:cs typeface="Arial" pitchFamily="34" charset="0"/>
              </a:rPr>
              <a:t>t</a:t>
            </a:r>
            <a:r>
              <a:rPr lang="cs-CZ" sz="3600" dirty="0">
                <a:cs typeface="Arial" pitchFamily="34" charset="0"/>
              </a:rPr>
              <a:t>  </a:t>
            </a:r>
            <a:r>
              <a:rPr lang="cs-CZ" sz="3600" dirty="0">
                <a:highlight>
                  <a:srgbClr val="00FFFF"/>
                </a:highlight>
                <a:cs typeface="Arial" pitchFamily="34" charset="0"/>
              </a:rPr>
              <a:t>Ski</a:t>
            </a:r>
          </a:p>
          <a:p>
            <a:endParaRPr lang="cs-CZ" sz="3600" dirty="0">
              <a:cs typeface="Arial" pitchFamily="34" charset="0"/>
            </a:endParaRPr>
          </a:p>
          <a:p>
            <a:r>
              <a:rPr lang="cs-CZ" sz="3600" dirty="0" err="1">
                <a:cs typeface="Arial" pitchFamily="34" charset="0"/>
              </a:rPr>
              <a:t>lauf</a:t>
            </a:r>
            <a:r>
              <a:rPr lang="cs-CZ" sz="3600" b="1" dirty="0" err="1">
                <a:cs typeface="Arial" pitchFamily="34" charset="0"/>
              </a:rPr>
              <a:t>en</a:t>
            </a:r>
            <a:r>
              <a:rPr lang="cs-CZ" sz="3600" dirty="0">
                <a:cs typeface="Arial" pitchFamily="34" charset="0"/>
              </a:rPr>
              <a:t>  </a:t>
            </a:r>
            <a:r>
              <a:rPr lang="cs-CZ" sz="3600" dirty="0">
                <a:highlight>
                  <a:srgbClr val="00FFFF"/>
                </a:highlight>
                <a:cs typeface="Arial" pitchFamily="34" charset="0"/>
              </a:rPr>
              <a:t>Ski</a:t>
            </a:r>
          </a:p>
          <a:p>
            <a:r>
              <a:rPr lang="cs-CZ" sz="3600" dirty="0" err="1">
                <a:cs typeface="Arial" pitchFamily="34" charset="0"/>
              </a:rPr>
              <a:t>lauf</a:t>
            </a:r>
            <a:r>
              <a:rPr lang="cs-CZ" sz="3600" b="1" dirty="0" err="1">
                <a:cs typeface="Arial" pitchFamily="34" charset="0"/>
              </a:rPr>
              <a:t>t</a:t>
            </a:r>
            <a:r>
              <a:rPr lang="cs-CZ" sz="3600" dirty="0">
                <a:cs typeface="Arial" pitchFamily="34" charset="0"/>
              </a:rPr>
              <a:t>  </a:t>
            </a:r>
            <a:r>
              <a:rPr lang="cs-CZ" sz="3600" dirty="0">
                <a:highlight>
                  <a:srgbClr val="00FFFF"/>
                </a:highlight>
                <a:cs typeface="Arial" pitchFamily="34" charset="0"/>
              </a:rPr>
              <a:t>Ski</a:t>
            </a:r>
          </a:p>
          <a:p>
            <a:r>
              <a:rPr lang="cs-CZ" sz="3600" dirty="0" err="1">
                <a:cs typeface="Arial" pitchFamily="34" charset="0"/>
              </a:rPr>
              <a:t>lauf</a:t>
            </a:r>
            <a:r>
              <a:rPr lang="cs-CZ" sz="3600" b="1" dirty="0" err="1">
                <a:cs typeface="Arial" pitchFamily="34" charset="0"/>
              </a:rPr>
              <a:t>en</a:t>
            </a:r>
            <a:r>
              <a:rPr lang="cs-CZ" sz="3600" dirty="0">
                <a:cs typeface="Arial" pitchFamily="34" charset="0"/>
              </a:rPr>
              <a:t>  </a:t>
            </a:r>
            <a:r>
              <a:rPr lang="cs-CZ" sz="3600" dirty="0">
                <a:highlight>
                  <a:srgbClr val="00FFFF"/>
                </a:highlight>
                <a:cs typeface="Arial" pitchFamily="34" charset="0"/>
              </a:rPr>
              <a:t>Ski</a:t>
            </a:r>
          </a:p>
          <a:p>
            <a:endParaRPr lang="de-DE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32" name="Picture 8" descr="C:\Users\Hana\AppData\Local\Microsoft\Windows\Temporary Internet Files\Content.IE5\LM0M6FD6\MC9001977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931" y="162370"/>
            <a:ext cx="2037741" cy="182647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83990" y="2052451"/>
            <a:ext cx="2274827" cy="412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>
                <a:cs typeface="Arial" pitchFamily="34" charset="0"/>
              </a:rPr>
              <a:t>ich</a:t>
            </a:r>
            <a:endParaRPr lang="cs-CZ" sz="3600" dirty="0">
              <a:cs typeface="Arial" pitchFamily="34" charset="0"/>
            </a:endParaRPr>
          </a:p>
          <a:p>
            <a:r>
              <a:rPr lang="cs-CZ" sz="3600" dirty="0" err="1">
                <a:latin typeface="Arial" pitchFamily="34" charset="0"/>
                <a:cs typeface="Arial" pitchFamily="34" charset="0"/>
              </a:rPr>
              <a:t>du</a:t>
            </a:r>
            <a:endParaRPr lang="cs-CZ" sz="3600" dirty="0">
              <a:latin typeface="Arial" pitchFamily="34" charset="0"/>
              <a:cs typeface="Arial" pitchFamily="34" charset="0"/>
            </a:endParaRPr>
          </a:p>
          <a:p>
            <a:r>
              <a:rPr lang="cs-CZ" sz="3600" dirty="0" err="1">
                <a:latin typeface="Arial" pitchFamily="34" charset="0"/>
                <a:cs typeface="Arial" pitchFamily="34" charset="0"/>
              </a:rPr>
              <a:t>er</a:t>
            </a:r>
            <a:r>
              <a:rPr lang="cs-CZ" sz="3600" dirty="0">
                <a:latin typeface="Arial" pitchFamily="34" charset="0"/>
                <a:cs typeface="Arial" pitchFamily="34" charset="0"/>
              </a:rPr>
              <a:t>,</a:t>
            </a:r>
            <a:r>
              <a:rPr lang="cs-CZ" sz="3600" dirty="0" err="1">
                <a:latin typeface="Arial" pitchFamily="34" charset="0"/>
                <a:cs typeface="Arial" pitchFamily="34" charset="0"/>
              </a:rPr>
              <a:t>sie</a:t>
            </a:r>
            <a:r>
              <a:rPr lang="cs-CZ" sz="3600" dirty="0">
                <a:latin typeface="Arial" pitchFamily="34" charset="0"/>
                <a:cs typeface="Arial" pitchFamily="34" charset="0"/>
              </a:rPr>
              <a:t>,es</a:t>
            </a:r>
          </a:p>
          <a:p>
            <a:endParaRPr lang="cs-CZ" sz="3600" dirty="0">
              <a:latin typeface="Arial" pitchFamily="34" charset="0"/>
              <a:cs typeface="Arial" pitchFamily="34" charset="0"/>
            </a:endParaRPr>
          </a:p>
          <a:p>
            <a:r>
              <a:rPr lang="cs-CZ" sz="3600" dirty="0" err="1">
                <a:latin typeface="Arial" pitchFamily="34" charset="0"/>
                <a:cs typeface="Arial" pitchFamily="34" charset="0"/>
              </a:rPr>
              <a:t>wir</a:t>
            </a:r>
            <a:endParaRPr lang="cs-CZ" sz="3600" dirty="0">
              <a:latin typeface="Arial" pitchFamily="34" charset="0"/>
              <a:cs typeface="Arial" pitchFamily="34" charset="0"/>
            </a:endParaRPr>
          </a:p>
          <a:p>
            <a:r>
              <a:rPr lang="cs-CZ" sz="3600" dirty="0" err="1">
                <a:latin typeface="Arial" pitchFamily="34" charset="0"/>
                <a:cs typeface="Arial" pitchFamily="34" charset="0"/>
              </a:rPr>
              <a:t>ihr</a:t>
            </a:r>
            <a:endParaRPr lang="cs-CZ" sz="3600" dirty="0">
              <a:latin typeface="Arial" pitchFamily="34" charset="0"/>
              <a:cs typeface="Arial" pitchFamily="34" charset="0"/>
            </a:endParaRPr>
          </a:p>
          <a:p>
            <a:r>
              <a:rPr lang="cs-CZ" sz="3600" dirty="0" err="1">
                <a:latin typeface="Arial" pitchFamily="34" charset="0"/>
                <a:cs typeface="Arial" pitchFamily="34" charset="0"/>
              </a:rPr>
              <a:t>sie</a:t>
            </a:r>
            <a:r>
              <a:rPr lang="cs-CZ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3600" dirty="0" err="1">
                <a:latin typeface="Arial" pitchFamily="34" charset="0"/>
                <a:cs typeface="Arial" pitchFamily="34" charset="0"/>
              </a:rPr>
              <a:t>Sie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na\AppData\Local\Microsoft\Windows\Temporary Internet Files\Content.IE5\8UJHV45L\MC9000890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861" y="260649"/>
            <a:ext cx="4048452" cy="407315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23715" y="465313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latin typeface="Arial" pitchFamily="34" charset="0"/>
                <a:cs typeface="Arial" pitchFamily="34" charset="0"/>
              </a:rPr>
              <a:t>  </a:t>
            </a:r>
            <a:r>
              <a:rPr lang="cs-CZ" sz="8000" dirty="0" err="1">
                <a:latin typeface="Arial" pitchFamily="34" charset="0"/>
                <a:cs typeface="Arial" pitchFamily="34" charset="0"/>
              </a:rPr>
              <a:t>wir</a:t>
            </a:r>
            <a:endParaRPr lang="de-DE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55840" y="4653137"/>
            <a:ext cx="601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 err="1">
                <a:latin typeface="Arial" pitchFamily="34" charset="0"/>
                <a:cs typeface="Arial" pitchFamily="34" charset="0"/>
              </a:rPr>
              <a:t>sehen</a:t>
            </a:r>
            <a:r>
              <a:rPr lang="cs-CZ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8000" dirty="0" err="1">
                <a:highlight>
                  <a:srgbClr val="00FFFF"/>
                </a:highlight>
                <a:latin typeface="Arial" pitchFamily="34" charset="0"/>
                <a:cs typeface="Arial" pitchFamily="34" charset="0"/>
              </a:rPr>
              <a:t>fern</a:t>
            </a:r>
            <a:endParaRPr lang="de-DE" sz="8000" dirty="0">
              <a:highlight>
                <a:srgbClr val="00FFFF"/>
              </a:highligh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na\AppData\Local\Microsoft\Windows\Temporary Internet Files\Content.IE5\8UJHV45L\MC9000890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432" y="332657"/>
            <a:ext cx="3976881" cy="4001143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919536" y="4509121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meine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Freunde</a:t>
            </a:r>
            <a:endParaRPr lang="de-DE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51784" y="5445225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7200" dirty="0" err="1">
                <a:latin typeface="Arial" pitchFamily="34" charset="0"/>
                <a:cs typeface="Arial" pitchFamily="34" charset="0"/>
              </a:rPr>
              <a:t>sehen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  </a:t>
            </a:r>
            <a:r>
              <a:rPr lang="cs-CZ" sz="7200" dirty="0" err="1">
                <a:highlight>
                  <a:srgbClr val="00FFFF"/>
                </a:highlight>
                <a:latin typeface="Arial" pitchFamily="34" charset="0"/>
                <a:cs typeface="Arial" pitchFamily="34" charset="0"/>
              </a:rPr>
              <a:t>fern</a:t>
            </a:r>
            <a:endParaRPr lang="de-DE" sz="7200" dirty="0">
              <a:highlight>
                <a:srgbClr val="00FFFF"/>
              </a:highligh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na\AppData\Local\Microsoft\Windows\Temporary Internet Files\Content.IE5\XML7BTHL\MC9003588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260648"/>
            <a:ext cx="7802342" cy="473966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847528" y="4797153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Arial" pitchFamily="34" charset="0"/>
                <a:cs typeface="Arial" pitchFamily="34" charset="0"/>
              </a:rPr>
              <a:t> Bruno</a:t>
            </a:r>
            <a:endParaRPr lang="de-DE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59896" y="5589241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err="1">
                <a:latin typeface="Arial" pitchFamily="34" charset="0"/>
                <a:cs typeface="Arial" pitchFamily="34" charset="0"/>
              </a:rPr>
              <a:t>sieht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  </a:t>
            </a:r>
            <a:r>
              <a:rPr lang="cs-CZ" sz="7200" dirty="0" err="1">
                <a:highlight>
                  <a:srgbClr val="00FFFF"/>
                </a:highlight>
                <a:latin typeface="Arial" pitchFamily="34" charset="0"/>
                <a:cs typeface="Arial" pitchFamily="34" charset="0"/>
              </a:rPr>
              <a:t>fern</a:t>
            </a:r>
            <a:endParaRPr lang="de-DE" sz="7200" dirty="0">
              <a:highlight>
                <a:srgbClr val="00FFFF"/>
              </a:highligh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ana\AppData\Local\Microsoft\Windows\Temporary Internet Files\Content.IE5\K2VSUM3N\MC9003701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7602" y="2611984"/>
            <a:ext cx="1796796" cy="1634033"/>
          </a:xfrm>
          <a:prstGeom prst="rect">
            <a:avLst/>
          </a:prstGeom>
          <a:noFill/>
        </p:spPr>
      </p:pic>
      <p:pic>
        <p:nvPicPr>
          <p:cNvPr id="5126" name="Picture 6" descr="C:\Users\Hana\AppData\Local\Microsoft\Windows\Temporary Internet Files\Content.IE5\DG0AQIJ7\MC900089564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188640"/>
            <a:ext cx="5040560" cy="427192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775520" y="4653137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Arial" pitchFamily="34" charset="0"/>
                <a:cs typeface="Arial" pitchFamily="34" charset="0"/>
              </a:rPr>
              <a:t>Peter, Karl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und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Jürgen</a:t>
            </a:r>
            <a:endParaRPr lang="de-DE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11824" y="5657672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err="1">
                <a:latin typeface="Arial" pitchFamily="34" charset="0"/>
                <a:cs typeface="Arial" pitchFamily="34" charset="0"/>
              </a:rPr>
              <a:t>sehen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  </a:t>
            </a:r>
            <a:r>
              <a:rPr lang="cs-CZ" sz="7200" dirty="0" err="1">
                <a:highlight>
                  <a:srgbClr val="00FFFF"/>
                </a:highlight>
                <a:latin typeface="Arial" pitchFamily="34" charset="0"/>
                <a:cs typeface="Arial" pitchFamily="34" charset="0"/>
              </a:rPr>
              <a:t>fern</a:t>
            </a:r>
            <a:endParaRPr lang="de-DE" sz="7200" dirty="0">
              <a:highlight>
                <a:srgbClr val="00FFFF"/>
              </a:highligh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ana\AppData\Local\Microsoft\Windows\Temporary Internet Files\Content.IE5\K2VSUM3N\MC9003701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260649"/>
            <a:ext cx="4354782" cy="3960303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775520" y="4653137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4800" dirty="0" err="1">
                <a:latin typeface="Arial" pitchFamily="34" charset="0"/>
                <a:cs typeface="Arial" pitchFamily="34" charset="0"/>
              </a:rPr>
              <a:t>meine</a:t>
            </a:r>
            <a:r>
              <a:rPr lang="cs-CZ" sz="4800" dirty="0">
                <a:latin typeface="Arial" pitchFamily="34" charset="0"/>
                <a:cs typeface="Arial" pitchFamily="34" charset="0"/>
              </a:rPr>
              <a:t>  </a:t>
            </a:r>
            <a:r>
              <a:rPr lang="cs-CZ" sz="4800" dirty="0" err="1">
                <a:latin typeface="Arial" pitchFamily="34" charset="0"/>
                <a:cs typeface="Arial" pitchFamily="34" charset="0"/>
              </a:rPr>
              <a:t>Freundin</a:t>
            </a:r>
            <a:r>
              <a:rPr lang="cs-CZ" sz="4800" dirty="0">
                <a:latin typeface="Arial" pitchFamily="34" charset="0"/>
                <a:cs typeface="Arial" pitchFamily="34" charset="0"/>
              </a:rPr>
              <a:t> Lena</a:t>
            </a:r>
            <a:endParaRPr lang="de-DE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47928" y="5517232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600" dirty="0" err="1">
                <a:latin typeface="Arial" pitchFamily="34" charset="0"/>
                <a:cs typeface="Arial" pitchFamily="34" charset="0"/>
              </a:rPr>
              <a:t>sieht</a:t>
            </a:r>
            <a:r>
              <a:rPr lang="cs-CZ" sz="6600" dirty="0">
                <a:latin typeface="Arial" pitchFamily="34" charset="0"/>
                <a:cs typeface="Arial" pitchFamily="34" charset="0"/>
              </a:rPr>
              <a:t>  </a:t>
            </a:r>
            <a:r>
              <a:rPr lang="cs-CZ" sz="6600" dirty="0" err="1">
                <a:highlight>
                  <a:srgbClr val="00FFFF"/>
                </a:highlight>
                <a:latin typeface="Arial" pitchFamily="34" charset="0"/>
                <a:cs typeface="Arial" pitchFamily="34" charset="0"/>
              </a:rPr>
              <a:t>fern</a:t>
            </a:r>
            <a:endParaRPr lang="de-DE" sz="6600" dirty="0">
              <a:highlight>
                <a:srgbClr val="00FFFF"/>
              </a:highligh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260</Words>
  <Application>Microsoft Office PowerPoint</Application>
  <PresentationFormat>Širokoúhlá obrazovka</PresentationFormat>
  <Paragraphs>85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AngsanaUPC</vt:lpstr>
      <vt:lpstr>Arial</vt:lpstr>
      <vt:lpstr>Calibri</vt:lpstr>
      <vt:lpstr>Calibri Light</vt:lpstr>
      <vt:lpstr>Motiv Office</vt:lpstr>
      <vt:lpstr>Slovesa s odlučitelnou předponou </vt:lpstr>
      <vt:lpstr>Slovesa s odlučitelnou předponou </vt:lpstr>
      <vt:lpstr>Časování sloves s odlučitelnou předponou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Slovesa s odlučitelnou předponou</dc:title>
  <dc:creator>Bednář Milan, nprap.</dc:creator>
  <cp:lastModifiedBy>Milan Bednář</cp:lastModifiedBy>
  <cp:revision>5</cp:revision>
  <dcterms:created xsi:type="dcterms:W3CDTF">2021-04-15T15:35:49Z</dcterms:created>
  <dcterms:modified xsi:type="dcterms:W3CDTF">2022-04-20T19:52:56Z</dcterms:modified>
</cp:coreProperties>
</file>