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AE8468-F22E-419C-9BA8-45CCD77A02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4D637D0-8946-4635-A2C2-F75311F990E6}">
      <dgm:prSet/>
      <dgm:spPr/>
      <dgm:t>
        <a:bodyPr/>
        <a:lstStyle/>
        <a:p>
          <a:r>
            <a:rPr lang="cs-CZ"/>
            <a:t>Pracovní list, na 29.4. 2021  </a:t>
          </a:r>
          <a:endParaRPr lang="en-US"/>
        </a:p>
      </dgm:t>
    </dgm:pt>
    <dgm:pt modelId="{CE5915F4-AFC2-42E1-98A7-FF4361F62729}" type="parTrans" cxnId="{4A1DD3B0-D7C6-4DCC-9934-2FD0160F9547}">
      <dgm:prSet/>
      <dgm:spPr/>
      <dgm:t>
        <a:bodyPr/>
        <a:lstStyle/>
        <a:p>
          <a:endParaRPr lang="en-US"/>
        </a:p>
      </dgm:t>
    </dgm:pt>
    <dgm:pt modelId="{4A5CEB23-673F-48B9-9AF3-FF8755940DD1}" type="sibTrans" cxnId="{4A1DD3B0-D7C6-4DCC-9934-2FD0160F9547}">
      <dgm:prSet/>
      <dgm:spPr/>
      <dgm:t>
        <a:bodyPr/>
        <a:lstStyle/>
        <a:p>
          <a:endParaRPr lang="en-US"/>
        </a:p>
      </dgm:t>
    </dgm:pt>
    <dgm:pt modelId="{8C955273-5AEA-481D-842C-B6B8023963E9}">
      <dgm:prSet/>
      <dgm:spPr/>
      <dgm:t>
        <a:bodyPr/>
        <a:lstStyle/>
        <a:p>
          <a:r>
            <a:rPr lang="cs-CZ"/>
            <a:t>Ústní zkoušení pravidel</a:t>
          </a:r>
          <a:endParaRPr lang="en-US"/>
        </a:p>
      </dgm:t>
    </dgm:pt>
    <dgm:pt modelId="{4BDE81F9-ADBF-4F3D-B870-E50707FC94F3}" type="parTrans" cxnId="{0E058DB0-F4DB-48D1-A66D-E5A6025FEEE4}">
      <dgm:prSet/>
      <dgm:spPr/>
      <dgm:t>
        <a:bodyPr/>
        <a:lstStyle/>
        <a:p>
          <a:endParaRPr lang="en-US"/>
        </a:p>
      </dgm:t>
    </dgm:pt>
    <dgm:pt modelId="{9C06E380-07BF-48C5-9D84-61B42FD81798}" type="sibTrans" cxnId="{0E058DB0-F4DB-48D1-A66D-E5A6025FEEE4}">
      <dgm:prSet/>
      <dgm:spPr/>
      <dgm:t>
        <a:bodyPr/>
        <a:lstStyle/>
        <a:p>
          <a:endParaRPr lang="en-US"/>
        </a:p>
      </dgm:t>
    </dgm:pt>
    <dgm:pt modelId="{908D0E47-9AFB-4FDB-92EB-C9EE71E8144B}" type="pres">
      <dgm:prSet presAssocID="{B9AE8468-F22E-419C-9BA8-45CCD77A0256}" presName="linear" presStyleCnt="0">
        <dgm:presLayoutVars>
          <dgm:animLvl val="lvl"/>
          <dgm:resizeHandles val="exact"/>
        </dgm:presLayoutVars>
      </dgm:prSet>
      <dgm:spPr/>
    </dgm:pt>
    <dgm:pt modelId="{7998F1C5-58F4-428A-9C64-4C5D6963D7AF}" type="pres">
      <dgm:prSet presAssocID="{24D637D0-8946-4635-A2C2-F75311F990E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727EB2A-0245-4AF2-88BF-8E1FFF06F7EC}" type="pres">
      <dgm:prSet presAssocID="{4A5CEB23-673F-48B9-9AF3-FF8755940DD1}" presName="spacer" presStyleCnt="0"/>
      <dgm:spPr/>
    </dgm:pt>
    <dgm:pt modelId="{E9A9D0B0-8658-487F-82D5-0A2379E11893}" type="pres">
      <dgm:prSet presAssocID="{8C955273-5AEA-481D-842C-B6B8023963E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9C0D363-22B2-4854-BA04-B9E3F106506D}" type="presOf" srcId="{8C955273-5AEA-481D-842C-B6B8023963E9}" destId="{E9A9D0B0-8658-487F-82D5-0A2379E11893}" srcOrd="0" destOrd="0" presId="urn:microsoft.com/office/officeart/2005/8/layout/vList2"/>
    <dgm:cxn modelId="{0E058DB0-F4DB-48D1-A66D-E5A6025FEEE4}" srcId="{B9AE8468-F22E-419C-9BA8-45CCD77A0256}" destId="{8C955273-5AEA-481D-842C-B6B8023963E9}" srcOrd="1" destOrd="0" parTransId="{4BDE81F9-ADBF-4F3D-B870-E50707FC94F3}" sibTransId="{9C06E380-07BF-48C5-9D84-61B42FD81798}"/>
    <dgm:cxn modelId="{4A1DD3B0-D7C6-4DCC-9934-2FD0160F9547}" srcId="{B9AE8468-F22E-419C-9BA8-45CCD77A0256}" destId="{24D637D0-8946-4635-A2C2-F75311F990E6}" srcOrd="0" destOrd="0" parTransId="{CE5915F4-AFC2-42E1-98A7-FF4361F62729}" sibTransId="{4A5CEB23-673F-48B9-9AF3-FF8755940DD1}"/>
    <dgm:cxn modelId="{5D9DD0DD-500E-4D43-8651-9B9CD13AEE51}" type="presOf" srcId="{24D637D0-8946-4635-A2C2-F75311F990E6}" destId="{7998F1C5-58F4-428A-9C64-4C5D6963D7AF}" srcOrd="0" destOrd="0" presId="urn:microsoft.com/office/officeart/2005/8/layout/vList2"/>
    <dgm:cxn modelId="{AEE93FF9-AAC9-4CCF-A0F0-665B0F8DF358}" type="presOf" srcId="{B9AE8468-F22E-419C-9BA8-45CCD77A0256}" destId="{908D0E47-9AFB-4FDB-92EB-C9EE71E8144B}" srcOrd="0" destOrd="0" presId="urn:microsoft.com/office/officeart/2005/8/layout/vList2"/>
    <dgm:cxn modelId="{4633BE6F-6395-4605-8993-A1A9A7D283DF}" type="presParOf" srcId="{908D0E47-9AFB-4FDB-92EB-C9EE71E8144B}" destId="{7998F1C5-58F4-428A-9C64-4C5D6963D7AF}" srcOrd="0" destOrd="0" presId="urn:microsoft.com/office/officeart/2005/8/layout/vList2"/>
    <dgm:cxn modelId="{CFCDF922-358B-4859-9E33-BE86253DBDA0}" type="presParOf" srcId="{908D0E47-9AFB-4FDB-92EB-C9EE71E8144B}" destId="{9727EB2A-0245-4AF2-88BF-8E1FFF06F7EC}" srcOrd="1" destOrd="0" presId="urn:microsoft.com/office/officeart/2005/8/layout/vList2"/>
    <dgm:cxn modelId="{7DB88C49-7573-400D-A746-EBB46DF4FEB0}" type="presParOf" srcId="{908D0E47-9AFB-4FDB-92EB-C9EE71E8144B}" destId="{E9A9D0B0-8658-487F-82D5-0A2379E1189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8F1C5-58F4-428A-9C64-4C5D6963D7AF}">
      <dsp:nvSpPr>
        <dsp:cNvPr id="0" name=""/>
        <dsp:cNvSpPr/>
      </dsp:nvSpPr>
      <dsp:spPr>
        <a:xfrm>
          <a:off x="0" y="523043"/>
          <a:ext cx="10515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Pracovní list, na 29.4. 2021  </a:t>
          </a:r>
          <a:endParaRPr lang="en-US" sz="6500" kern="1200"/>
        </a:p>
      </dsp:txBody>
      <dsp:txXfrm>
        <a:off x="76105" y="599148"/>
        <a:ext cx="10363390" cy="1406815"/>
      </dsp:txXfrm>
    </dsp:sp>
    <dsp:sp modelId="{E9A9D0B0-8658-487F-82D5-0A2379E11893}">
      <dsp:nvSpPr>
        <dsp:cNvPr id="0" name=""/>
        <dsp:cNvSpPr/>
      </dsp:nvSpPr>
      <dsp:spPr>
        <a:xfrm>
          <a:off x="0" y="2269269"/>
          <a:ext cx="10515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Ústní zkoušení pravidel</a:t>
          </a:r>
          <a:endParaRPr lang="en-US" sz="6500" kern="1200"/>
        </a:p>
      </dsp:txBody>
      <dsp:txXfrm>
        <a:off x="76105" y="2345374"/>
        <a:ext cx="10363390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284B7-1446-4515-B3E3-88E848481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179100-716F-4026-8C83-D0F3A2E8A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8C4B95-1C68-4829-9B93-3C31179D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50514D-358D-41CF-89B7-6EF866D8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0735BF-0396-4B48-9D88-89B88C4E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96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D0481-E9A8-418F-8441-EC9BA60B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60DE0A-566B-447E-A3F8-0ADC3F245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017F06-F599-4DB4-95C4-6562DE5E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1F2FF3-CE82-4F57-BC8A-A822D359B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5F7E46-CB47-4ABA-A73D-CF9BD81D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55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2B72174-F364-4DD0-9CE4-5F3AAE3D3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F072C4-13A1-4B93-9459-B792F41C7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C5F4B1-8A97-43D3-997A-EEA48997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762A1D-B886-4114-A256-5031FDCD6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006B1F-CBAA-424E-9421-BBD8CE89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2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B1681-29FB-4C67-A66D-CBF7A6FA0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B2AAE0-1CBC-4830-A798-F7E78357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1CFCE-6059-41B6-910F-337CFF68F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625DFB-354A-4E37-9080-78F3D913D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E1DF07-393D-493F-99BA-3F29EC37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15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EACEF-EF37-48C4-99D3-6B58E571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F28B4B-553D-44FB-9ED0-ABB94BF90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734371-A726-47FB-B83E-44FAFBF7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80DA10-CE3C-4C49-B1EF-165A5810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0855FD-7402-4DA4-8478-473E4C58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14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A5B5D-F03D-44AD-A312-04EB4BE5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FFC4F-0F20-437D-9B62-24BD082A8E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9C928A-E343-49D4-B7AD-84325D52D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499F69-6B67-4EE9-949C-01E9568ED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975600-1DDA-4DF6-95A3-FDC7CAF01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ED74EA-33FD-45A5-8E61-74589D7D0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93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8D111-D510-43C6-8474-FD33C5CCC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E076CF-BEF7-4117-ABE1-952E3227C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D6EDC7-8BB8-466E-8523-F431EC56B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DA0D6A-A4DC-4E7E-BAF6-BB58868A2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1E67920-FEC1-45A9-88ED-6289FD537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0686DB2-FC52-4D2E-B9A5-FCDADF879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0A692C-F1B5-493C-9DA2-827A515E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A724E4B-F286-49ED-96D0-D5073F03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BFA19-9406-428D-9161-E773E2AD5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359A42-A705-4785-8000-5ECE33202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844146-BB79-422A-8BAB-3F07D407D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116E03-4D95-404C-85EF-0D54F9F3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6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1C82488-54E9-410A-BA7A-3D0E70EA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4E7928-E3C7-4860-9C06-DAF4F9E1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7C2DED-C5BC-4615-B7E4-BE146778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A5A3B-12DD-41EE-A2CD-86F087E07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7623B-1364-4E88-92C8-1E0CD991B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5A8B82-5D6F-4E33-9CB9-DE54EFB3C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0DCF35-9025-4223-BE0F-3823BAE3A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6E6AE0-D7E2-4530-9B18-AA758141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14B901-AB60-475C-9A69-275E2F0D5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30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39D12F-FC05-45E6-99D7-FD84B8D7F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AC8016-2148-4836-888E-C691EA7CC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650F06-4A0F-4629-98EC-48C9C1969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1217D7-964B-46A7-8B9B-68F53206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058F2D-5A36-4DA8-839F-CB30C2F9C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0204B0-0644-4C2F-ABE3-8CDFFB45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37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00FA0D-DF11-4374-ABA4-61B95088F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F65E99-C5BA-4A14-A868-EA1B4147B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994FEB-323D-4202-B94A-7F4CF11B9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9F2E2-C50F-4006-A70B-ED08D57B5BF9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863297-A466-4737-9FF1-EB65063B9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089A07-67FB-4D29-8E1A-D24B59D89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B703A-2603-46BC-901F-51E0736553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2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opisne.cz/2018/05/pravidla-vedlejsi-veta-zpusobova/" TargetMode="External"/><Relationship Id="rId2" Type="http://schemas.openxmlformats.org/officeDocument/2006/relationships/hyperlink" Target="https://www.pravopisne.cz/2018/05/pravidla-vedlejsi-veta-mist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vopisne.cz/2018/05/pravidla-vedlejsi-veta-merov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60E71B4-DE6B-4668-8007-AAE6137E4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Voda">
            <a:extLst>
              <a:ext uri="{FF2B5EF4-FFF2-40B4-BE49-F238E27FC236}">
                <a16:creationId xmlns:a16="http://schemas.microsoft.com/office/drawing/2014/main" id="{A4FAF7C3-3F22-4EEB-A768-A94C23E78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529" y="1370992"/>
            <a:ext cx="3506256" cy="3506256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F6E4C944-4BB6-469F-81D8-BD81B4A1B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652632" y="1135060"/>
            <a:ext cx="1080325" cy="5357935"/>
            <a:chOff x="4484269" y="1135060"/>
            <a:chExt cx="1080325" cy="5357935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049C18AF-F7F1-4882-AD18-7B2F41ECE3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84269" y="1756600"/>
              <a:ext cx="1080325" cy="4736395"/>
            </a:xfrm>
            <a:custGeom>
              <a:avLst/>
              <a:gdLst>
                <a:gd name="T0" fmla="*/ 491 w 491"/>
                <a:gd name="T1" fmla="*/ 2247 h 2732"/>
                <a:gd name="T2" fmla="*/ 0 w 491"/>
                <a:gd name="T3" fmla="*/ 2732 h 2732"/>
                <a:gd name="T4" fmla="*/ 0 w 491"/>
                <a:gd name="T5" fmla="*/ 486 h 2732"/>
                <a:gd name="T6" fmla="*/ 491 w 491"/>
                <a:gd name="T7" fmla="*/ 0 h 2732"/>
                <a:gd name="T8" fmla="*/ 491 w 491"/>
                <a:gd name="T9" fmla="*/ 2247 h 2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" h="2732">
                  <a:moveTo>
                    <a:pt x="491" y="2247"/>
                  </a:moveTo>
                  <a:lnTo>
                    <a:pt x="0" y="2732"/>
                  </a:lnTo>
                  <a:lnTo>
                    <a:pt x="0" y="486"/>
                  </a:lnTo>
                  <a:lnTo>
                    <a:pt x="491" y="0"/>
                  </a:lnTo>
                  <a:lnTo>
                    <a:pt x="491" y="224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30A22449-086C-4824-B1B9-BF39EA11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76839" y="1357766"/>
              <a:ext cx="687754" cy="430312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3D4E73C1-53C3-46BA-B103-34DE7B513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78850" y="1135060"/>
              <a:ext cx="409371" cy="4169215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Rectangle 8">
            <a:extLst>
              <a:ext uri="{FF2B5EF4-FFF2-40B4-BE49-F238E27FC236}">
                <a16:creationId xmlns:a16="http://schemas.microsoft.com/office/drawing/2014/main" id="{0595ECE5-BD7E-4F71-820D-40971970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25957" y="1124043"/>
            <a:ext cx="6477540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6354B7-9A46-4D5C-B7C1-D21A4309D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4730" y="1445775"/>
            <a:ext cx="5877340" cy="3342435"/>
          </a:xfrm>
        </p:spPr>
        <p:txBody>
          <a:bodyPr anchor="ctr">
            <a:normAutofit/>
          </a:bodyPr>
          <a:lstStyle/>
          <a:p>
            <a:pPr algn="l"/>
            <a:r>
              <a:rPr lang="cs-CZ">
                <a:solidFill>
                  <a:srgbClr val="FFFFFF"/>
                </a:solidFill>
              </a:rPr>
              <a:t>VV příslovečné, procvičování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7BF7AE-3B1E-42E7-94D7-6683C5717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2190" y="5304275"/>
            <a:ext cx="5029879" cy="1001109"/>
          </a:xfrm>
        </p:spPr>
        <p:txBody>
          <a:bodyPr anchor="t">
            <a:normAutofit/>
          </a:bodyPr>
          <a:lstStyle/>
          <a:p>
            <a:pPr algn="l"/>
            <a:r>
              <a:rPr lang="cs-CZ" sz="2800"/>
              <a:t>7. třída </a:t>
            </a:r>
          </a:p>
        </p:txBody>
      </p:sp>
    </p:spTree>
    <p:extLst>
      <p:ext uri="{BB962C8B-B14F-4D97-AF65-F5344CB8AC3E}">
        <p14:creationId xmlns:p14="http://schemas.microsoft.com/office/powerpoint/2010/main" val="191247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2CEDE-29A0-45FA-8FDF-B5E44C843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Opakování pravidel </a:t>
            </a:r>
            <a:endParaRPr lang="cs-CZ" dirty="0"/>
          </a:p>
        </p:txBody>
      </p:sp>
      <p:graphicFrame>
        <p:nvGraphicFramePr>
          <p:cNvPr id="4" name="Zástupný obsah 4">
            <a:extLst>
              <a:ext uri="{FF2B5EF4-FFF2-40B4-BE49-F238E27FC236}">
                <a16:creationId xmlns:a16="http://schemas.microsoft.com/office/drawing/2014/main" id="{6011B335-09F0-41B7-873D-70D167327C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521389"/>
              </p:ext>
            </p:extLst>
          </p:nvPr>
        </p:nvGraphicFramePr>
        <p:xfrm>
          <a:off x="985962" y="1825625"/>
          <a:ext cx="10752716" cy="3070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4319">
                  <a:extLst>
                    <a:ext uri="{9D8B030D-6E8A-4147-A177-3AD203B41FA5}">
                      <a16:colId xmlns:a16="http://schemas.microsoft.com/office/drawing/2014/main" val="2614871129"/>
                    </a:ext>
                  </a:extLst>
                </a:gridCol>
                <a:gridCol w="4290663">
                  <a:extLst>
                    <a:ext uri="{9D8B030D-6E8A-4147-A177-3AD203B41FA5}">
                      <a16:colId xmlns:a16="http://schemas.microsoft.com/office/drawing/2014/main" val="3843600214"/>
                    </a:ext>
                  </a:extLst>
                </a:gridCol>
                <a:gridCol w="4277734">
                  <a:extLst>
                    <a:ext uri="{9D8B030D-6E8A-4147-A177-3AD203B41FA5}">
                      <a16:colId xmlns:a16="http://schemas.microsoft.com/office/drawing/2014/main" val="2432113575"/>
                    </a:ext>
                  </a:extLst>
                </a:gridCol>
              </a:tblGrid>
              <a:tr h="1369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u="sng">
                          <a:solidFill>
                            <a:srgbClr val="FF0000"/>
                          </a:solidFill>
                          <a:effectLst/>
                        </a:rPr>
                        <a:t>PŘÍSLOVEČNÁ</a:t>
                      </a:r>
                      <a:endParaRPr lang="cs-CZ" sz="2600" b="1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u="sng">
                          <a:solidFill>
                            <a:srgbClr val="FF0000"/>
                          </a:solidFill>
                          <a:effectLst/>
                        </a:rPr>
                        <a:t>ČASOVÁ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Kdy, odkdy, jak dlouho, jak často?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Jakmile, když, až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3045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00B05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MÍSTNÍ</a:t>
                      </a:r>
                      <a:endParaRPr lang="cs-CZ" sz="2600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00B050"/>
                          </a:solidFill>
                          <a:effectLst/>
                        </a:rPr>
                        <a:t>Kde, kam, kudy, odkud? </a:t>
                      </a:r>
                      <a:endParaRPr lang="cs-CZ" sz="2600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00B050"/>
                          </a:solidFill>
                          <a:effectLst/>
                        </a:rPr>
                        <a:t>Kde, kam, kudy</a:t>
                      </a:r>
                      <a:endParaRPr lang="cs-CZ" sz="2600" b="1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754072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0070C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ZPŮSOBOVÁ</a:t>
                      </a:r>
                      <a:endParaRPr lang="cs-CZ" sz="26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0070C0"/>
                          </a:solidFill>
                          <a:effectLst/>
                        </a:rPr>
                        <a:t>Jak, jakým způsobem? </a:t>
                      </a:r>
                      <a:endParaRPr lang="cs-CZ" sz="26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0070C0"/>
                          </a:solidFill>
                          <a:effectLst/>
                        </a:rPr>
                        <a:t>Jak, že, pokud</a:t>
                      </a:r>
                      <a:endParaRPr lang="cs-CZ" sz="26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414816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MĚROVÁ</a:t>
                      </a:r>
                      <a:endParaRPr lang="cs-CZ" sz="2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Do jaké míry, jak moc?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Kolik, tolik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370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73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E50C9-08EA-46AD-B18B-640DFF40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13" y="365125"/>
            <a:ext cx="11274458" cy="132556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Opakování učiva, utvořte dvojice.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4B44A-E961-4E1A-B148-7BDB5DF2F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51" y="1690688"/>
            <a:ext cx="11274458" cy="435133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cs-CZ" dirty="0"/>
              <a:t>Půjdu 					a) jako by mu za patami hořelo.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cs-CZ" dirty="0"/>
              <a:t>Chtěl se podívat tam, 			b) vydali se na procházku na pobřeží.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cs-CZ" dirty="0"/>
              <a:t>Když svítalo, 				c) kam mě nohy ponesou.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cs-CZ" dirty="0"/>
              <a:t>Ondra utíkal, 				d)jako by mu někdo ublížil.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cs-CZ" dirty="0"/>
              <a:t> Malý chlapec vypadal, 		e) kde se narodil jeho otec. 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F16DDB6A-8570-4F74-AE61-588CC3FF9668}"/>
              </a:ext>
            </a:extLst>
          </p:cNvPr>
          <p:cNvCxnSpPr/>
          <p:nvPr/>
        </p:nvCxnSpPr>
        <p:spPr>
          <a:xfrm>
            <a:off x="1876508" y="2091193"/>
            <a:ext cx="3912042" cy="147894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B7A7923-9B77-4F40-93D6-7E6201D9F285}"/>
              </a:ext>
            </a:extLst>
          </p:cNvPr>
          <p:cNvCxnSpPr>
            <a:cxnSpLocks/>
          </p:cNvCxnSpPr>
          <p:nvPr/>
        </p:nvCxnSpPr>
        <p:spPr>
          <a:xfrm>
            <a:off x="2480882" y="3016251"/>
            <a:ext cx="3345864" cy="215106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909B182-BE5E-4A6C-BA9C-D7A66780E7BF}"/>
              </a:ext>
            </a:extLst>
          </p:cNvPr>
          <p:cNvCxnSpPr>
            <a:cxnSpLocks/>
          </p:cNvCxnSpPr>
          <p:nvPr/>
        </p:nvCxnSpPr>
        <p:spPr>
          <a:xfrm flipV="1">
            <a:off x="2673284" y="2943225"/>
            <a:ext cx="3115266" cy="81249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2DFA4C4A-6F9D-47D8-A4F1-2939CABB9A7B}"/>
              </a:ext>
            </a:extLst>
          </p:cNvPr>
          <p:cNvCxnSpPr>
            <a:cxnSpLocks/>
          </p:cNvCxnSpPr>
          <p:nvPr/>
        </p:nvCxnSpPr>
        <p:spPr>
          <a:xfrm flipV="1">
            <a:off x="2724150" y="2083027"/>
            <a:ext cx="3115266" cy="2415003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57CB5360-D8EC-4DDD-9DCA-74D3DDCA51E3}"/>
              </a:ext>
            </a:extLst>
          </p:cNvPr>
          <p:cNvCxnSpPr>
            <a:cxnSpLocks/>
          </p:cNvCxnSpPr>
          <p:nvPr/>
        </p:nvCxnSpPr>
        <p:spPr>
          <a:xfrm flipV="1">
            <a:off x="4038696" y="4368724"/>
            <a:ext cx="1749854" cy="92789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4BA99E6-9CEB-4E06-9102-CDF3B6D12209}"/>
              </a:ext>
            </a:extLst>
          </p:cNvPr>
          <p:cNvSpPr txBox="1"/>
          <p:nvPr/>
        </p:nvSpPr>
        <p:spPr>
          <a:xfrm>
            <a:off x="5895680" y="6034317"/>
            <a:ext cx="258157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1c, 2e, 3b, 4a, 5d</a:t>
            </a:r>
          </a:p>
        </p:txBody>
      </p:sp>
    </p:spTree>
    <p:extLst>
      <p:ext uri="{BB962C8B-B14F-4D97-AF65-F5344CB8AC3E}">
        <p14:creationId xmlns:p14="http://schemas.microsoft.com/office/powerpoint/2010/main" val="229129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B95F9-8962-45E6-AB6D-A4362E9A8D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Procvičování učiva, určete druh VV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210A26-2875-469B-9F73-B1BC9BA4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Půjdu, kam mě nohy ponesou. </a:t>
            </a:r>
          </a:p>
          <a:p>
            <a:r>
              <a:rPr lang="cs-CZ" dirty="0"/>
              <a:t>Chtěl se podívat tam, kde se narodil jeho otec. </a:t>
            </a:r>
          </a:p>
          <a:p>
            <a:r>
              <a:rPr lang="cs-CZ" dirty="0"/>
              <a:t>Když svítalo, vydali se na procházku na pobřeží. </a:t>
            </a:r>
          </a:p>
          <a:p>
            <a:r>
              <a:rPr lang="cs-CZ" dirty="0"/>
              <a:t>Ondra utíkal, jako by mu za patami hořelo. </a:t>
            </a:r>
          </a:p>
          <a:p>
            <a:r>
              <a:rPr lang="cs-CZ" dirty="0"/>
              <a:t>Malý chlapec vypadal, jako by mu chtěl někdo ublížit. </a:t>
            </a:r>
          </a:p>
        </p:txBody>
      </p:sp>
    </p:spTree>
    <p:extLst>
      <p:ext uri="{BB962C8B-B14F-4D97-AF65-F5344CB8AC3E}">
        <p14:creationId xmlns:p14="http://schemas.microsoft.com/office/powerpoint/2010/main" val="43196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C02AD-53FB-4984-BF6C-2A2A7ED54D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Opakování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C608BD-0B03-4257-8553-BACF28DE9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>
                <a:cs typeface="Calibri"/>
              </a:rPr>
              <a:t>VV PODMĚTNÁ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b="1" dirty="0">
                <a:highlight>
                  <a:srgbClr val="FFFF00"/>
                </a:highlight>
                <a:cs typeface="Calibri"/>
              </a:rPr>
              <a:t>OTÁZKA: KDO, CO + JAKÁ VĚC + VH?</a:t>
            </a:r>
            <a:r>
              <a:rPr lang="cs-CZ" sz="2800" dirty="0">
                <a:cs typeface="Calibri"/>
              </a:rPr>
              <a:t> </a:t>
            </a:r>
          </a:p>
          <a:p>
            <a:pPr marL="0" indent="0">
              <a:buNone/>
            </a:pPr>
            <a:endParaRPr lang="cs-CZ" sz="2800" b="1" u="sng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800" b="1" u="sng" dirty="0">
                <a:ea typeface="+mn-lt"/>
                <a:cs typeface="+mn-lt"/>
              </a:rPr>
              <a:t>VV PŘEDMĚTNÁ </a:t>
            </a:r>
            <a:endParaRPr lang="en-US" sz="2800" dirty="0">
              <a:ea typeface="+mn-lt"/>
              <a:cs typeface="+mn-lt"/>
            </a:endParaRPr>
          </a:p>
          <a:p>
            <a:pPr>
              <a:buFont typeface="Arial,Sans-Serif" panose="020F0502020204030204" pitchFamily="34" charset="0"/>
              <a:buChar char="•"/>
            </a:pPr>
            <a:endParaRPr lang="cs-CZ" b="1" dirty="0">
              <a:highlight>
                <a:srgbClr val="FFFF00"/>
              </a:highlight>
              <a:ea typeface="+mn-lt"/>
              <a:cs typeface="+mn-lt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00"/>
                </a:highlight>
                <a:ea typeface="+mn-lt"/>
                <a:cs typeface="+mn-lt"/>
              </a:rPr>
              <a:t>OTÁZKA: VŠECHNY PÁDOVÉ OTÁZKY - NE 1. A 5. PÁD</a:t>
            </a:r>
          </a:p>
          <a:p>
            <a:pPr>
              <a:buFont typeface="Arial,Sans-Serif" panose="020F0502020204030204" pitchFamily="34" charset="0"/>
              <a:buChar char="•"/>
            </a:pPr>
            <a:endParaRPr lang="cs-CZ" sz="2800" b="1" dirty="0">
              <a:highlight>
                <a:srgbClr val="FFFF00"/>
              </a:highlight>
              <a:cs typeface="Calibri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FF"/>
                </a:highlight>
                <a:cs typeface="Calibri"/>
              </a:rPr>
              <a:t>NEJČASTĚJI 4. PÁD </a:t>
            </a: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FF"/>
                </a:highlight>
                <a:cs typeface="Calibri"/>
              </a:rPr>
              <a:t>KOHO, CO + JAKOU VĚC + VH? </a:t>
            </a:r>
          </a:p>
          <a:p>
            <a:pPr marL="0" indent="0">
              <a:buNone/>
            </a:pPr>
            <a:endParaRPr lang="cs-CZ" sz="2800" dirty="0">
              <a:cs typeface="Calibri"/>
            </a:endParaRPr>
          </a:p>
          <a:p>
            <a:pPr marL="0" indent="0">
              <a:buNone/>
            </a:pPr>
            <a:endParaRPr lang="cs-CZ" sz="2800" dirty="0">
              <a:cs typeface="Calibri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BB6CE98-3349-4F82-BA38-E9B0649DAD47}"/>
              </a:ext>
            </a:extLst>
          </p:cNvPr>
          <p:cNvSpPr txBox="1"/>
          <p:nvPr/>
        </p:nvSpPr>
        <p:spPr>
          <a:xfrm>
            <a:off x="7339054" y="5037152"/>
            <a:ext cx="304535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Test, MS TEAMS </a:t>
            </a:r>
          </a:p>
        </p:txBody>
      </p:sp>
    </p:spTree>
    <p:extLst>
      <p:ext uri="{BB962C8B-B14F-4D97-AF65-F5344CB8AC3E}">
        <p14:creationId xmlns:p14="http://schemas.microsoft.com/office/powerpoint/2010/main" val="225654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09A8B-338B-48BF-80B7-9BCFF50243B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Samostatná práce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106F0F4-8E8D-472C-B0F5-35B1796D80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738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268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Arial,Sans-Serif</vt:lpstr>
      <vt:lpstr>Calibri</vt:lpstr>
      <vt:lpstr>Calibri Light</vt:lpstr>
      <vt:lpstr>Motiv Office</vt:lpstr>
      <vt:lpstr>VV příslovečné, procvičování 2</vt:lpstr>
      <vt:lpstr>Opakování pravidel </vt:lpstr>
      <vt:lpstr>Opakování učiva, utvořte dvojice.  </vt:lpstr>
      <vt:lpstr>Procvičování učiva, určete druh VV </vt:lpstr>
      <vt:lpstr>Opakování učiva</vt:lpstr>
      <vt:lpstr>Samostatná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 příslovečné, procvičování 2</dc:title>
  <dc:creator>Bednář Milan, nprap.</dc:creator>
  <cp:lastModifiedBy>Bednář Milan, nprap.</cp:lastModifiedBy>
  <cp:revision>4</cp:revision>
  <dcterms:created xsi:type="dcterms:W3CDTF">2021-04-25T15:15:47Z</dcterms:created>
  <dcterms:modified xsi:type="dcterms:W3CDTF">2021-04-25T15:46:04Z</dcterms:modified>
</cp:coreProperties>
</file>