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73" r:id="rId12"/>
    <p:sldId id="275" r:id="rId13"/>
    <p:sldId id="277" r:id="rId14"/>
    <p:sldId id="264" r:id="rId15"/>
    <p:sldId id="265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85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76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5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6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2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9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60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44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46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2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87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2E06F-44BE-4F54-B529-D941092E2DF4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39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56242317/vedlej%C5%A1%C3%AD-v%C4%9Bta-podm%C4%9Btn%C3%A1-p%C5%99%C3%ADsudkov%C3%A1-a-p%C5%99edm%C4%9Btn%C3%A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2135188" y="213360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5400" b="1" u="sng" dirty="0">
                <a:solidFill>
                  <a:srgbClr val="FF0000"/>
                </a:solidFill>
                <a:latin typeface="Times New Roman" pitchFamily="18" charset="0"/>
              </a:rPr>
              <a:t>Vedlejší věta podmětná, předmětná a přísudková</a:t>
            </a:r>
          </a:p>
        </p:txBody>
      </p:sp>
    </p:spTree>
  </p:cSld>
  <p:clrMapOvr>
    <a:masterClrMapping/>
  </p:clrMapOvr>
  <p:transition spd="slow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333376"/>
            <a:ext cx="7772400" cy="1470025"/>
          </a:xfrm>
        </p:spPr>
        <p:txBody>
          <a:bodyPr/>
          <a:lstStyle/>
          <a:p>
            <a:pPr eaLnBrk="1" hangingPunct="1"/>
            <a:r>
              <a:rPr lang="cs-CZ" sz="4000" b="1" dirty="0">
                <a:solidFill>
                  <a:srgbClr val="0070C0"/>
                </a:solidFill>
                <a:latin typeface="Times New Roman" pitchFamily="18" charset="0"/>
              </a:rPr>
              <a:t>Jak se ptáme na vedlejší větu předmětnou?</a:t>
            </a:r>
            <a:r>
              <a:rPr lang="cs-CZ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100" name="Nadpis 1"/>
          <p:cNvSpPr>
            <a:spLocks/>
          </p:cNvSpPr>
          <p:nvPr/>
        </p:nvSpPr>
        <p:spPr bwMode="auto">
          <a:xfrm>
            <a:off x="1919536" y="1556793"/>
            <a:ext cx="8208962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 dirty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Ptáme se na ni všemi pádovými otázkami 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 kromě 1. a 5. pádu, nejčastěji </a:t>
            </a:r>
            <a:r>
              <a:rPr lang="cs-CZ" sz="3600">
                <a:solidFill>
                  <a:prstClr val="black"/>
                </a:solidFill>
                <a:latin typeface="Times New Roman" pitchFamily="18" charset="0"/>
              </a:rPr>
              <a:t>4. pádem 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+ si pomáháme </a:t>
            </a:r>
            <a:r>
              <a:rPr lang="cs-CZ" sz="3600" dirty="0">
                <a:solidFill>
                  <a:srgbClr val="0070C0"/>
                </a:solidFill>
                <a:latin typeface="Times New Roman" pitchFamily="18" charset="0"/>
              </a:rPr>
              <a:t>otázkou JAKOU VĚC?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279576" y="407707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Řekl, </a:t>
            </a: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že nás rád navštíví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964494" y="4672301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OTÁZKA: </a:t>
            </a:r>
            <a:r>
              <a:rPr lang="cs-CZ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KOHO, CO ŘEKL? – VĚTA HLAVNÍ </a:t>
            </a:r>
          </a:p>
          <a:p>
            <a:r>
              <a:rPr lang="cs-C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ŽE NÁS RÁD NAVŠTÍVÍ – VĚTA VEDLEJŠÍ PŘEDMĚTNÁ 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919536" y="3645024"/>
            <a:ext cx="14184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prstClr val="white"/>
                </a:solidFill>
                <a:latin typeface="Calibri"/>
              </a:rPr>
              <a:t>VH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4007768" y="3573016"/>
            <a:ext cx="23762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prstClr val="white"/>
                </a:solidFill>
                <a:latin typeface="Calibri"/>
              </a:rPr>
              <a:t>VV PŘEDMĚTNÁ</a:t>
            </a:r>
          </a:p>
        </p:txBody>
      </p:sp>
    </p:spTree>
    <p:extLst>
      <p:ext uri="{BB962C8B-B14F-4D97-AF65-F5344CB8AC3E}">
        <p14:creationId xmlns:p14="http://schemas.microsoft.com/office/powerpoint/2010/main" val="31651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260351"/>
            <a:ext cx="7772400" cy="1470025"/>
          </a:xfrm>
        </p:spPr>
        <p:txBody>
          <a:bodyPr/>
          <a:lstStyle/>
          <a:p>
            <a:pPr eaLnBrk="1" hangingPunct="1"/>
            <a:r>
              <a:rPr lang="cs-CZ" sz="4000" b="1">
                <a:latin typeface="Times New Roman" pitchFamily="18" charset="0"/>
              </a:rPr>
              <a:t>Příklady vedlejších vět předmětných</a:t>
            </a:r>
            <a:endParaRPr lang="cs-CZ" b="1">
              <a:latin typeface="Times New Roman" pitchFamily="18" charset="0"/>
            </a:endParaRPr>
          </a:p>
        </p:txBody>
      </p:sp>
      <p:sp>
        <p:nvSpPr>
          <p:cNvPr id="6148" name="Nadpis 1"/>
          <p:cNvSpPr>
            <a:spLocks/>
          </p:cNvSpPr>
          <p:nvPr/>
        </p:nvSpPr>
        <p:spPr bwMode="auto">
          <a:xfrm>
            <a:off x="1992313" y="1844675"/>
            <a:ext cx="842486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Snažil jsem se</a:t>
            </a:r>
            <a: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  <a:t>aby mi ni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  <a:t> neuteklo. </a:t>
            </a:r>
            <a:b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</a:br>
            <a:b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Slíbil</a:t>
            </a:r>
            <a: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  <a:t>že se bude více učit. </a:t>
            </a:r>
            <a:b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Vím</a:t>
            </a:r>
            <a: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  <a:t>že se ti to nelíbí.</a:t>
            </a:r>
            <a:r>
              <a:rPr lang="cs-CZ" sz="36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b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</a:br>
            <a:endParaRPr lang="cs-CZ" sz="36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629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1703388" y="1"/>
            <a:ext cx="7581900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2800" b="1" i="1" dirty="0">
                <a:latin typeface="Times New Roman" pitchFamily="18" charset="0"/>
              </a:rPr>
              <a:t>2) Rozlište věty vedlejší </a:t>
            </a:r>
            <a:r>
              <a:rPr lang="cs-CZ" sz="2800" b="1" i="1" u="sng" dirty="0">
                <a:solidFill>
                  <a:srgbClr val="FF0000"/>
                </a:solidFill>
                <a:latin typeface="Times New Roman" pitchFamily="18" charset="0"/>
              </a:rPr>
              <a:t>podmětné</a:t>
            </a:r>
            <a:r>
              <a:rPr lang="cs-CZ" sz="2800" b="1" i="1" dirty="0">
                <a:latin typeface="Times New Roman" pitchFamily="18" charset="0"/>
              </a:rPr>
              <a:t> a </a:t>
            </a:r>
            <a:r>
              <a:rPr lang="cs-CZ" sz="2800" b="1" i="1" u="sng" dirty="0">
                <a:solidFill>
                  <a:srgbClr val="0070C0"/>
                </a:solidFill>
                <a:latin typeface="Times New Roman" pitchFamily="18" charset="0"/>
              </a:rPr>
              <a:t>předmětné</a:t>
            </a:r>
            <a:r>
              <a:rPr lang="cs-CZ" sz="2800" b="1" i="1" dirty="0">
                <a:latin typeface="Times New Roman" pitchFamily="18" charset="0"/>
              </a:rPr>
              <a:t>:</a:t>
            </a:r>
            <a:r>
              <a:rPr lang="cs-CZ" dirty="0"/>
              <a:t> 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1992313" y="90805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Lucka nám vyprávěla, 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kde byla s rodiči na dovolené.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Vzrušeně nám popisovali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, co zažili v lese.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Divili jsme se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, že se to dalo uskutečnit.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Kdo se včas přihlásil</a:t>
            </a:r>
            <a:r>
              <a:rPr lang="cs-CZ" sz="2400" dirty="0">
                <a:latin typeface="Times New Roman" pitchFamily="18" charset="0"/>
              </a:rPr>
              <a:t>, mohl se zúčastnit soutěže.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Slyšeli jsme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, jak si soused zpívá ve sprše.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Zdá se nám, </a:t>
            </a: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že venku začíná hustě pršet.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Řekněte babičce, 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že přijedeme až v sobotu. 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4872039" y="1341438"/>
            <a:ext cx="3671887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5087937" y="1954872"/>
            <a:ext cx="2016125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719514" y="2620065"/>
            <a:ext cx="3024187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622018" y="3980343"/>
            <a:ext cx="3455987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4034557" y="5363445"/>
            <a:ext cx="3167062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848090" y="3278217"/>
            <a:ext cx="25923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3432174" y="4595363"/>
            <a:ext cx="33115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200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EA860-FA9B-7CEF-A15B-735C64D18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Rozlište VV podmětnou a předmětnou.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82B8E3-DCC2-971F-B462-0A89BAACC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41" y="1561381"/>
            <a:ext cx="11628407" cy="4856672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Ptal se, kdy bude končit první hodina.________________________________ Je zajímavé, že jsme na to nepřišli. ________________________________ Ihned vrátil, co mu nepatřilo. _____________________________</a:t>
            </a: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Nebylo spravedlivé, že jsem dostal pětku. ________________________________ Přemýšlel o tom, zda má dárek přijmout. ________________________________ Udivilo ho, že o tom nikdo nemluvil. ________________ _________________Hodinu trvalo, než se dokázal rozhodnout. ________________________________ Chtěli jsme, aby hrál za nás. ________________________________ Bylo jasné, že ztracený řetízek asi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nenajdu._____________________________________Zdálo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se, že o ničem nevěděl. _______________________ Nepamatuji si, jak to bylo. ________________________________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635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ctrTitle" idx="4294967295"/>
          </p:nvPr>
        </p:nvSpPr>
        <p:spPr>
          <a:xfrm>
            <a:off x="2279650" y="1"/>
            <a:ext cx="7772400" cy="1470025"/>
          </a:xfrm>
        </p:spPr>
        <p:txBody>
          <a:bodyPr/>
          <a:lstStyle/>
          <a:p>
            <a:pPr eaLnBrk="1" hangingPunct="1"/>
            <a:r>
              <a:rPr lang="cs-CZ" sz="4800" b="1" u="sng" dirty="0">
                <a:solidFill>
                  <a:srgbClr val="00B050"/>
                </a:solidFill>
                <a:latin typeface="Times New Roman" pitchFamily="18" charset="0"/>
              </a:rPr>
              <a:t>Vedlejší věta přísudková</a:t>
            </a:r>
          </a:p>
        </p:txBody>
      </p:sp>
      <p:sp>
        <p:nvSpPr>
          <p:cNvPr id="9220" name="Podnadpis 2"/>
          <p:cNvSpPr>
            <a:spLocks/>
          </p:cNvSpPr>
          <p:nvPr/>
        </p:nvSpPr>
        <p:spPr bwMode="auto">
          <a:xfrm>
            <a:off x="2025650" y="1052514"/>
            <a:ext cx="864235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Tato věta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vyjadřuje jmennou část přísudku 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jmenného se sponou. </a:t>
            </a: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Obsah této vedlejší věty lze vyjádřit  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infinitivem nebo podstatným jménem.</a:t>
            </a: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Na větu přísudkovou můžeme</a:t>
            </a:r>
            <a:r>
              <a:rPr lang="cs-CZ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odkazovat zájmeny, která nejsou větnými členy. </a:t>
            </a:r>
          </a:p>
          <a:p>
            <a:pPr>
              <a:spcBef>
                <a:spcPct val="20000"/>
              </a:spcBef>
            </a:pPr>
            <a:r>
              <a:rPr lang="cs-CZ" sz="3600" i="1" dirty="0">
                <a:solidFill>
                  <a:prstClr val="black"/>
                </a:solidFill>
                <a:latin typeface="Times New Roman" pitchFamily="18" charset="0"/>
              </a:rPr>
              <a:t>Například: Nejsem</a:t>
            </a:r>
            <a:r>
              <a:rPr lang="cs-CZ" sz="3600" b="1" i="1" dirty="0">
                <a:solidFill>
                  <a:prstClr val="black"/>
                </a:solidFill>
                <a:latin typeface="Times New Roman" pitchFamily="18" charset="0"/>
              </a:rPr>
              <a:t> takový</a:t>
            </a:r>
            <a:r>
              <a:rPr lang="cs-CZ" sz="3600" i="1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cs-CZ" sz="3600" b="1" i="1" u="sng" dirty="0">
                <a:solidFill>
                  <a:srgbClr val="00B050"/>
                </a:solidFill>
                <a:latin typeface="Times New Roman" pitchFamily="18" charset="0"/>
              </a:rPr>
              <a:t>aby mě museli potrestat.</a:t>
            </a:r>
            <a:br>
              <a:rPr lang="cs-CZ" sz="3600" i="1" dirty="0">
                <a:solidFill>
                  <a:prstClr val="black"/>
                </a:solidFill>
                <a:latin typeface="Times New Roman" pitchFamily="18" charset="0"/>
              </a:rPr>
            </a:br>
            <a:endParaRPr lang="cs-CZ" sz="36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33337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00B050"/>
                </a:solidFill>
                <a:latin typeface="Times New Roman" pitchFamily="18" charset="0"/>
              </a:rPr>
              <a:t>Jak se ptáme na vedlejší větu přísudkovou?</a:t>
            </a:r>
            <a:r>
              <a:rPr lang="cs-CZ" b="1" u="sng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244" name="Nadpis 1"/>
          <p:cNvSpPr>
            <a:spLocks/>
          </p:cNvSpPr>
          <p:nvPr/>
        </p:nvSpPr>
        <p:spPr bwMode="auto">
          <a:xfrm>
            <a:off x="629729" y="2420940"/>
            <a:ext cx="10498346" cy="191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 dirty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Ptáme se na ni otázkami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jaký?/jaká?/jaké? + VH</a:t>
            </a:r>
            <a:endParaRPr lang="cs-CZ" sz="4400" b="1" u="sng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26035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00B050"/>
                </a:solidFill>
                <a:latin typeface="Times New Roman" pitchFamily="18" charset="0"/>
              </a:rPr>
              <a:t>Kterými výrazy je </a:t>
            </a:r>
            <a:r>
              <a:rPr lang="cs-CZ" sz="4800" b="1" u="sng" dirty="0" err="1">
                <a:solidFill>
                  <a:srgbClr val="00B050"/>
                </a:solidFill>
                <a:latin typeface="Times New Roman" pitchFamily="18" charset="0"/>
              </a:rPr>
              <a:t>uvozena</a:t>
            </a:r>
            <a:r>
              <a:rPr lang="cs-CZ" sz="4800" b="1" u="sng" dirty="0">
                <a:solidFill>
                  <a:srgbClr val="00B050"/>
                </a:solidFill>
                <a:latin typeface="Times New Roman" pitchFamily="18" charset="0"/>
              </a:rPr>
              <a:t> vedlejší věta přísudková?</a:t>
            </a:r>
            <a:r>
              <a:rPr lang="cs-CZ" b="1" dirty="0">
                <a:latin typeface="Times New Roman" pitchFamily="18" charset="0"/>
              </a:rPr>
              <a:t> </a:t>
            </a:r>
          </a:p>
        </p:txBody>
      </p:sp>
      <p:sp>
        <p:nvSpPr>
          <p:cNvPr id="11268" name="Podnadpis 2"/>
          <p:cNvSpPr>
            <a:spLocks/>
          </p:cNvSpPr>
          <p:nvPr/>
        </p:nvSpPr>
        <p:spPr bwMode="auto">
          <a:xfrm>
            <a:off x="2025650" y="1989139"/>
            <a:ext cx="86423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Nejčastěji je </a:t>
            </a:r>
            <a:r>
              <a:rPr lang="cs-CZ" sz="3600" dirty="0" err="1">
                <a:solidFill>
                  <a:prstClr val="black"/>
                </a:solidFill>
                <a:latin typeface="Times New Roman" pitchFamily="18" charset="0"/>
              </a:rPr>
              <a:t>uvozena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spojovacími výrazy: </a:t>
            </a:r>
          </a:p>
          <a:p>
            <a:pPr>
              <a:spcBef>
                <a:spcPct val="20000"/>
              </a:spcBef>
            </a:pPr>
            <a:endParaRPr lang="cs-CZ" sz="3600" dirty="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jak, jaký, jaká, jaké</a:t>
            </a:r>
          </a:p>
        </p:txBody>
      </p:sp>
    </p:spTree>
  </p:cSld>
  <p:clrMapOvr>
    <a:masterClrMapping/>
  </p:clrMapOvr>
  <p:transition spd="slow"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26035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00B050"/>
                </a:solidFill>
                <a:latin typeface="Times New Roman" pitchFamily="18" charset="0"/>
              </a:rPr>
              <a:t>Příklady vedlejších vět přísudkových</a:t>
            </a:r>
          </a:p>
        </p:txBody>
      </p:sp>
      <p:sp>
        <p:nvSpPr>
          <p:cNvPr id="12292" name="Nadpis 1"/>
          <p:cNvSpPr>
            <a:spLocks/>
          </p:cNvSpPr>
          <p:nvPr/>
        </p:nvSpPr>
        <p:spPr bwMode="auto">
          <a:xfrm>
            <a:off x="2243138" y="1773239"/>
            <a:ext cx="8424862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Vlasy byly,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jako by je pozlatil.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Obloha byla,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jako by ji namaloval. </a:t>
            </a:r>
            <a:br>
              <a:rPr lang="cs-CZ" sz="3600" b="1" dirty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cs-CZ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Nebyl,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za koho jsem ho považoval</a:t>
            </a:r>
            <a: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  <a:t>.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ctrTitle" idx="4294967295"/>
          </p:nvPr>
        </p:nvSpPr>
        <p:spPr>
          <a:xfrm>
            <a:off x="2063750" y="1"/>
            <a:ext cx="8424738" cy="1412776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b="1" i="1" dirty="0">
                <a:solidFill>
                  <a:srgbClr val="00B050"/>
                </a:solidFill>
                <a:latin typeface="Times New Roman" pitchFamily="18" charset="0"/>
              </a:rPr>
              <a:t>3) Doplňte vedlejší věty   </a:t>
            </a:r>
            <a:br>
              <a:rPr lang="cs-CZ" b="1" i="1" dirty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cs-CZ" b="1" i="1" dirty="0">
                <a:solidFill>
                  <a:srgbClr val="00B050"/>
                </a:solidFill>
                <a:latin typeface="Times New Roman" pitchFamily="18" charset="0"/>
              </a:rPr>
              <a:t>    přísudkové:</a:t>
            </a:r>
          </a:p>
        </p:txBody>
      </p:sp>
      <p:sp>
        <p:nvSpPr>
          <p:cNvPr id="27652" name="Nadpis 1"/>
          <p:cNvSpPr>
            <a:spLocks/>
          </p:cNvSpPr>
          <p:nvPr/>
        </p:nvSpPr>
        <p:spPr bwMode="auto">
          <a:xfrm>
            <a:off x="1992313" y="1412875"/>
            <a:ext cx="84248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Člověk byl,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Obloha byla,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Byl,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Petr byl,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endParaRPr lang="cs-CZ" sz="28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7653" name="Nadpis 1"/>
          <p:cNvSpPr>
            <a:spLocks/>
          </p:cNvSpPr>
          <p:nvPr/>
        </p:nvSpPr>
        <p:spPr bwMode="auto">
          <a:xfrm>
            <a:off x="3719514" y="1844676"/>
            <a:ext cx="5184775" cy="5762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  <a:t>jako by ho vyměnili.</a:t>
            </a:r>
            <a:b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</a:br>
            <a:endParaRPr lang="cs-CZ" sz="28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27654" name="Nadpis 1"/>
          <p:cNvSpPr>
            <a:spLocks/>
          </p:cNvSpPr>
          <p:nvPr/>
        </p:nvSpPr>
        <p:spPr bwMode="auto">
          <a:xfrm>
            <a:off x="3935413" y="2781300"/>
            <a:ext cx="5472112" cy="43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  <a:t>jako by ji vymaloval malíř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7655" name="Nadpis 1"/>
          <p:cNvSpPr>
            <a:spLocks/>
          </p:cNvSpPr>
          <p:nvPr/>
        </p:nvSpPr>
        <p:spPr bwMode="auto">
          <a:xfrm>
            <a:off x="2711450" y="3644900"/>
            <a:ext cx="6624910" cy="43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  <a:t>jako by ho na nože brali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endParaRPr lang="cs-CZ" sz="28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7656" name="Nadpis 1"/>
          <p:cNvSpPr>
            <a:spLocks/>
          </p:cNvSpPr>
          <p:nvPr/>
        </p:nvSpPr>
        <p:spPr bwMode="auto">
          <a:xfrm>
            <a:off x="3287713" y="4508500"/>
            <a:ext cx="3924300" cy="43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  <a:t>jako by ho někdo opařil.</a:t>
            </a:r>
            <a:b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</a:br>
            <a:endParaRPr lang="cs-CZ" sz="28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6A9BD87-94FF-BC23-C469-30DC633CB10A}"/>
              </a:ext>
            </a:extLst>
          </p:cNvPr>
          <p:cNvSpPr txBox="1"/>
          <p:nvPr/>
        </p:nvSpPr>
        <p:spPr>
          <a:xfrm>
            <a:off x="1606669" y="5196038"/>
            <a:ext cx="87191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VV podmětná, předmětná, přísudková </a:t>
            </a:r>
            <a:endParaRPr lang="cs-CZ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0" grpId="1"/>
      <p:bldP spid="27652" grpId="0"/>
      <p:bldP spid="27653" grpId="0" animBg="1"/>
      <p:bldP spid="27654" grpId="0" animBg="1"/>
      <p:bldP spid="27655" grpId="0" animBg="1"/>
      <p:bldP spid="276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910A7-58FC-BE9B-BA9A-5ABF71342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Jazykový rozbor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66761F-D483-F24E-59D1-E6D5B8B04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neděli v centru Liptovského Mikuláše napadl medvěd </a:t>
            </a:r>
            <a:r>
              <a:rPr lang="cs-CZ"/>
              <a:t>dva lidi.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69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1"/>
            <a:ext cx="7772400" cy="1470025"/>
          </a:xfrm>
        </p:spPr>
        <p:txBody>
          <a:bodyPr/>
          <a:lstStyle/>
          <a:p>
            <a:pPr eaLnBrk="1" hangingPunct="1"/>
            <a:r>
              <a:rPr lang="cs-CZ" sz="4800" b="1" u="sng" dirty="0">
                <a:solidFill>
                  <a:srgbClr val="FF0000"/>
                </a:solidFill>
                <a:latin typeface="Times New Roman" pitchFamily="18" charset="0"/>
              </a:rPr>
              <a:t>Vedlejší věta podmětná</a:t>
            </a:r>
          </a:p>
        </p:txBody>
      </p:sp>
      <p:sp>
        <p:nvSpPr>
          <p:cNvPr id="3076" name="Podnadpis 2"/>
          <p:cNvSpPr>
            <a:spLocks/>
          </p:cNvSpPr>
          <p:nvPr/>
        </p:nvSpPr>
        <p:spPr bwMode="auto">
          <a:xfrm>
            <a:off x="2025650" y="1484314"/>
            <a:ext cx="8642350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Tato věta </a:t>
            </a:r>
            <a:r>
              <a:rPr lang="cs-CZ" sz="3600" b="1" u="sng" dirty="0">
                <a:solidFill>
                  <a:srgbClr val="FF0000"/>
                </a:solidFill>
                <a:latin typeface="Times New Roman" pitchFamily="18" charset="0"/>
              </a:rPr>
              <a:t>vyjadřuje podmět věty řídící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cs-CZ" sz="3600" b="1" u="sng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cs-CZ" sz="3600" b="1" u="sng" dirty="0">
                <a:solidFill>
                  <a:srgbClr val="FF0000"/>
                </a:solidFill>
                <a:latin typeface="Times New Roman" pitchFamily="18" charset="0"/>
              </a:rPr>
              <a:t>hlavní</a:t>
            </a: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Obsah této vedlejší věty lze vyjádřit  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infinitivem nebo podstatným jménem.</a:t>
            </a: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Na větu podmětnou můžeme odkazovat zájmeny, která nejsou větnými členy. </a:t>
            </a:r>
          </a:p>
          <a:p>
            <a:pPr>
              <a:spcBef>
                <a:spcPct val="20000"/>
              </a:spcBef>
            </a:pPr>
            <a:r>
              <a:rPr lang="cs-CZ" sz="3600" b="1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cs-CZ" sz="3600" i="1" dirty="0">
                <a:solidFill>
                  <a:prstClr val="black"/>
                </a:solidFill>
                <a:latin typeface="Times New Roman" pitchFamily="18" charset="0"/>
              </a:rPr>
              <a:t>Například:</a:t>
            </a:r>
            <a:r>
              <a:rPr lang="cs-CZ" sz="3600" b="1" i="1" dirty="0">
                <a:solidFill>
                  <a:prstClr val="black"/>
                </a:solidFill>
                <a:latin typeface="Times New Roman" pitchFamily="18" charset="0"/>
              </a:rPr>
              <a:t> Ti</a:t>
            </a:r>
            <a:r>
              <a:rPr lang="cs-CZ" sz="3600" i="1" dirty="0">
                <a:solidFill>
                  <a:prstClr val="black"/>
                </a:solidFill>
                <a:latin typeface="Times New Roman" pitchFamily="18" charset="0"/>
              </a:rPr>
              <a:t>,</a:t>
            </a:r>
            <a:r>
              <a:rPr lang="cs-CZ" sz="3600" b="1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cs-CZ" sz="3600" i="1" dirty="0">
                <a:solidFill>
                  <a:prstClr val="black"/>
                </a:solidFill>
                <a:latin typeface="Times New Roman" pitchFamily="18" charset="0"/>
              </a:rPr>
              <a:t>kdo žalují, půjdou před tabuli.</a:t>
            </a:r>
            <a:br>
              <a:rPr lang="cs-CZ" sz="3200" i="1" dirty="0">
                <a:solidFill>
                  <a:prstClr val="black"/>
                </a:solidFill>
                <a:latin typeface="Times New Roman" pitchFamily="18" charset="0"/>
              </a:rPr>
            </a:br>
            <a:endParaRPr lang="cs-CZ" sz="3200" dirty="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cs-CZ" sz="32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33337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FF0000"/>
                </a:solidFill>
                <a:latin typeface="Times New Roman" pitchFamily="18" charset="0"/>
              </a:rPr>
              <a:t>Jak se ptáme na vedlejší větu podmětnou?</a:t>
            </a:r>
            <a:r>
              <a:rPr lang="cs-CZ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100" name="Nadpis 1"/>
          <p:cNvSpPr>
            <a:spLocks/>
          </p:cNvSpPr>
          <p:nvPr/>
        </p:nvSpPr>
        <p:spPr bwMode="auto">
          <a:xfrm>
            <a:off x="1992313" y="2420939"/>
            <a:ext cx="8208962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 dirty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Ptáme se na ni otázkami </a:t>
            </a:r>
            <a:r>
              <a:rPr lang="cs-CZ" sz="3600" b="1" u="sng" dirty="0">
                <a:solidFill>
                  <a:srgbClr val="FF0000"/>
                </a:solidFill>
                <a:latin typeface="Times New Roman" pitchFamily="18" charset="0"/>
              </a:rPr>
              <a:t>kdo? co? + VH</a:t>
            </a:r>
          </a:p>
        </p:txBody>
      </p:sp>
    </p:spTree>
  </p:cSld>
  <p:clrMapOvr>
    <a:masterClrMapping/>
  </p:clrMapOvr>
  <p:transition spd="slow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26035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FF0000"/>
                </a:solidFill>
                <a:latin typeface="Times New Roman" pitchFamily="18" charset="0"/>
              </a:rPr>
              <a:t>Kterými výrazy je </a:t>
            </a:r>
            <a:r>
              <a:rPr lang="cs-CZ" sz="4800" b="1" u="sng" dirty="0" err="1">
                <a:solidFill>
                  <a:srgbClr val="FF0000"/>
                </a:solidFill>
                <a:latin typeface="Times New Roman" pitchFamily="18" charset="0"/>
              </a:rPr>
              <a:t>uvozena</a:t>
            </a:r>
            <a:r>
              <a:rPr lang="cs-CZ" sz="4800" b="1" u="sng" dirty="0">
                <a:solidFill>
                  <a:srgbClr val="FF0000"/>
                </a:solidFill>
                <a:latin typeface="Times New Roman" pitchFamily="18" charset="0"/>
              </a:rPr>
              <a:t> vedlejší věta podmětná?</a:t>
            </a:r>
            <a:r>
              <a:rPr lang="cs-CZ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24" name="Podnadpis 2"/>
          <p:cNvSpPr>
            <a:spLocks/>
          </p:cNvSpPr>
          <p:nvPr/>
        </p:nvSpPr>
        <p:spPr bwMode="auto">
          <a:xfrm>
            <a:off x="2025650" y="1916114"/>
            <a:ext cx="8642350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3600">
                <a:solidFill>
                  <a:prstClr val="black"/>
                </a:solidFill>
                <a:latin typeface="Times New Roman" pitchFamily="18" charset="0"/>
              </a:rPr>
              <a:t>Nejčastěji je uvozena spojovacími výrazy: </a:t>
            </a:r>
          </a:p>
          <a:p>
            <a:pPr>
              <a:spcBef>
                <a:spcPct val="20000"/>
              </a:spcBef>
            </a:pPr>
            <a:endParaRPr lang="cs-CZ" sz="360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600">
                <a:solidFill>
                  <a:prstClr val="black"/>
                </a:solidFill>
                <a:latin typeface="Times New Roman" pitchFamily="18" charset="0"/>
              </a:rPr>
              <a:t> kdo, co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600">
                <a:solidFill>
                  <a:prstClr val="black"/>
                </a:solidFill>
                <a:latin typeface="Times New Roman" pitchFamily="18" charset="0"/>
              </a:rPr>
              <a:t> kde, kam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600">
                <a:solidFill>
                  <a:prstClr val="black"/>
                </a:solidFill>
                <a:latin typeface="Times New Roman" pitchFamily="18" charset="0"/>
              </a:rPr>
              <a:t> kdy, jak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600">
                <a:solidFill>
                  <a:prstClr val="black"/>
                </a:solidFill>
                <a:latin typeface="Times New Roman" pitchFamily="18" charset="0"/>
              </a:rPr>
              <a:t> aby, že</a:t>
            </a:r>
          </a:p>
        </p:txBody>
      </p:sp>
    </p:spTree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26035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FF0000"/>
                </a:solidFill>
                <a:latin typeface="Times New Roman" pitchFamily="18" charset="0"/>
              </a:rPr>
              <a:t>Příklady vedlejších vět podmětných</a:t>
            </a:r>
          </a:p>
        </p:txBody>
      </p:sp>
      <p:sp>
        <p:nvSpPr>
          <p:cNvPr id="6148" name="Nadpis 1"/>
          <p:cNvSpPr>
            <a:spLocks/>
          </p:cNvSpPr>
          <p:nvPr/>
        </p:nvSpPr>
        <p:spPr bwMode="auto">
          <a:xfrm>
            <a:off x="1881982" y="1707571"/>
            <a:ext cx="842486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 u="sng" dirty="0">
                <a:solidFill>
                  <a:srgbClr val="FF0000"/>
                </a:solidFill>
                <a:latin typeface="Times New Roman" pitchFamily="18" charset="0"/>
              </a:rPr>
              <a:t>Kdo jinému jámu kopá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, sám do ní padá.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b="1" u="sng" dirty="0">
                <a:solidFill>
                  <a:srgbClr val="FF0000"/>
                </a:solidFill>
                <a:latin typeface="Times New Roman" pitchFamily="18" charset="0"/>
              </a:rPr>
              <a:t>Kdo má rád děti</a:t>
            </a:r>
            <a: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  <a:t>,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nemůže jim ublížit.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Není mi známo, </a:t>
            </a:r>
            <a:r>
              <a:rPr lang="cs-CZ" sz="3600" b="1" u="sng" dirty="0">
                <a:solidFill>
                  <a:srgbClr val="FF0000"/>
                </a:solidFill>
                <a:latin typeface="Times New Roman" pitchFamily="18" charset="0"/>
              </a:rPr>
              <a:t>kdy se vrátí. </a:t>
            </a:r>
            <a:br>
              <a:rPr lang="cs-CZ" sz="3600" b="1" u="sng" dirty="0">
                <a:solidFill>
                  <a:srgbClr val="FF0000"/>
                </a:solidFill>
                <a:latin typeface="Times New Roman" pitchFamily="18" charset="0"/>
              </a:rPr>
            </a:b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Mým přáním je, </a:t>
            </a:r>
            <a:r>
              <a:rPr lang="cs-CZ" sz="3600" b="1" u="sng" dirty="0">
                <a:solidFill>
                  <a:srgbClr val="FF0000"/>
                </a:solidFill>
                <a:latin typeface="Times New Roman" pitchFamily="18" charset="0"/>
              </a:rPr>
              <a:t>aby vše dobře dopadlo.</a:t>
            </a:r>
            <a:r>
              <a:rPr lang="cs-CZ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ctrTitle" idx="4294967295"/>
          </p:nvPr>
        </p:nvSpPr>
        <p:spPr>
          <a:xfrm>
            <a:off x="1919288" y="1"/>
            <a:ext cx="7772400" cy="1470025"/>
          </a:xfrm>
        </p:spPr>
        <p:txBody>
          <a:bodyPr/>
          <a:lstStyle/>
          <a:p>
            <a:pPr marL="762000" indent="-762000" algn="l">
              <a:buFontTx/>
              <a:buAutoNum type="arabicParenR"/>
              <a:defRPr/>
            </a:pPr>
            <a:r>
              <a:rPr lang="cs-CZ" sz="4000" b="1" i="1" dirty="0">
                <a:solidFill>
                  <a:srgbClr val="FF0000"/>
                </a:solidFill>
                <a:latin typeface="Times New Roman" pitchFamily="18" charset="0"/>
              </a:rPr>
              <a:t>Spojte šipkami věty hlavní </a:t>
            </a:r>
            <a:br>
              <a:rPr lang="cs-CZ" sz="4000" b="1" i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cs-CZ" sz="4000" b="1" i="1" dirty="0">
                <a:solidFill>
                  <a:srgbClr val="FF0000"/>
                </a:solidFill>
                <a:latin typeface="Times New Roman" pitchFamily="18" charset="0"/>
              </a:rPr>
              <a:t>a vedlejší podmětné:</a:t>
            </a:r>
          </a:p>
        </p:txBody>
      </p:sp>
      <p:sp>
        <p:nvSpPr>
          <p:cNvPr id="24580" name="Nadpis 1"/>
          <p:cNvSpPr>
            <a:spLocks/>
          </p:cNvSpPr>
          <p:nvPr/>
        </p:nvSpPr>
        <p:spPr bwMode="auto">
          <a:xfrm>
            <a:off x="1992313" y="1628775"/>
            <a:ext cx="84248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Bylo příjemné,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Není jisté,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Říká se, že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Je zdravé, když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Nebylo čitelné, 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endParaRPr lang="cs-CZ" sz="28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81" name="Nadpis 1"/>
          <p:cNvSpPr>
            <a:spLocks/>
          </p:cNvSpPr>
          <p:nvPr/>
        </p:nvSpPr>
        <p:spPr bwMode="auto">
          <a:xfrm>
            <a:off x="7535864" y="2133600"/>
            <a:ext cx="22685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že uspěje.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endParaRPr lang="cs-CZ" sz="28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82" name="Nadpis 1"/>
          <p:cNvSpPr>
            <a:spLocks/>
          </p:cNvSpPr>
          <p:nvPr/>
        </p:nvSpPr>
        <p:spPr bwMode="auto">
          <a:xfrm>
            <a:off x="7032625" y="1484313"/>
            <a:ext cx="3924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jíme ovoce a zeleninu.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endParaRPr lang="cs-CZ" sz="28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83" name="Nadpis 1"/>
          <p:cNvSpPr>
            <a:spLocks/>
          </p:cNvSpPr>
          <p:nvPr/>
        </p:nvSpPr>
        <p:spPr bwMode="auto">
          <a:xfrm>
            <a:off x="7104064" y="4221163"/>
            <a:ext cx="32400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co včera napsal.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endParaRPr lang="cs-CZ" sz="28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84" name="Nadpis 1"/>
          <p:cNvSpPr>
            <a:spLocks/>
          </p:cNvSpPr>
          <p:nvPr/>
        </p:nvSpPr>
        <p:spPr bwMode="auto">
          <a:xfrm>
            <a:off x="5627688" y="3068638"/>
            <a:ext cx="550887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že se věnovali vodním radovánkám.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endParaRPr lang="cs-CZ" sz="28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85" name="Nadpis 1"/>
          <p:cNvSpPr>
            <a:spLocks/>
          </p:cNvSpPr>
          <p:nvPr/>
        </p:nvSpPr>
        <p:spPr bwMode="auto">
          <a:xfrm>
            <a:off x="7464425" y="5229225"/>
            <a:ext cx="22685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to zavinil on.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endParaRPr lang="cs-CZ" sz="28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295776" y="2060576"/>
            <a:ext cx="1368425" cy="1152525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719513" y="3716339"/>
            <a:ext cx="3744912" cy="1800225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3575051" y="2420938"/>
            <a:ext cx="3889375" cy="360362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4224339" y="4581525"/>
            <a:ext cx="2808287" cy="719138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4511675" y="1989138"/>
            <a:ext cx="2376488" cy="2519362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  <p:bldP spid="24580" grpId="0"/>
      <p:bldP spid="24581" grpId="0"/>
      <p:bldP spid="24582" grpId="0"/>
      <p:bldP spid="24583" grpId="0"/>
      <p:bldP spid="24584" grpId="0"/>
      <p:bldP spid="24585" grpId="0"/>
      <p:bldP spid="24586" grpId="0" animBg="1"/>
      <p:bldP spid="24587" grpId="0" animBg="1"/>
      <p:bldP spid="24588" grpId="0" animBg="1"/>
      <p:bldP spid="24589" grpId="0" animBg="1"/>
      <p:bldP spid="245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367213" y="1412876"/>
            <a:ext cx="3168650" cy="360363"/>
          </a:xfrm>
          <a:prstGeom prst="rect">
            <a:avLst/>
          </a:prstGeom>
          <a:solidFill>
            <a:srgbClr val="FFCC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872038" y="3573463"/>
            <a:ext cx="4176712" cy="360362"/>
          </a:xfrm>
          <a:prstGeom prst="rect">
            <a:avLst/>
          </a:prstGeom>
          <a:solidFill>
            <a:srgbClr val="FFCC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295776" y="4868863"/>
            <a:ext cx="5472113" cy="360362"/>
          </a:xfrm>
          <a:prstGeom prst="rect">
            <a:avLst/>
          </a:prstGeom>
          <a:solidFill>
            <a:srgbClr val="FFCC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992313" y="5734051"/>
            <a:ext cx="3382962" cy="360363"/>
          </a:xfrm>
          <a:prstGeom prst="rect">
            <a:avLst/>
          </a:prstGeom>
          <a:solidFill>
            <a:srgbClr val="FFCC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26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260351"/>
            <a:ext cx="7772400" cy="14700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sz="3600" b="1" i="1" dirty="0">
                <a:solidFill>
                  <a:srgbClr val="FF0000"/>
                </a:solidFill>
                <a:latin typeface="Times New Roman" pitchFamily="18" charset="0"/>
              </a:rPr>
              <a:t>2) Rozlište, kdy se jedná o vedlejší věty   </a:t>
            </a:r>
            <a:br>
              <a:rPr lang="cs-CZ" sz="3600" b="1" i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cs-CZ" sz="3600" b="1" i="1" dirty="0">
                <a:solidFill>
                  <a:srgbClr val="FF0000"/>
                </a:solidFill>
                <a:latin typeface="Times New Roman" pitchFamily="18" charset="0"/>
              </a:rPr>
              <a:t>    podmětné, barevně je označte: </a:t>
            </a:r>
            <a:br>
              <a:rPr lang="cs-CZ" sz="3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</a:br>
            <a:endParaRPr lang="cs-CZ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6628" name="Nadpis 1"/>
          <p:cNvSpPr>
            <a:spLocks/>
          </p:cNvSpPr>
          <p:nvPr/>
        </p:nvSpPr>
        <p:spPr bwMode="auto">
          <a:xfrm>
            <a:off x="1992313" y="1412875"/>
            <a:ext cx="84248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Není mi známo, 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jak příběh pokračoval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Že mi přišel doporučený dopis, jsem se dověděla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z informačního lístku ve schránce.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V novinách psali, že se na náměstí budou konat výroční trhy.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Dosud se nezjistilo, 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kdo rozbil okno u tělocvičny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Viděli jsme, kdo se díval přes plot k sousedům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do zahrady.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Bylo zajímavé, 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co se vyprávělo o hradních strašidlech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Slyšel, jak se z altánku ozývalo chichotání děvčat.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Kdo jinému jámu kopá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, sám do ní padá.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400" dirty="0">
                <a:solidFill>
                  <a:prstClr val="black"/>
                </a:solidFill>
                <a:latin typeface="Times New Roman" pitchFamily="18" charset="0"/>
              </a:rPr>
            </a:br>
            <a:endParaRPr lang="cs-CZ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  <p:bldP spid="26631" grpId="0" animBg="1"/>
      <p:bldP spid="26632" grpId="0" animBg="1"/>
      <p:bldP spid="26626" grpId="0"/>
      <p:bldP spid="266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1"/>
            <a:ext cx="7772400" cy="1470025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70C0"/>
                </a:solidFill>
                <a:latin typeface="Times New Roman" pitchFamily="18" charset="0"/>
              </a:rPr>
              <a:t>Vedlejší věta předmětná</a:t>
            </a:r>
          </a:p>
        </p:txBody>
      </p:sp>
      <p:sp>
        <p:nvSpPr>
          <p:cNvPr id="3076" name="Podnadpis 2"/>
          <p:cNvSpPr>
            <a:spLocks/>
          </p:cNvSpPr>
          <p:nvPr/>
        </p:nvSpPr>
        <p:spPr bwMode="auto">
          <a:xfrm>
            <a:off x="2025650" y="1916113"/>
            <a:ext cx="86423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Vyjadřuje 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  <a:t>předmět věty řídící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cs-CZ" sz="3600" dirty="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Bývá </a:t>
            </a:r>
            <a:r>
              <a:rPr lang="cs-CZ" sz="3600" dirty="0" err="1">
                <a:solidFill>
                  <a:prstClr val="black"/>
                </a:solidFill>
                <a:latin typeface="Times New Roman" pitchFamily="18" charset="0"/>
              </a:rPr>
              <a:t>uvozena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vztažnými zájmeny,   </a:t>
            </a: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spojkami i příslovci. </a:t>
            </a:r>
            <a:endParaRPr lang="cs-CZ" sz="3200" dirty="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cs-CZ" sz="32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404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846</Words>
  <Application>Microsoft Office PowerPoint</Application>
  <PresentationFormat>Širokoúhlá obrazovka</PresentationFormat>
  <Paragraphs>79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Motiv sady Office</vt:lpstr>
      <vt:lpstr>Vedlejší věta podmětná, předmětná a přísudková</vt:lpstr>
      <vt:lpstr>Jazykový rozbor </vt:lpstr>
      <vt:lpstr>Vedlejší věta podmětná</vt:lpstr>
      <vt:lpstr>Jak se ptáme na vedlejší větu podmětnou? </vt:lpstr>
      <vt:lpstr>Kterými výrazy je uvozena vedlejší věta podmětná? </vt:lpstr>
      <vt:lpstr>Příklady vedlejších vět podmětných</vt:lpstr>
      <vt:lpstr>Spojte šipkami věty hlavní  a vedlejší podmětné:</vt:lpstr>
      <vt:lpstr>2) Rozlište, kdy se jedná o vedlejší věty        podmětné, barevně je označte:  </vt:lpstr>
      <vt:lpstr>Vedlejší věta předmětná</vt:lpstr>
      <vt:lpstr>Jak se ptáme na vedlejší větu předmětnou? </vt:lpstr>
      <vt:lpstr>Příklady vedlejších vět předmětných</vt:lpstr>
      <vt:lpstr>2) Rozlište věty vedlejší podmětné a předmětné: </vt:lpstr>
      <vt:lpstr>Rozlište VV podmětnou a předmětnou. </vt:lpstr>
      <vt:lpstr>Vedlejší věta přísudková</vt:lpstr>
      <vt:lpstr>Jak se ptáme na vedlejší větu přísudkovou? </vt:lpstr>
      <vt:lpstr>Kterými výrazy je uvozena vedlejší věta přísudková? </vt:lpstr>
      <vt:lpstr>Příklady vedlejších vět přísudkových</vt:lpstr>
      <vt:lpstr>3) Doplňte vedlejší věty        přísudkové: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Vedlejší věta podmětná, předmětná a přísudková</dc:title>
  <dc:creator>Milan Bednář</dc:creator>
  <cp:lastModifiedBy>Milan Bednář</cp:lastModifiedBy>
  <cp:revision>4</cp:revision>
  <dcterms:created xsi:type="dcterms:W3CDTF">2024-03-17T17:27:35Z</dcterms:created>
  <dcterms:modified xsi:type="dcterms:W3CDTF">2024-03-24T19:50:46Z</dcterms:modified>
</cp:coreProperties>
</file>