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1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A08-408C-456C-83A7-A4AF097F6209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E969-AC15-4C36-B54D-820B700BC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464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A08-408C-456C-83A7-A4AF097F6209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E969-AC15-4C36-B54D-820B700BC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989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A08-408C-456C-83A7-A4AF097F6209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E969-AC15-4C36-B54D-820B700BC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028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A08-408C-456C-83A7-A4AF097F6209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E969-AC15-4C36-B54D-820B700BC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0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A08-408C-456C-83A7-A4AF097F6209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E969-AC15-4C36-B54D-820B700BC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8502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A08-408C-456C-83A7-A4AF097F6209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E969-AC15-4C36-B54D-820B700BC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71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A08-408C-456C-83A7-A4AF097F6209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E969-AC15-4C36-B54D-820B700BC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19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A08-408C-456C-83A7-A4AF097F6209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E969-AC15-4C36-B54D-820B700BC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569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A08-408C-456C-83A7-A4AF097F6209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E969-AC15-4C36-B54D-820B700BC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62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A08-408C-456C-83A7-A4AF097F6209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E969-AC15-4C36-B54D-820B700BC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9187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0A08-408C-456C-83A7-A4AF097F6209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E969-AC15-4C36-B54D-820B700BC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83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30A08-408C-456C-83A7-A4AF097F6209}" type="datetimeFigureOut">
              <a:rPr lang="de-DE" smtClean="0"/>
              <a:t>15.04.2024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AE969-AC15-4C36-B54D-820B700BCA5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061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VÝPOČET HUSTOTY</a:t>
            </a:r>
            <a:endParaRPr lang="de-D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242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212183" y="234621"/>
            <a:ext cx="3979817" cy="3985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Hustoty některých látek: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železo		7 900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měď		8 900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mosaz 		8 600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křemen		2 650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porcelán		2 400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sklo		2 600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dřevo		400 až 900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plast		1 200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92183" y="310518"/>
            <a:ext cx="716715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Vypočítej hustotu materiálu, ze kterého je vyrobena s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ocha.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Objem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sochy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8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hmotnost je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4 800 kg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Z jakého materiálu je vyrobena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783772" y="1836433"/>
                <a:ext cx="6096000" cy="502977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de-DE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</m:oMath>
                </a14:m>
                <a:r>
                  <a:rPr lang="cs-CZ" sz="2000" b="0" dirty="0" smtClean="0"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?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2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 = 4 800 kg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2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 </a:t>
                </a:r>
                <a:r>
                  <a:rPr lang="cs-CZ" sz="2000" dirty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= </a:t>
                </a:r>
                <a:r>
                  <a:rPr lang="cs-CZ" sz="2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8 m</a:t>
                </a:r>
                <a:r>
                  <a:rPr lang="cs-CZ" sz="2000" baseline="30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3</a:t>
                </a:r>
                <a:endParaRPr lang="cs-CZ" sz="2000" dirty="0" smtClean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ρ</m:t>
                      </m:r>
                      <m:r>
                        <a:rPr lang="cs-CZ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m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V</m:t>
                          </m:r>
                        </m:den>
                      </m:f>
                      <m:r>
                        <a:rPr lang="cs-CZ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m</m:t>
                      </m:r>
                      <m:r>
                        <a:rPr lang="cs-CZ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:</m:t>
                      </m:r>
                      <m:r>
                        <m:rPr>
                          <m:sty m:val="p"/>
                        </m:rPr>
                        <a:rPr lang="cs-CZ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V</m:t>
                      </m:r>
                    </m:oMath>
                  </m:oMathPara>
                </a14:m>
                <a:endParaRPr lang="cs-CZ" sz="2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ρ</m:t>
                      </m:r>
                      <m:r>
                        <a:rPr lang="cs-CZ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4 800 </m:t>
                      </m:r>
                      <m:r>
                        <a:rPr lang="cs-CZ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:</m:t>
                      </m:r>
                      <m:r>
                        <a:rPr lang="cs-CZ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8</m:t>
                      </m:r>
                    </m:oMath>
                  </m:oMathPara>
                </a14:m>
                <a:endParaRPr lang="cs-CZ" sz="2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2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ρ</m:t>
                    </m:r>
                    <m:r>
                      <a:rPr lang="cs-CZ" sz="2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600</m:t>
                    </m:r>
                    <m:r>
                      <a:rPr lang="cs-CZ" sz="2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2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kg</m:t>
                    </m:r>
                    <m:r>
                      <a:rPr lang="cs-CZ" sz="2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m:rPr>
                        <m:nor/>
                      </m:rPr>
                      <a:rPr lang="cs-CZ" sz="20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  <m:r>
                      <m:rPr>
                        <m:nor/>
                      </m:rPr>
                      <a:rPr lang="cs-CZ" sz="2000" baseline="300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cs-CZ" sz="2000" baseline="300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→ </a:t>
                </a:r>
                <a:r>
                  <a:rPr lang="cs-CZ" sz="2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Socha </a:t>
                </a:r>
                <a:r>
                  <a:rPr lang="cs-CZ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je </a:t>
                </a:r>
                <a:r>
                  <a:rPr lang="cs-CZ" sz="2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vyrobena ze dřeva.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2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endParaRPr lang="cs-CZ" sz="2000" baseline="30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cs-CZ" sz="2000" b="0" dirty="0" smtClean="0">
                  <a:latin typeface="Calibri" panose="020F050202020403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cs-CZ" sz="2000" dirty="0" smtClean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772" y="1836433"/>
                <a:ext cx="6096000" cy="5029775"/>
              </a:xfrm>
              <a:prstGeom prst="rect">
                <a:avLst/>
              </a:prstGeom>
              <a:blipFill>
                <a:blip r:embed="rId2"/>
                <a:stretch>
                  <a:fillRect l="-1100" t="-12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ZŠ STRÁŽ - Výpočet hustoty, objemu a hmotnost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470" y="4283798"/>
            <a:ext cx="2437597" cy="228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aoblený obdélník 1"/>
          <p:cNvSpPr/>
          <p:nvPr/>
        </p:nvSpPr>
        <p:spPr>
          <a:xfrm>
            <a:off x="1313411" y="1836433"/>
            <a:ext cx="789709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1313411" y="2329655"/>
            <a:ext cx="947651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1241368" y="2822877"/>
            <a:ext cx="789709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783772" y="3316099"/>
            <a:ext cx="2147849" cy="6383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783772" y="4021635"/>
            <a:ext cx="1743297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783773" y="4446264"/>
            <a:ext cx="1892926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3161607" y="5002578"/>
            <a:ext cx="1202575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15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212183" y="234621"/>
            <a:ext cx="3979817" cy="3985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Hustoty některých látek:</a:t>
            </a:r>
            <a:endParaRPr lang="de-DE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železo		7 900 kg/m</a:t>
            </a:r>
            <a:r>
              <a:rPr lang="cs-CZ" baseline="300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měď		8 900 kg/m</a:t>
            </a:r>
            <a:r>
              <a:rPr lang="cs-CZ" baseline="300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mosaz 		8 600 kg/m</a:t>
            </a:r>
            <a:r>
              <a:rPr lang="cs-CZ" baseline="300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křemen		2 650 kg/m</a:t>
            </a:r>
            <a:r>
              <a:rPr lang="cs-CZ" baseline="300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porcelán		2 400 kg/m</a:t>
            </a:r>
            <a:r>
              <a:rPr lang="cs-CZ" baseline="300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sklo		2 600 kg/m</a:t>
            </a:r>
            <a:r>
              <a:rPr lang="cs-CZ" baseline="300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dřevo		400 až 900 kg/m</a:t>
            </a:r>
            <a:r>
              <a:rPr lang="cs-CZ" baseline="300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plast		1 200 kg/m</a:t>
            </a:r>
            <a:r>
              <a:rPr lang="cs-CZ" baseline="300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92183" y="293100"/>
            <a:ext cx="716715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Vypočítej hustotu materiálu, ze kterého je vyroben hranol. Objem hranolu je 35 cm</a:t>
            </a:r>
            <a:r>
              <a:rPr lang="cs-CZ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hmotnost je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92,8 g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Z jakého materiálu je vyroben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844732" y="1685622"/>
                <a:ext cx="6096000" cy="550375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de-DE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</m:oMath>
                </a14:m>
                <a:r>
                  <a:rPr lang="cs-CZ" sz="2000" b="0" dirty="0" smtClean="0"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?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2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 = 92,8 g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2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 </a:t>
                </a:r>
                <a:r>
                  <a:rPr lang="cs-CZ" sz="2000" dirty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= 35 </a:t>
                </a:r>
                <a:r>
                  <a:rPr lang="cs-CZ" sz="2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cm</a:t>
                </a:r>
                <a:r>
                  <a:rPr lang="cs-CZ" sz="2000" baseline="30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3</a:t>
                </a:r>
                <a:endParaRPr lang="cs-CZ" sz="2000" dirty="0" smtClean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cs-CZ" sz="20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ρ</m:t>
                      </m:r>
                      <m:r>
                        <a:rPr lang="cs-CZ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m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V</m:t>
                          </m:r>
                        </m:den>
                      </m:f>
                      <m:r>
                        <a:rPr lang="cs-CZ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m</m:t>
                      </m:r>
                      <m:r>
                        <a:rPr lang="cs-CZ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:</m:t>
                      </m:r>
                      <m:r>
                        <m:rPr>
                          <m:sty m:val="p"/>
                        </m:rPr>
                        <a:rPr lang="cs-CZ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V</m:t>
                      </m:r>
                    </m:oMath>
                  </m:oMathPara>
                </a14:m>
                <a:endParaRPr lang="cs-CZ" sz="2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ρ</m:t>
                      </m:r>
                      <m:r>
                        <a:rPr lang="cs-CZ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92,8</m:t>
                      </m:r>
                      <m:r>
                        <a:rPr lang="cs-CZ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:</m:t>
                      </m:r>
                      <m:r>
                        <a:rPr lang="cs-CZ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35</m:t>
                      </m:r>
                    </m:oMath>
                  </m:oMathPara>
                </a14:m>
                <a:endParaRPr lang="cs-CZ" sz="2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ρ</m:t>
                      </m:r>
                      <m:r>
                        <a:rPr lang="cs-CZ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2,65</m:t>
                      </m:r>
                      <m:r>
                        <a:rPr lang="cs-CZ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g</m:t>
                      </m:r>
                      <m:r>
                        <a:rPr lang="cs-CZ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/</m:t>
                      </m:r>
                      <m:r>
                        <m:rPr>
                          <m:nor/>
                        </m:rPr>
                        <a:rPr lang="cs-CZ" sz="2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cm</m:t>
                      </m:r>
                      <m:r>
                        <m:rPr>
                          <m:nor/>
                        </m:rPr>
                        <a:rPr lang="cs-CZ" sz="2000" baseline="30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lang="cs-CZ" sz="2000" baseline="30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2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ρ</m:t>
                    </m:r>
                    <m:r>
                      <a:rPr lang="cs-CZ" sz="2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2 65</m:t>
                    </m:r>
                    <m:r>
                      <a:rPr lang="cs-CZ" sz="2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0 </m:t>
                    </m:r>
                    <m:r>
                      <m:rPr>
                        <m:sty m:val="p"/>
                      </m:rPr>
                      <a:rPr lang="cs-CZ" sz="2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kg</m:t>
                    </m:r>
                    <m:r>
                      <a:rPr lang="cs-CZ" sz="2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m:rPr>
                        <m:nor/>
                      </m:rPr>
                      <a:rPr lang="cs-CZ" sz="20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  <m:r>
                      <m:rPr>
                        <m:nor/>
                      </m:rPr>
                      <a:rPr lang="cs-CZ" sz="2000" baseline="300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cs-CZ" sz="2000" baseline="300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→ </a:t>
                </a:r>
                <a:r>
                  <a:rPr lang="cs-CZ" sz="2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Hranol </a:t>
                </a:r>
                <a:r>
                  <a:rPr lang="cs-CZ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je vyroben z </a:t>
                </a:r>
                <a:r>
                  <a:rPr lang="cs-CZ" sz="2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křemene.</a:t>
                </a:r>
                <a:endParaRPr lang="cs-CZ" sz="2000" baseline="30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cs-CZ" sz="2000" b="0" dirty="0" smtClean="0">
                  <a:latin typeface="Calibri" panose="020F050202020403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cs-CZ" sz="2000" dirty="0" smtClean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732" y="1685622"/>
                <a:ext cx="6096000" cy="5503751"/>
              </a:xfrm>
              <a:prstGeom prst="rect">
                <a:avLst/>
              </a:prstGeom>
              <a:blipFill>
                <a:blip r:embed="rId2"/>
                <a:stretch>
                  <a:fillRect l="-1100" t="-2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ZŠ STRÁŽ - Výpočet hustoty, objemu a hmotnost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470" y="4283798"/>
            <a:ext cx="2437597" cy="228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aoblený obdélník 7"/>
          <p:cNvSpPr/>
          <p:nvPr/>
        </p:nvSpPr>
        <p:spPr>
          <a:xfrm>
            <a:off x="1374371" y="1744993"/>
            <a:ext cx="789709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1374371" y="2271466"/>
            <a:ext cx="947651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302328" y="2764688"/>
            <a:ext cx="789709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705390" y="3682519"/>
            <a:ext cx="2147849" cy="6383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825533" y="4411252"/>
            <a:ext cx="1743297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855816" y="4860593"/>
            <a:ext cx="1892926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844732" y="5330494"/>
            <a:ext cx="2339043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oblený obdélník 24"/>
          <p:cNvSpPr/>
          <p:nvPr/>
        </p:nvSpPr>
        <p:spPr>
          <a:xfrm>
            <a:off x="3183775" y="5800395"/>
            <a:ext cx="1346661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68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212183" y="234621"/>
            <a:ext cx="3979817" cy="3985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Hustoty některých látek:</a:t>
            </a:r>
            <a:endParaRPr lang="de-DE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železo		7 900 kg/m</a:t>
            </a:r>
            <a:r>
              <a:rPr lang="cs-CZ" baseline="300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měď		8 900 kg/m</a:t>
            </a:r>
            <a:r>
              <a:rPr lang="cs-CZ" baseline="300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mosaz 		8 600 kg/m</a:t>
            </a:r>
            <a:r>
              <a:rPr lang="cs-CZ" baseline="300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křemen		2 650 kg/m</a:t>
            </a:r>
            <a:r>
              <a:rPr lang="cs-CZ" baseline="300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porcelán		2 400 kg/m</a:t>
            </a:r>
            <a:r>
              <a:rPr lang="cs-CZ" baseline="300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sklo		2 600 kg/m</a:t>
            </a:r>
            <a:r>
              <a:rPr lang="cs-CZ" baseline="300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dřevo		400 až 900 kg/m</a:t>
            </a:r>
            <a:r>
              <a:rPr lang="cs-CZ" baseline="300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plast		1 200 kg/m</a:t>
            </a:r>
            <a:r>
              <a:rPr lang="cs-CZ" baseline="300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53143" y="763364"/>
            <a:ext cx="7167154" cy="117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Vypočítej hustotu materiálu, ze kterého je vyroben klíč. Objem klíče je 0,04 dm</a:t>
            </a:r>
            <a:r>
              <a:rPr lang="cs-CZ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hmotnost je 344g. Z jakého materiálu je vyroben?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992776" y="1643491"/>
                <a:ext cx="6096000" cy="583781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𝜌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  ?</m:t>
                      </m:r>
                    </m:oMath>
                  </m:oMathPara>
                </a14:m>
                <a:endParaRPr lang="cs-CZ" sz="2000" b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2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 = 344 g 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2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V </a:t>
                </a:r>
                <a:r>
                  <a:rPr lang="cs-CZ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 0,04 </a:t>
                </a:r>
                <a:r>
                  <a:rPr lang="cs-CZ" sz="2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dm</a:t>
                </a:r>
                <a:r>
                  <a:rPr lang="cs-CZ" sz="2000" baseline="30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3</a:t>
                </a:r>
                <a:r>
                  <a:rPr lang="cs-CZ" sz="2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= 40 cm</a:t>
                </a:r>
                <a:r>
                  <a:rPr lang="cs-CZ" sz="2000" baseline="30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3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2000" baseline="30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endParaRPr lang="cs-CZ" sz="20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0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ρ</m:t>
                      </m:r>
                      <m:r>
                        <a:rPr lang="cs-CZ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m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V</m:t>
                          </m:r>
                        </m:den>
                      </m:f>
                      <m:r>
                        <a:rPr lang="cs-CZ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m</m:t>
                      </m:r>
                      <m:r>
                        <a:rPr lang="cs-CZ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:</m:t>
                      </m:r>
                      <m:r>
                        <m:rPr>
                          <m:sty m:val="p"/>
                        </m:rPr>
                        <a:rPr lang="cs-CZ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V</m:t>
                      </m:r>
                    </m:oMath>
                  </m:oMathPara>
                </a14:m>
                <a:endParaRPr lang="cs-CZ" sz="2000" b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000" i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ρ</m:t>
                      </m:r>
                      <m:r>
                        <a:rPr lang="cs-CZ" sz="2000" i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cs-CZ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344 </m:t>
                      </m:r>
                      <m:r>
                        <a:rPr lang="cs-CZ" sz="2000" i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:</m:t>
                      </m:r>
                      <m:r>
                        <a:rPr lang="cs-CZ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40</m:t>
                      </m:r>
                    </m:oMath>
                  </m:oMathPara>
                </a14:m>
                <a:endParaRPr lang="cs-CZ" sz="2000" b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2000" i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ρ</m:t>
                      </m:r>
                      <m:r>
                        <a:rPr lang="cs-CZ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=8,6 </m:t>
                      </m:r>
                      <m:r>
                        <m:rPr>
                          <m:sty m:val="p"/>
                        </m:rPr>
                        <a:rPr lang="cs-CZ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g</m:t>
                      </m:r>
                      <m:r>
                        <a:rPr lang="cs-CZ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/</m:t>
                      </m:r>
                      <m:r>
                        <m:rPr>
                          <m:nor/>
                        </m:rPr>
                        <a:rPr lang="cs-CZ" sz="2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cm</m:t>
                      </m:r>
                      <m:r>
                        <m:rPr>
                          <m:nor/>
                        </m:rPr>
                        <a:rPr lang="cs-CZ" sz="2000" baseline="30000" dirty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lang="cs-CZ" sz="2000" baseline="300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2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ρ</m:t>
                    </m:r>
                    <m:r>
                      <a:rPr lang="cs-CZ" sz="2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=8</m:t>
                    </m:r>
                    <m:r>
                      <a:rPr lang="cs-CZ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cs-CZ" sz="2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>
                      <a:rPr lang="cs-CZ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00</m:t>
                    </m:r>
                    <m:r>
                      <a:rPr lang="cs-CZ" sz="2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k</m:t>
                    </m:r>
                    <m:r>
                      <m:rPr>
                        <m:sty m:val="p"/>
                      </m:rPr>
                      <a:rPr lang="cs-CZ" sz="2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g</m:t>
                    </m:r>
                    <m:r>
                      <a:rPr lang="cs-CZ" sz="20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m:rPr>
                        <m:nor/>
                      </m:rPr>
                      <a:rPr lang="cs-CZ" sz="20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  <m:r>
                      <m:rPr>
                        <m:nor/>
                      </m:rPr>
                      <a:rPr lang="cs-CZ" sz="2000" baseline="300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cs-CZ" sz="2000" baseline="30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endParaRPr lang="cs-CZ" sz="2000" baseline="30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→ Klíč je vyroben z </a:t>
                </a:r>
                <a:r>
                  <a:rPr lang="cs-CZ" sz="2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mosazi.</a:t>
                </a:r>
                <a:endParaRPr lang="cs-CZ" sz="2000" baseline="300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cs-CZ" sz="2000" baseline="30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cs-CZ" sz="2000" b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cs-CZ" sz="20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776" y="1643491"/>
                <a:ext cx="6096000" cy="5837817"/>
              </a:xfrm>
              <a:prstGeom prst="rect">
                <a:avLst/>
              </a:prstGeom>
              <a:blipFill>
                <a:blip r:embed="rId2"/>
                <a:stretch>
                  <a:fillRect l="-11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ZŠ STRÁŽ - Výpočet hustoty, objemu a hmotnost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470" y="4283798"/>
            <a:ext cx="2437597" cy="228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aoblený obdélník 7"/>
          <p:cNvSpPr/>
          <p:nvPr/>
        </p:nvSpPr>
        <p:spPr>
          <a:xfrm>
            <a:off x="1565563" y="1654521"/>
            <a:ext cx="789709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1565563" y="2180994"/>
            <a:ext cx="947651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493520" y="2674216"/>
            <a:ext cx="2247207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896582" y="3592047"/>
            <a:ext cx="2147849" cy="6383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1016725" y="4320780"/>
            <a:ext cx="1743297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1047008" y="4770121"/>
            <a:ext cx="1892926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1035924" y="5240022"/>
            <a:ext cx="2339043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3192087" y="5709923"/>
            <a:ext cx="1529541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5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212183" y="234621"/>
            <a:ext cx="3979817" cy="3985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Hustoty některých látek:</a:t>
            </a:r>
            <a:endParaRPr lang="de-DE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železo		7 900 kg/m</a:t>
            </a:r>
            <a:r>
              <a:rPr lang="cs-CZ" baseline="300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měď		8 900 kg/m</a:t>
            </a:r>
            <a:r>
              <a:rPr lang="cs-CZ" baseline="300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mosaz 		8 600 kg/m</a:t>
            </a:r>
            <a:r>
              <a:rPr lang="cs-CZ" baseline="300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křemen		2 650 kg/m</a:t>
            </a:r>
            <a:r>
              <a:rPr lang="cs-CZ" baseline="300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porcelán		2 400 kg/m</a:t>
            </a:r>
            <a:r>
              <a:rPr lang="cs-CZ" baseline="300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sklo		2 600 kg/m</a:t>
            </a:r>
            <a:r>
              <a:rPr lang="cs-CZ" baseline="300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dřevo		400 až 900 kg/m</a:t>
            </a:r>
            <a:r>
              <a:rPr lang="cs-CZ" baseline="300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plast		1 200 kg/m</a:t>
            </a:r>
            <a:r>
              <a:rPr lang="cs-CZ" baseline="3000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76053" y="343769"/>
            <a:ext cx="7762108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Vypočítej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hmotnost talíře vyrobeného z plastu, jehož objem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talíře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60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délník 5"/>
              <p:cNvSpPr/>
              <p:nvPr/>
            </p:nvSpPr>
            <p:spPr>
              <a:xfrm>
                <a:off x="774271" y="1823993"/>
                <a:ext cx="6096000" cy="396647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=1 200</m:t>
                    </m:r>
                  </m:oMath>
                </a14:m>
                <a:r>
                  <a:rPr lang="cs-CZ" b="0" dirty="0" smtClean="0"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kg/</a:t>
                </a:r>
                <a:r>
                  <a:rPr lang="cs-CZ" dirty="0" smtClean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</a:t>
                </a:r>
                <a:r>
                  <a:rPr lang="cs-CZ" baseline="30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3 </a:t>
                </a:r>
                <a:r>
                  <a:rPr lang="cs-CZ" dirty="0" smtClean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= 1,2 </a:t>
                </a:r>
                <a:r>
                  <a:rPr lang="cs-CZ" dirty="0" smtClean="0"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g/c</a:t>
                </a:r>
                <a:r>
                  <a:rPr lang="cs-CZ" dirty="0" smtClean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</a:t>
                </a:r>
                <a:r>
                  <a:rPr lang="cs-CZ" baseline="30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3</a:t>
                </a:r>
                <a:endParaRPr lang="cs-CZ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dirty="0" smtClean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 = ?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dirty="0" smtClean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 </a:t>
                </a:r>
                <a:r>
                  <a:rPr lang="cs-CZ" dirty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= 60 cm</a:t>
                </a:r>
                <a:r>
                  <a:rPr lang="cs-CZ" baseline="30000" dirty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3</a:t>
                </a:r>
                <a:endParaRPr lang="cs-CZ" dirty="0" smtClean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cs-CZ" dirty="0" smtClean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b="0" dirty="0" smtClean="0"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cs-CZ" b="0" dirty="0" smtClean="0"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 = V ∙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</m:oMath>
                </a14:m>
                <a:endParaRPr lang="cs-CZ" b="0" dirty="0" smtClean="0">
                  <a:latin typeface="Calibri" panose="020F050202020403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=60</m:t>
                    </m:r>
                  </m:oMath>
                </a14:m>
                <a:r>
                  <a:rPr lang="cs-CZ" dirty="0"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cs-CZ" dirty="0" smtClean="0">
                    <a:latin typeface="Calibri" panose="020F050202020403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∙</a:t>
                </a:r>
                <a14:m>
                  <m:oMath xmlns:m="http://schemas.openxmlformats.org/officeDocument/2006/math">
                    <m:r>
                      <a:rPr lang="cs-CZ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1,2</m:t>
                    </m:r>
                  </m:oMath>
                </a14:m>
                <a:endParaRPr lang="cs-CZ" dirty="0" smtClean="0">
                  <a:latin typeface="Calibri" panose="020F050202020403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=72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𝑔</m:t>
                      </m:r>
                    </m:oMath>
                  </m:oMathPara>
                </a14:m>
                <a:endParaRPr lang="cs-CZ" dirty="0">
                  <a:latin typeface="Calibri" panose="020F050202020403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→ Talíř má hmotnost 72 g.</a:t>
                </a:r>
                <a:endParaRPr lang="cs-CZ" b="0" dirty="0" smtClean="0">
                  <a:latin typeface="Calibri" panose="020F050202020403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cs-CZ" dirty="0" smtClean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271" y="1823993"/>
                <a:ext cx="6096000" cy="3966470"/>
              </a:xfrm>
              <a:prstGeom prst="rect">
                <a:avLst/>
              </a:prstGeom>
              <a:blipFill>
                <a:blip r:embed="rId2"/>
                <a:stretch>
                  <a:fillRect l="-800" t="-1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ZŠ STRÁŽ - Výpočet hustoty, objemu a hmotnost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470" y="4283798"/>
            <a:ext cx="2437597" cy="228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aoblený obdélník 7"/>
          <p:cNvSpPr/>
          <p:nvPr/>
        </p:nvSpPr>
        <p:spPr>
          <a:xfrm>
            <a:off x="1296785" y="1875933"/>
            <a:ext cx="1188720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2676699" y="1875933"/>
            <a:ext cx="997526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296785" y="2365197"/>
            <a:ext cx="789709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1205345" y="2819966"/>
            <a:ext cx="789709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1270273" y="3597113"/>
            <a:ext cx="789709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1270274" y="4051882"/>
            <a:ext cx="789709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1296785" y="4504451"/>
            <a:ext cx="789709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2945476" y="4929080"/>
            <a:ext cx="789709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84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212183" y="234621"/>
            <a:ext cx="3979817" cy="3985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Hustoty některých látek: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železo		7 900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měď		8 900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mosaz 		8 600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křemen		2 650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porcelán		2 400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sklo		2 600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dřevo		400 až 900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plast		1 200 kg/m</a:t>
            </a:r>
            <a:r>
              <a:rPr lang="cs-CZ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92183" y="310518"/>
            <a:ext cx="7167154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Vypočítej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objem těžítka vyrobeného ze skla s hmotností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104 g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775064" y="1858711"/>
                <a:ext cx="6096000" cy="41316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  2 600</m:t>
                    </m:r>
                  </m:oMath>
                </a14:m>
                <a:r>
                  <a:rPr lang="cs-CZ" b="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kg/m</a:t>
                </a:r>
                <a:r>
                  <a:rPr lang="cs-CZ" baseline="30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3</a:t>
                </a:r>
                <a:r>
                  <a:rPr 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= 2,6 g/cm</a:t>
                </a:r>
                <a:r>
                  <a:rPr lang="cs-CZ" baseline="30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3</a:t>
                </a:r>
                <a:r>
                  <a:rPr 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endParaRPr lang="cs-CZ" b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 = 104 g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V 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 </a:t>
                </a:r>
                <a:r>
                  <a:rPr 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?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cs-CZ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b="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V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den>
                    </m:f>
                  </m:oMath>
                </a14:m>
                <a:r>
                  <a:rPr 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= m :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</m:oMath>
                </a14:m>
                <a:endParaRPr lang="cs-CZ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V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104 : 2,6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V = 40 cm</a:t>
                </a:r>
                <a:r>
                  <a:rPr lang="cs-CZ" baseline="30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3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→ Těžítko má objem 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40 </a:t>
                </a:r>
                <a:r>
                  <a:rPr 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cm</a:t>
                </a:r>
                <a:r>
                  <a:rPr lang="cs-CZ" baseline="30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3</a:t>
                </a:r>
                <a:endParaRPr lang="cs-CZ" baseline="30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cs-CZ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064" y="1858711"/>
                <a:ext cx="6096000" cy="4131644"/>
              </a:xfrm>
              <a:prstGeom prst="rect">
                <a:avLst/>
              </a:prstGeom>
              <a:blipFill>
                <a:blip r:embed="rId2"/>
                <a:stretch>
                  <a:fillRect l="-800" t="-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 descr="ZŠ STRÁŽ - Výpočet hustoty, objemu a hmotnost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470" y="4283798"/>
            <a:ext cx="2437597" cy="228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aoblený obdélník 7"/>
          <p:cNvSpPr/>
          <p:nvPr/>
        </p:nvSpPr>
        <p:spPr>
          <a:xfrm>
            <a:off x="1354974" y="1851554"/>
            <a:ext cx="1188720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2859982" y="1858711"/>
            <a:ext cx="997526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354974" y="2344207"/>
            <a:ext cx="789709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1263534" y="2837376"/>
            <a:ext cx="789709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1309253" y="3732233"/>
            <a:ext cx="968434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1263534" y="4187002"/>
            <a:ext cx="881149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1263534" y="4628626"/>
            <a:ext cx="789709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2838796" y="5103647"/>
            <a:ext cx="789709" cy="42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41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226</Words>
  <Application>Microsoft Office PowerPoint</Application>
  <PresentationFormat>Širokoúhlá obrazovka</PresentationFormat>
  <Paragraphs>94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Motiv Office</vt:lpstr>
      <vt:lpstr>VÝPOČET HUSTOTY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VÝPOČET HUSTOTY</dc:title>
  <dc:creator>skolavrbovec@hotmail.com</dc:creator>
  <cp:lastModifiedBy>Blanka Toufarová</cp:lastModifiedBy>
  <cp:revision>8</cp:revision>
  <dcterms:created xsi:type="dcterms:W3CDTF">2024-03-24T09:58:07Z</dcterms:created>
  <dcterms:modified xsi:type="dcterms:W3CDTF">2024-04-15T08:13:49Z</dcterms:modified>
</cp:coreProperties>
</file>