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1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6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8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28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0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50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71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1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69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62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18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83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30A08-408C-456C-83A7-A4AF097F6209}" type="datetimeFigureOut">
              <a:rPr lang="de-DE" smtClean="0"/>
              <a:t>15.04.2024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AE969-AC15-4C36-B54D-820B700BCA5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61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VÝPOČET HUSTOTY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42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12183" y="234621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železo		7 900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měď		8 900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křemen		2 650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92183" y="310518"/>
            <a:ext cx="716715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Vypočítej hustotu materiálu, ze kterého je vyrobena s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ocha.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Objem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sochy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8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hmotnost je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4 800 kg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Z jakého materiálu je vyrobena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783772" y="1836433"/>
                <a:ext cx="6096000" cy="502977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de-DE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</m:oMath>
                </a14:m>
                <a:r>
                  <a:rPr lang="cs-CZ" sz="2000" b="0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?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 = 4 800 kg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sz="20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</a:t>
                </a:r>
                <a:r>
                  <a:rPr lang="cs-CZ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8 m</a:t>
                </a:r>
                <a:r>
                  <a:rPr lang="cs-CZ" sz="2000" baseline="30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endParaRPr lang="cs-CZ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V</m:t>
                          </m:r>
                        </m:den>
                      </m:f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cs-CZ" sz="2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4 800 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: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8</m:t>
                      </m:r>
                    </m:oMath>
                  </m:oMathPara>
                </a14:m>
                <a:endParaRPr lang="cs-CZ" sz="2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ρ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600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nor/>
                      </m:rPr>
                      <a:rPr lang="cs-CZ" sz="2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m:rPr>
                        <m:nor/>
                      </m:rPr>
                      <a:rPr lang="cs-CZ" sz="200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cs-CZ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→ </a:t>
                </a: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Socha </a:t>
                </a:r>
                <a:r>
                  <a:rPr lang="cs-CZ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je </a:t>
                </a: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vyrobena ze dřeva.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cs-CZ" sz="2000" baseline="30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2" y="1836433"/>
                <a:ext cx="6096000" cy="5029775"/>
              </a:xfrm>
              <a:prstGeom prst="rect">
                <a:avLst/>
              </a:prstGeom>
              <a:blipFill>
                <a:blip r:embed="rId2"/>
                <a:stretch>
                  <a:fillRect l="-1100" t="-12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aoblený obdélník 1"/>
          <p:cNvSpPr/>
          <p:nvPr/>
        </p:nvSpPr>
        <p:spPr>
          <a:xfrm>
            <a:off x="1313411" y="1836433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313411" y="2329655"/>
            <a:ext cx="947651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241368" y="2822877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783772" y="3316099"/>
            <a:ext cx="2147849" cy="638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783772" y="4021635"/>
            <a:ext cx="1743297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783773" y="4446264"/>
            <a:ext cx="1892926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3161607" y="5002578"/>
            <a:ext cx="1202575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15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12183" y="234621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železo		7 900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měď		8 900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křemen		2 650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92183" y="293100"/>
            <a:ext cx="716715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Vypočítej hustotu materiálu, ze kterého je vyroben hranol. Objem hranolu je 35 cm</a:t>
            </a:r>
            <a:r>
              <a:rPr lang="cs-CZ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hmotnost je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92,8 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Z jakého materiálu je vyroben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844732" y="1685622"/>
                <a:ext cx="6096000" cy="550375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de-DE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</m:oMath>
                </a14:m>
                <a:r>
                  <a:rPr lang="cs-CZ" sz="2000" b="0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?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 = 92,8 g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sz="20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35 </a:t>
                </a:r>
                <a:r>
                  <a:rPr lang="cs-CZ" sz="2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cm</a:t>
                </a:r>
                <a:r>
                  <a:rPr lang="cs-CZ" sz="2000" baseline="30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endParaRPr lang="cs-CZ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V</m:t>
                          </m:r>
                        </m:den>
                      </m:f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cs-CZ" sz="2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92,8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35</m:t>
                      </m:r>
                    </m:oMath>
                  </m:oMathPara>
                </a14:m>
                <a:endParaRPr lang="cs-CZ" sz="2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2,65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r>
                        <a:rPr lang="cs-CZ" sz="20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nor/>
                        </m:rPr>
                        <a:rPr lang="cs-CZ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cm</m:t>
                      </m:r>
                      <m:r>
                        <m:rPr>
                          <m:nor/>
                        </m:rPr>
                        <a:rPr lang="cs-CZ" sz="20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lang="cs-CZ" sz="2000" baseline="30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ρ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2 65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kg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nor/>
                      </m:rPr>
                      <a:rPr lang="cs-CZ" sz="2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m:rPr>
                        <m:nor/>
                      </m:rPr>
                      <a:rPr lang="cs-CZ" sz="200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cs-CZ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→ </a:t>
                </a: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Hranol </a:t>
                </a:r>
                <a:r>
                  <a:rPr lang="cs-CZ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je vyroben z </a:t>
                </a: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křemene.</a:t>
                </a:r>
                <a:endParaRPr lang="cs-CZ" sz="2000" baseline="30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dirty="0" smtClean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32" y="1685622"/>
                <a:ext cx="6096000" cy="5503751"/>
              </a:xfrm>
              <a:prstGeom prst="rect">
                <a:avLst/>
              </a:prstGeom>
              <a:blipFill>
                <a:blip r:embed="rId2"/>
                <a:stretch>
                  <a:fillRect l="-1100" t="-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aoblený obdélník 7"/>
          <p:cNvSpPr/>
          <p:nvPr/>
        </p:nvSpPr>
        <p:spPr>
          <a:xfrm>
            <a:off x="1374371" y="1744993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374371" y="2271466"/>
            <a:ext cx="947651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302328" y="2764688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705390" y="3682519"/>
            <a:ext cx="2147849" cy="638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825533" y="4411252"/>
            <a:ext cx="1743297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855816" y="4860593"/>
            <a:ext cx="1892926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844732" y="5330494"/>
            <a:ext cx="2339043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3183775" y="5800395"/>
            <a:ext cx="1346661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68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12183" y="234621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železo		7 900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měď		8 900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křemen		2 650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53143" y="763364"/>
            <a:ext cx="7167154" cy="11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Vypočítej hustotu materiálu, ze kterého je vyroben klíč. Objem klíče je 0,04 dm</a:t>
            </a:r>
            <a:r>
              <a:rPr lang="cs-CZ" baseline="30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hmotnost je 344g. Z jakého materiálu je vyroben?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992776" y="1643491"/>
                <a:ext cx="6096000" cy="583781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𝜌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 ?</m:t>
                      </m:r>
                    </m:oMath>
                  </m:oMathPara>
                </a14:m>
                <a:endParaRPr lang="cs-CZ" sz="2000" b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 = 344 g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 </a:t>
                </a:r>
                <a:r>
                  <a:rPr lang="cs-CZ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0,04 </a:t>
                </a: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dm</a:t>
                </a:r>
                <a:r>
                  <a:rPr lang="cs-CZ" sz="2000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</a:t>
                </a: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= 40 cm</a:t>
                </a:r>
                <a:r>
                  <a:rPr lang="cs-CZ" sz="2000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cs-CZ" sz="20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V</m:t>
                          </m:r>
                        </m:den>
                      </m:f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m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V</m:t>
                      </m:r>
                    </m:oMath>
                  </m:oMathPara>
                </a14:m>
                <a:endParaRPr lang="cs-CZ" sz="2000" b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344 </m:t>
                      </m:r>
                      <m:r>
                        <a:rPr lang="cs-CZ" sz="2000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: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40</m:t>
                      </m:r>
                    </m:oMath>
                  </m:oMathPara>
                </a14:m>
                <a:endParaRPr lang="cs-CZ" sz="2000" b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2000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ρ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=8,6 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nor/>
                        </m:rPr>
                        <a:rPr lang="cs-CZ" sz="2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cm</m:t>
                      </m:r>
                      <m:r>
                        <m:rPr>
                          <m:nor/>
                        </m:rPr>
                        <a:rPr lang="cs-CZ" sz="2000" baseline="300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3</m:t>
                      </m:r>
                    </m:oMath>
                  </m:oMathPara>
                </a14:m>
                <a:endParaRPr lang="cs-CZ" sz="2000" baseline="300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ρ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</m:t>
                    </m:r>
                    <m:r>
                      <a:rPr lang="cs-CZ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cs-CZ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00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m:rPr>
                        <m:sty m:val="p"/>
                      </m:rP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r>
                      <a:rPr lang="cs-CZ" sz="20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nor/>
                      </m:rPr>
                      <a:rPr lang="cs-CZ" sz="2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m:rPr>
                        <m:nor/>
                      </m:rPr>
                      <a:rPr lang="cs-CZ" sz="2000" baseline="300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cs-CZ" sz="2000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cs-CZ" sz="2000" baseline="30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000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→ Klíč je vyroben z </a:t>
                </a:r>
                <a:r>
                  <a:rPr lang="cs-CZ" sz="2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mosazi.</a:t>
                </a:r>
                <a:endParaRPr lang="cs-CZ" sz="2000" baseline="300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baseline="30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b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0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76" y="1643491"/>
                <a:ext cx="6096000" cy="5837817"/>
              </a:xfrm>
              <a:prstGeom prst="rect">
                <a:avLst/>
              </a:prstGeom>
              <a:blipFill>
                <a:blip r:embed="rId2"/>
                <a:stretch>
                  <a:fillRect l="-11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aoblený obdélník 7"/>
          <p:cNvSpPr/>
          <p:nvPr/>
        </p:nvSpPr>
        <p:spPr>
          <a:xfrm>
            <a:off x="1565563" y="1654521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1565563" y="2180994"/>
            <a:ext cx="947651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493520" y="2674216"/>
            <a:ext cx="2247207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896582" y="3592047"/>
            <a:ext cx="2147849" cy="638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1016725" y="4320780"/>
            <a:ext cx="1743297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1047008" y="4770121"/>
            <a:ext cx="1892926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035924" y="5240022"/>
            <a:ext cx="2339043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3192087" y="5709923"/>
            <a:ext cx="1529541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12183" y="234621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železo		7 900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měď		8 900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křemen		2 650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76053" y="343769"/>
            <a:ext cx="776210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Vypočítej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hmotnost talíře vyrobeného z plastu, jehož objem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talíře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60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délník 5"/>
              <p:cNvSpPr/>
              <p:nvPr/>
            </p:nvSpPr>
            <p:spPr>
              <a:xfrm>
                <a:off x="774271" y="1823993"/>
                <a:ext cx="6096000" cy="39664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=1 200</m:t>
                    </m:r>
                  </m:oMath>
                </a14:m>
                <a:r>
                  <a:rPr lang="cs-CZ" b="0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kg/</a:t>
                </a:r>
                <a:r>
                  <a:rPr lang="cs-CZ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baseline="30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 </a:t>
                </a:r>
                <a:r>
                  <a:rPr lang="cs-CZ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1,2 </a:t>
                </a:r>
                <a:r>
                  <a:rPr lang="cs-CZ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g/c</a:t>
                </a:r>
                <a:r>
                  <a:rPr lang="cs-CZ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baseline="30000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endParaRPr lang="cs-CZ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 = ?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 smtClean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60 cm</a:t>
                </a:r>
                <a:r>
                  <a:rPr lang="cs-CZ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endParaRPr lang="cs-CZ" dirty="0" smtClean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dirty="0" smtClean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b="0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b="0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 = V ∙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endParaRPr lang="cs-CZ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</m:t>
                    </m:r>
                  </m:oMath>
                </a14:m>
                <a:r>
                  <a:rPr lang="cs-CZ" dirty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∙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1,2</m:t>
                    </m:r>
                  </m:oMath>
                </a14:m>
                <a:endParaRPr lang="cs-CZ" dirty="0" smtClean="0"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=72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</m:oMath>
                  </m:oMathPara>
                </a14:m>
                <a:endParaRPr lang="cs-CZ" dirty="0"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→ Talíř má hmotnost 72 g.</a:t>
                </a:r>
                <a:endParaRPr lang="cs-CZ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dirty="0" smtClean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71" y="1823993"/>
                <a:ext cx="6096000" cy="3966470"/>
              </a:xfrm>
              <a:prstGeom prst="rect">
                <a:avLst/>
              </a:prstGeom>
              <a:blipFill>
                <a:blip r:embed="rId2"/>
                <a:stretch>
                  <a:fillRect l="-800" t="-1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aoblený obdélník 7"/>
          <p:cNvSpPr/>
          <p:nvPr/>
        </p:nvSpPr>
        <p:spPr>
          <a:xfrm>
            <a:off x="1296785" y="1875933"/>
            <a:ext cx="1188720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2676699" y="1875933"/>
            <a:ext cx="997526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296785" y="2365197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205345" y="2819966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1270273" y="3597113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1270274" y="4051882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296785" y="4504451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2945476" y="4929080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4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212183" y="234621"/>
            <a:ext cx="3979817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Hustoty některých látek: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železo		7 900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měď		8 900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mosaz 		8 600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křemen		2 650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porcelán		2 400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sklo		2 600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dřevo		400 až 900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plast		1 200 kg/m</a:t>
            </a:r>
            <a:r>
              <a:rPr lang="cs-CZ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92183" y="310518"/>
            <a:ext cx="7167154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Vypočítej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objem těžítka vyrobeného ze skla s hmotností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104 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775064" y="1858711"/>
                <a:ext cx="6096000" cy="413164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  2 600</m:t>
                    </m:r>
                  </m:oMath>
                </a14:m>
                <a:r>
                  <a:rPr lang="cs-CZ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kg/m</a:t>
                </a:r>
                <a:r>
                  <a:rPr lang="cs-CZ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</a:t>
                </a: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= 2,6 g/cm</a:t>
                </a:r>
                <a:r>
                  <a:rPr lang="cs-CZ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</a:t>
                </a: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cs-CZ" b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m = 104 g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= </a:t>
                </a: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?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den>
                    </m:f>
                  </m:oMath>
                </a14:m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= m 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</m:oMath>
                </a14:m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104 : 2,6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V = 40 cm</a:t>
                </a:r>
                <a:r>
                  <a:rPr lang="cs-CZ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→ Těžítko má objem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40 </a:t>
                </a:r>
                <a:r>
                  <a:rPr lang="cs-CZ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cm</a:t>
                </a:r>
                <a:r>
                  <a:rPr lang="cs-CZ" baseline="30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3</a:t>
                </a:r>
                <a:endParaRPr lang="cs-CZ" baseline="3000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064" y="1858711"/>
                <a:ext cx="6096000" cy="4131644"/>
              </a:xfrm>
              <a:prstGeom prst="rect">
                <a:avLst/>
              </a:prstGeom>
              <a:blipFill>
                <a:blip r:embed="rId2"/>
                <a:stretch>
                  <a:fillRect l="-800" t="-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ZŠ STRÁŽ - Výpočet hustoty, objemu a hmotnos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470" y="4283798"/>
            <a:ext cx="2437597" cy="228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aoblený obdélník 7"/>
          <p:cNvSpPr/>
          <p:nvPr/>
        </p:nvSpPr>
        <p:spPr>
          <a:xfrm>
            <a:off x="1354974" y="1851554"/>
            <a:ext cx="1188720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2859982" y="1858711"/>
            <a:ext cx="997526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354974" y="2344207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263534" y="2837376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1309253" y="3732233"/>
            <a:ext cx="968434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1263534" y="4187002"/>
            <a:ext cx="88114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263534" y="4628626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2838796" y="5103647"/>
            <a:ext cx="789709" cy="424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4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226</Words>
  <Application>Microsoft Office PowerPoint</Application>
  <PresentationFormat>Širokoúhlá obrazovka</PresentationFormat>
  <Paragraphs>94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Motiv Office</vt:lpstr>
      <vt:lpstr>VÝPOČET HUSTOTY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VÝPOČET HUSTOTY</dc:title>
  <dc:creator>skolavrbovec@hotmail.com</dc:creator>
  <cp:lastModifiedBy>Blanka Toufarová</cp:lastModifiedBy>
  <cp:revision>8</cp:revision>
  <dcterms:created xsi:type="dcterms:W3CDTF">2024-03-24T09:58:07Z</dcterms:created>
  <dcterms:modified xsi:type="dcterms:W3CDTF">2024-04-15T08:13:49Z</dcterms:modified>
</cp:coreProperties>
</file>