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70" r:id="rId3"/>
    <p:sldId id="263" r:id="rId4"/>
    <p:sldId id="269" r:id="rId5"/>
    <p:sldId id="267" r:id="rId6"/>
    <p:sldId id="268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A08-408C-456C-83A7-A4AF097F6209}" type="datetimeFigureOut">
              <a:rPr lang="de-DE" smtClean="0"/>
              <a:t>22.04.2024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AE969-AC15-4C36-B54D-820B700BCA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464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A08-408C-456C-83A7-A4AF097F6209}" type="datetimeFigureOut">
              <a:rPr lang="de-DE" smtClean="0"/>
              <a:t>22.04.2024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AE969-AC15-4C36-B54D-820B700BCA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1989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A08-408C-456C-83A7-A4AF097F6209}" type="datetimeFigureOut">
              <a:rPr lang="de-DE" smtClean="0"/>
              <a:t>22.04.2024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AE969-AC15-4C36-B54D-820B700BCA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0289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A08-408C-456C-83A7-A4AF097F6209}" type="datetimeFigureOut">
              <a:rPr lang="de-DE" smtClean="0"/>
              <a:t>22.04.2024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AE969-AC15-4C36-B54D-820B700BCA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009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A08-408C-456C-83A7-A4AF097F6209}" type="datetimeFigureOut">
              <a:rPr lang="de-DE" smtClean="0"/>
              <a:t>22.04.2024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AE969-AC15-4C36-B54D-820B700BCA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8502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A08-408C-456C-83A7-A4AF097F6209}" type="datetimeFigureOut">
              <a:rPr lang="de-DE" smtClean="0"/>
              <a:t>22.04.2024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AE969-AC15-4C36-B54D-820B700BCA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6711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A08-408C-456C-83A7-A4AF097F6209}" type="datetimeFigureOut">
              <a:rPr lang="de-DE" smtClean="0"/>
              <a:t>22.04.2024</a:t>
            </a:fld>
            <a:endParaRPr lang="de-DE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AE969-AC15-4C36-B54D-820B700BCA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019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A08-408C-456C-83A7-A4AF097F6209}" type="datetimeFigureOut">
              <a:rPr lang="de-DE" smtClean="0"/>
              <a:t>22.04.2024</a:t>
            </a:fld>
            <a:endParaRPr lang="de-DE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AE969-AC15-4C36-B54D-820B700BCA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5694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A08-408C-456C-83A7-A4AF097F6209}" type="datetimeFigureOut">
              <a:rPr lang="de-DE" smtClean="0"/>
              <a:t>22.04.2024</a:t>
            </a:fld>
            <a:endParaRPr lang="de-DE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AE969-AC15-4C36-B54D-820B700BCA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3625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A08-408C-456C-83A7-A4AF097F6209}" type="datetimeFigureOut">
              <a:rPr lang="de-DE" smtClean="0"/>
              <a:t>22.04.2024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AE969-AC15-4C36-B54D-820B700BCA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9187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A08-408C-456C-83A7-A4AF097F6209}" type="datetimeFigureOut">
              <a:rPr lang="de-DE" smtClean="0"/>
              <a:t>22.04.2024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AE969-AC15-4C36-B54D-820B700BCA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2837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30A08-408C-456C-83A7-A4AF097F6209}" type="datetimeFigureOut">
              <a:rPr lang="de-DE" smtClean="0"/>
              <a:t>22.04.2024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AE969-AC15-4C36-B54D-820B700BCA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0614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VÝPOČET HUSTOTY</a:t>
            </a:r>
            <a:br>
              <a:rPr lang="cs-CZ" dirty="0" smtClean="0"/>
            </a:br>
            <a:r>
              <a:rPr lang="cs-CZ" dirty="0"/>
              <a:t>P</a:t>
            </a:r>
            <a:r>
              <a:rPr lang="cs-CZ" dirty="0" smtClean="0"/>
              <a:t>L 2</a:t>
            </a:r>
            <a:endParaRPr lang="de-DE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35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cs-CZ" dirty="0" smtClean="0"/>
                  <a:t>Hustota …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Hmotnost …m</a:t>
                </a:r>
              </a:p>
              <a:p>
                <a:pPr marL="0" indent="0">
                  <a:buNone/>
                </a:pPr>
                <a:r>
                  <a:rPr lang="cs-CZ" dirty="0" smtClean="0"/>
                  <a:t>Objem … V</a:t>
                </a:r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3280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Nadpis 1"/>
              <p:cNvSpPr>
                <a:spLocks noGrp="1"/>
              </p:cNvSpPr>
              <p:nvPr>
                <p:ph type="title"/>
              </p:nvPr>
            </p:nvSpPr>
            <p:spPr>
              <a:xfrm>
                <a:off x="472439" y="918073"/>
                <a:ext cx="7286897" cy="1325563"/>
              </a:xfrm>
            </p:spPr>
            <p:txBody>
              <a:bodyPr>
                <a:normAutofit fontScale="90000"/>
              </a:bodyPr>
              <a:lstStyle/>
              <a:p>
                <a:r>
                  <a:rPr lang="cs-CZ" dirty="0" smtClean="0"/>
                  <a:t>1) Náklaďák přivezl 25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cs-CZ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cs-CZ" dirty="0" smtClean="0"/>
                  <a:t>čerstvého dřeva o hmotnosti 18,5 t. O které dřevo se jedná?</a:t>
                </a:r>
                <a:endParaRPr lang="de-DE" dirty="0"/>
              </a:p>
            </p:txBody>
          </p:sp>
        </mc:Choice>
        <mc:Fallback xmlns="">
          <p:sp>
            <p:nvSpPr>
              <p:cNvPr id="2" name="Nadpis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72439" y="918073"/>
                <a:ext cx="7286897" cy="1325563"/>
              </a:xfrm>
              <a:blipFill>
                <a:blip r:embed="rId2"/>
                <a:stretch>
                  <a:fillRect l="-2926" t="-49309" r="-2676" b="-5622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 descr="ZŠ STRÁŽ - Výpočet hustoty, objemu a hmotnost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470" y="4283798"/>
            <a:ext cx="2437597" cy="2286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/>
          <p:cNvSpPr/>
          <p:nvPr/>
        </p:nvSpPr>
        <p:spPr>
          <a:xfrm>
            <a:off x="8064137" y="395999"/>
            <a:ext cx="3979817" cy="3091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Hustoty čerstvého dřeva: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bříza		940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Buk 		990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smrk 		740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Dub		1 000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akát		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lípa		730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557071" y="6083328"/>
            <a:ext cx="5870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https://www.drevorubec.cz/c/22/objemova-hmotnost-dreva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541138" y="4780876"/>
            <a:ext cx="33262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Je suché dřevo lehčí, nebo těžší?</a:t>
            </a:r>
          </a:p>
          <a:p>
            <a:r>
              <a:rPr lang="cs-CZ" dirty="0" smtClean="0"/>
              <a:t>Které dřevo je nejlepší na topení?</a:t>
            </a:r>
            <a:endParaRPr lang="de-DE" dirty="0"/>
          </a:p>
        </p:txBody>
      </p:sp>
      <p:sp>
        <p:nvSpPr>
          <p:cNvPr id="14" name="Obdélník 13"/>
          <p:cNvSpPr/>
          <p:nvPr/>
        </p:nvSpPr>
        <p:spPr>
          <a:xfrm>
            <a:off x="2684751" y="3378652"/>
            <a:ext cx="10390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 smtClean="0"/>
              <a:t>SMRK</a:t>
            </a:r>
            <a:endParaRPr lang="de-DE" sz="2800" dirty="0"/>
          </a:p>
        </p:txBody>
      </p:sp>
      <p:sp>
        <p:nvSpPr>
          <p:cNvPr id="15" name="Ovál 14"/>
          <p:cNvSpPr/>
          <p:nvPr/>
        </p:nvSpPr>
        <p:spPr>
          <a:xfrm>
            <a:off x="2391590" y="2948241"/>
            <a:ext cx="1724297" cy="138404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4627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Nadpis 1"/>
              <p:cNvSpPr>
                <a:spLocks noGrp="1"/>
              </p:cNvSpPr>
              <p:nvPr>
                <p:ph type="title"/>
              </p:nvPr>
            </p:nvSpPr>
            <p:spPr>
              <a:xfrm>
                <a:off x="463731" y="500062"/>
                <a:ext cx="7286897" cy="1325563"/>
              </a:xfrm>
            </p:spPr>
            <p:txBody>
              <a:bodyPr>
                <a:normAutofit fontScale="90000"/>
              </a:bodyPr>
              <a:lstStyle/>
              <a:p>
                <a:r>
                  <a:rPr lang="cs-CZ" dirty="0"/>
                  <a:t>2</a:t>
                </a:r>
                <a:r>
                  <a:rPr lang="cs-CZ" dirty="0" smtClean="0"/>
                  <a:t>) K</a:t>
                </a:r>
                <a:r>
                  <a:rPr lang="de-DE" dirty="0" err="1" smtClean="0"/>
                  <a:t>ovová</a:t>
                </a:r>
                <a:r>
                  <a:rPr lang="de-DE" dirty="0" smtClean="0"/>
                  <a:t> </a:t>
                </a:r>
                <a:r>
                  <a:rPr lang="de-DE" dirty="0" err="1"/>
                  <a:t>figurka</a:t>
                </a:r>
                <a:r>
                  <a:rPr lang="de-DE" dirty="0"/>
                  <a:t> </a:t>
                </a:r>
                <a:r>
                  <a:rPr lang="de-DE" dirty="0" err="1"/>
                  <a:t>vojáka</a:t>
                </a:r>
                <a:r>
                  <a:rPr lang="de-DE" dirty="0"/>
                  <a:t> </a:t>
                </a:r>
                <a:r>
                  <a:rPr lang="cs-CZ" dirty="0" smtClean="0"/>
                  <a:t>m</a:t>
                </a:r>
                <a:r>
                  <a:rPr lang="de-DE" dirty="0" smtClean="0"/>
                  <a:t>á </a:t>
                </a:r>
                <a:r>
                  <a:rPr lang="de-DE" dirty="0" err="1"/>
                  <a:t>objem</a:t>
                </a:r>
                <a:r>
                  <a:rPr lang="de-DE" dirty="0"/>
                  <a:t> 17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de-DE" dirty="0" smtClean="0"/>
                  <a:t> </a:t>
                </a:r>
                <a:r>
                  <a:rPr lang="de-DE" dirty="0"/>
                  <a:t>a </a:t>
                </a:r>
                <a:r>
                  <a:rPr lang="de-DE" dirty="0" err="1"/>
                  <a:t>hmotnost</a:t>
                </a:r>
                <a:r>
                  <a:rPr lang="de-DE" dirty="0"/>
                  <a:t> 46 g. Z </a:t>
                </a:r>
                <a:r>
                  <a:rPr lang="de-DE" dirty="0" err="1"/>
                  <a:t>jakého</a:t>
                </a:r>
                <a:r>
                  <a:rPr lang="de-DE" dirty="0"/>
                  <a:t> je </a:t>
                </a:r>
                <a:r>
                  <a:rPr lang="de-DE" dirty="0" err="1" smtClean="0"/>
                  <a:t>kovu</a:t>
                </a:r>
                <a:r>
                  <a:rPr lang="de-DE" dirty="0"/>
                  <a:t>? </a:t>
                </a:r>
              </a:p>
            </p:txBody>
          </p:sp>
        </mc:Choice>
        <mc:Fallback xmlns="">
          <p:sp>
            <p:nvSpPr>
              <p:cNvPr id="2" name="Nadpis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63731" y="500062"/>
                <a:ext cx="7286897" cy="1325563"/>
              </a:xfrm>
              <a:blipFill>
                <a:blip r:embed="rId2"/>
                <a:stretch>
                  <a:fillRect l="-2929" t="-28571" r="-2343" b="-3548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8623" y="375021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HLINÍK</a:t>
            </a:r>
            <a:endParaRPr lang="de-DE" dirty="0"/>
          </a:p>
        </p:txBody>
      </p:sp>
      <p:pic>
        <p:nvPicPr>
          <p:cNvPr id="5" name="Picture 2" descr="ZŠ STRÁŽ - Výpočet hustoty, objemu a hmotnost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470" y="4283798"/>
            <a:ext cx="2437597" cy="2286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/>
          <p:cNvSpPr/>
          <p:nvPr/>
        </p:nvSpPr>
        <p:spPr>
          <a:xfrm>
            <a:off x="8064137" y="395999"/>
            <a:ext cx="3979817" cy="3985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Hustoty některých látek: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zlato		19 300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stříbro		10 500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mosaz 		8 600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hliník		</a:t>
            </a:r>
            <a:r>
              <a:rPr lang="de-DE" dirty="0"/>
              <a:t>2 706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porcelán		2 400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sklo		2 600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dřevo		400 až 900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plast		1 200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Ovál 5"/>
          <p:cNvSpPr/>
          <p:nvPr/>
        </p:nvSpPr>
        <p:spPr>
          <a:xfrm>
            <a:off x="2382882" y="3192081"/>
            <a:ext cx="1724297" cy="138404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517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Nadpis 1"/>
              <p:cNvSpPr>
                <a:spLocks noGrp="1"/>
              </p:cNvSpPr>
              <p:nvPr>
                <p:ph type="title"/>
              </p:nvPr>
            </p:nvSpPr>
            <p:spPr>
              <a:xfrm>
                <a:off x="463731" y="830988"/>
                <a:ext cx="7286897" cy="1325563"/>
              </a:xfrm>
            </p:spPr>
            <p:txBody>
              <a:bodyPr>
                <a:normAutofit fontScale="90000"/>
              </a:bodyPr>
              <a:lstStyle/>
              <a:p>
                <a:r>
                  <a:rPr lang="cs-CZ" dirty="0"/>
                  <a:t>3</a:t>
                </a:r>
                <a:r>
                  <a:rPr lang="cs-CZ" dirty="0" smtClean="0"/>
                  <a:t>) </a:t>
                </a:r>
                <a:r>
                  <a:rPr lang="cs-CZ" dirty="0"/>
                  <a:t>Prsten má objem 1,5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cs-CZ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cs-CZ" dirty="0"/>
                  <a:t>. Jeho hmotnost je 28,95 g. </a:t>
                </a:r>
                <a:r>
                  <a:rPr lang="cs-CZ"/>
                  <a:t>Z jakého kovu je vyroben?</a:t>
                </a:r>
                <a:endParaRPr lang="de-DE" dirty="0"/>
              </a:p>
            </p:txBody>
          </p:sp>
        </mc:Choice>
        <mc:Fallback xmlns="">
          <p:sp>
            <p:nvSpPr>
              <p:cNvPr id="2" name="Nadpis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63731" y="830988"/>
                <a:ext cx="7286897" cy="1325563"/>
              </a:xfrm>
              <a:blipFill>
                <a:blip r:embed="rId2"/>
                <a:stretch>
                  <a:fillRect l="-2929" t="-27064" r="-4351" b="-3578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 descr="ZŠ STRÁŽ - Výpočet hustoty, objemu a hmotnost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470" y="4283798"/>
            <a:ext cx="2437597" cy="2286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8064137" y="395999"/>
            <a:ext cx="3979817" cy="3985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Hustoty některých látek: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zlato		19 300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stříbro		10 500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mosaz 		8 600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hliník		</a:t>
            </a:r>
            <a:r>
              <a:rPr lang="de-DE" dirty="0"/>
              <a:t>2 706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porcelán		2 400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sklo		2 600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dřevo		400 až 900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plast		1 200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500410" y="3914465"/>
            <a:ext cx="12135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latin typeface="Calibri" panose="020F0502020204030204" pitchFamily="34" charset="0"/>
                <a:cs typeface="Arial" panose="020B0604020202020204" pitchFamily="34" charset="0"/>
              </a:rPr>
              <a:t>RYZÍ ZLATO</a:t>
            </a:r>
            <a:endParaRPr lang="de-DE" dirty="0"/>
          </a:p>
        </p:txBody>
      </p:sp>
      <p:sp>
        <p:nvSpPr>
          <p:cNvPr id="8" name="Ovál 7"/>
          <p:cNvSpPr/>
          <p:nvPr/>
        </p:nvSpPr>
        <p:spPr>
          <a:xfrm>
            <a:off x="3332116" y="3407110"/>
            <a:ext cx="1724297" cy="138404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751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Nadpis 1"/>
              <p:cNvSpPr>
                <a:spLocks noGrp="1"/>
              </p:cNvSpPr>
              <p:nvPr>
                <p:ph type="title"/>
              </p:nvPr>
            </p:nvSpPr>
            <p:spPr>
              <a:xfrm>
                <a:off x="463731" y="500062"/>
                <a:ext cx="7286897" cy="1325563"/>
              </a:xfrm>
            </p:spPr>
            <p:txBody>
              <a:bodyPr>
                <a:normAutofit fontScale="90000"/>
              </a:bodyPr>
              <a:lstStyle/>
              <a:p>
                <a:r>
                  <a:rPr lang="cs-CZ" dirty="0" smtClean="0"/>
                  <a:t>4) Z jakého kovu je vyrobena socha o objemu 0,7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cs-CZ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cs-CZ" dirty="0" smtClean="0"/>
                  <a:t>s hmotností  </a:t>
                </a:r>
                <a:br>
                  <a:rPr lang="cs-CZ" dirty="0" smtClean="0"/>
                </a:br>
                <a:r>
                  <a:rPr lang="cs-CZ" dirty="0" smtClean="0"/>
                  <a:t>6 020kg.</a:t>
                </a:r>
                <a:endParaRPr lang="de-DE" dirty="0"/>
              </a:p>
            </p:txBody>
          </p:sp>
        </mc:Choice>
        <mc:Fallback xmlns="">
          <p:sp>
            <p:nvSpPr>
              <p:cNvPr id="2" name="Nadpis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63731" y="500062"/>
                <a:ext cx="7286897" cy="1325563"/>
              </a:xfrm>
              <a:blipFill>
                <a:blip r:embed="rId2"/>
                <a:stretch>
                  <a:fillRect l="-2929" t="-28571" r="-4184" b="-3548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8623" y="375021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MOSAZ</a:t>
            </a:r>
            <a:endParaRPr lang="de-DE" dirty="0"/>
          </a:p>
        </p:txBody>
      </p:sp>
      <p:pic>
        <p:nvPicPr>
          <p:cNvPr id="5" name="Picture 2" descr="ZŠ STRÁŽ - Výpočet hustoty, objemu a hmotnost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470" y="4283798"/>
            <a:ext cx="2437597" cy="2286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/>
          <p:cNvSpPr/>
          <p:nvPr/>
        </p:nvSpPr>
        <p:spPr>
          <a:xfrm>
            <a:off x="8064137" y="395999"/>
            <a:ext cx="3979817" cy="3985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Hustoty některých látek: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zlato		19 300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stříbro		10 500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mosaz 		8 600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hliník		</a:t>
            </a:r>
            <a:r>
              <a:rPr lang="de-DE" dirty="0"/>
              <a:t>2 706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porcelán		2 400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sklo		2 600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dřevo		400 až 900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plast		1 200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Ovál 5"/>
          <p:cNvSpPr/>
          <p:nvPr/>
        </p:nvSpPr>
        <p:spPr>
          <a:xfrm>
            <a:off x="2461259" y="3275204"/>
            <a:ext cx="1724297" cy="138404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11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Širokoúhlá obrazovka</PresentationFormat>
  <Paragraphs>49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Motiv Office</vt:lpstr>
      <vt:lpstr> VÝPOČET HUSTOTY PL 2</vt:lpstr>
      <vt:lpstr>Prezentace aplikace PowerPoint</vt:lpstr>
      <vt:lpstr>1) Náklaďák přivezl 25〖 m〗^3čerstvého dřeva o hmotnosti 18,5 t. O které dřevo se jedná?</vt:lpstr>
      <vt:lpstr>2) Kovová figurka vojáka má objem 17 〖cm〗^3 a hmotnost 46 g. Z jakého je kovu? </vt:lpstr>
      <vt:lpstr>3) Prsten má objem 1,5 〖cm〗^3. Jeho hmotnost je 28,95 g. Z jakého kovu je vyroben?</vt:lpstr>
      <vt:lpstr>4) Z jakého kovu je vyrobena socha o objemu 0,7 m^3s hmotností   6 020kg.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VÝPOČET HUSTOTY</dc:title>
  <dc:creator>skolavrbovec@hotmail.com</dc:creator>
  <cp:lastModifiedBy>Blanka Toufarová</cp:lastModifiedBy>
  <cp:revision>11</cp:revision>
  <dcterms:created xsi:type="dcterms:W3CDTF">2024-03-24T09:58:07Z</dcterms:created>
  <dcterms:modified xsi:type="dcterms:W3CDTF">2024-04-22T10:48:40Z</dcterms:modified>
</cp:coreProperties>
</file>