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29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3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16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64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44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68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4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61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1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13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C94B-7575-413E-9E9E-E0FDF6A51D9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214B-E899-4844-B34C-BEB1A71EB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2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audio3.wav"/><Relationship Id="rId7" Type="http://schemas.openxmlformats.org/officeDocument/2006/relationships/image" Target="../media/image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wm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C637F0-84C0-ACB8-4665-1AEF7A4D8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cs-CZ" sz="11500"/>
              <a:t>ZÁKLADNÍ VĚTNÉ ČLENY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A499F0-A5ED-8EF6-214A-0EC670038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cs-CZ"/>
              <a:t>6. TŘÍDA</a:t>
            </a:r>
          </a:p>
        </p:txBody>
      </p:sp>
    </p:spTree>
    <p:extLst>
      <p:ext uri="{BB962C8B-B14F-4D97-AF65-F5344CB8AC3E}">
        <p14:creationId xmlns:p14="http://schemas.microsoft.com/office/powerpoint/2010/main" val="61285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PŘÍSUDEK VYJÁDŘENÝ CITOSLOVCEM.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>
                <a:latin typeface="Comic Sans MS" pitchFamily="66" charset="0"/>
              </a:rPr>
              <a:t>Kočí </a:t>
            </a:r>
            <a:r>
              <a:rPr lang="cs-CZ" sz="3000" b="1" u="wavyHeavy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prásk</a:t>
            </a:r>
            <a:r>
              <a:rPr lang="cs-CZ" sz="3000" b="1" dirty="0">
                <a:latin typeface="Comic Sans MS" pitchFamily="66" charset="0"/>
              </a:rPr>
              <a:t> do koní. </a:t>
            </a:r>
          </a:p>
          <a:p>
            <a:pPr marL="0" indent="0">
              <a:buNone/>
            </a:pPr>
            <a:endParaRPr lang="cs-CZ" sz="30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3000" b="1" dirty="0">
                <a:latin typeface="Comic Sans MS" pitchFamily="66" charset="0"/>
              </a:rPr>
              <a:t>Vrabec </a:t>
            </a:r>
            <a:r>
              <a:rPr lang="cs-CZ" sz="3000" b="1" u="wavyHeavy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frnk</a:t>
            </a:r>
            <a:r>
              <a:rPr lang="cs-CZ" sz="3000" b="1" dirty="0">
                <a:latin typeface="Comic Sans MS" pitchFamily="66" charset="0"/>
              </a:rPr>
              <a:t> na strom.</a:t>
            </a:r>
          </a:p>
          <a:p>
            <a:pPr marL="0" indent="0">
              <a:buNone/>
            </a:pPr>
            <a:endParaRPr lang="cs-CZ" sz="30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3000" b="1" dirty="0">
                <a:latin typeface="Comic Sans MS" pitchFamily="66" charset="0"/>
              </a:rPr>
              <a:t>Myš </a:t>
            </a:r>
            <a:r>
              <a:rPr lang="cs-CZ" sz="3000" b="1" u="wavyHeavy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šup</a:t>
            </a:r>
            <a:r>
              <a:rPr lang="cs-CZ" sz="3000" b="1" dirty="0">
                <a:latin typeface="Comic Sans MS" pitchFamily="66" charset="0"/>
              </a:rPr>
              <a:t> do díry. </a:t>
            </a:r>
          </a:p>
          <a:p>
            <a:pPr marL="0" indent="0">
              <a:buNone/>
            </a:pPr>
            <a:endParaRPr lang="cs-CZ" sz="30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3000" b="1" dirty="0">
                <a:latin typeface="Comic Sans MS" pitchFamily="66" charset="0"/>
              </a:rPr>
              <a:t>Facka </a:t>
            </a:r>
            <a:r>
              <a:rPr lang="cs-CZ" sz="3000" b="1" u="wavyHeavy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plesk</a:t>
            </a:r>
            <a:r>
              <a:rPr lang="cs-CZ" sz="3000" b="1" dirty="0">
                <a:latin typeface="Comic Sans MS" pitchFamily="66" charset="0"/>
              </a:rPr>
              <a:t> na tvář.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E1522F-2663-3BBB-694F-572C4518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446" y="1960562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u="sng" dirty="0"/>
              <a:t>ZÁKLADNÍ VĚTNÉ ČLENY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PODMĚT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PŘÍSUDEK – druhy přísudku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</a:t>
            </a:r>
          </a:p>
        </p:txBody>
      </p:sp>
      <p:pic>
        <p:nvPicPr>
          <p:cNvPr id="1028" name="Picture 4" descr="C:\Documents and Settings\Mirecka_PC\Local Settings\Temporary Internet Files\Content.IE5\PM55CMQ5\MC9004404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3748728"/>
            <a:ext cx="1656457" cy="22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76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>
                <a:latin typeface="Comic Sans MS" pitchFamily="66" charset="0"/>
              </a:rPr>
              <a:t>PODMĚT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větný člen</a:t>
            </a:r>
          </a:p>
          <a:p>
            <a:endParaRPr lang="cs-CZ" dirty="0"/>
          </a:p>
          <a:p>
            <a:r>
              <a:rPr lang="cs-CZ" dirty="0"/>
              <a:t>Otázka: </a:t>
            </a:r>
          </a:p>
          <a:p>
            <a:endParaRPr lang="cs-CZ" sz="2400" b="1" dirty="0"/>
          </a:p>
          <a:p>
            <a:pPr marL="0" indent="0">
              <a:buNone/>
            </a:pPr>
            <a:r>
              <a:rPr lang="cs-CZ" sz="2000" b="1" dirty="0"/>
              <a:t>                                </a:t>
            </a:r>
            <a:r>
              <a:rPr lang="cs-CZ" sz="4400" b="1" dirty="0"/>
              <a:t>KDO,CO?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                  Maminka připravuje večeři.</a:t>
            </a:r>
          </a:p>
          <a:p>
            <a:pPr marL="0" indent="0">
              <a:buNone/>
            </a:pPr>
            <a:r>
              <a:rPr lang="cs-CZ" sz="4400" b="1" dirty="0"/>
              <a:t> </a:t>
            </a:r>
            <a:r>
              <a:rPr lang="cs-CZ" sz="2400" b="1" dirty="0"/>
              <a:t>                              </a:t>
            </a:r>
            <a:r>
              <a:rPr lang="cs-CZ" sz="4000" b="1" u="sng" dirty="0">
                <a:solidFill>
                  <a:schemeClr val="bg2">
                    <a:lumMod val="50000"/>
                  </a:schemeClr>
                </a:solidFill>
              </a:rPr>
              <a:t>Maminka</a:t>
            </a:r>
          </a:p>
        </p:txBody>
      </p:sp>
    </p:spTree>
    <p:extLst>
      <p:ext uri="{BB962C8B-B14F-4D97-AF65-F5344CB8AC3E}">
        <p14:creationId xmlns:p14="http://schemas.microsoft.com/office/powerpoint/2010/main" val="1538094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296" y="17970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 Jaké druhy podmětu rozlišujeme?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1048" y="1609416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1.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VYJÁDŘENÝ </a:t>
            </a:r>
          </a:p>
          <a:p>
            <a:pPr marL="0" indent="0">
              <a:buNone/>
            </a:pPr>
            <a:r>
              <a:rPr lang="cs-CZ" dirty="0"/>
              <a:t>                         Na zahradě kvetly </a:t>
            </a:r>
            <a:r>
              <a:rPr lang="cs-CZ" b="1" u="sng" dirty="0"/>
              <a:t>růže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</a:t>
            </a:r>
          </a:p>
          <a:p>
            <a:pPr marL="0" indent="0">
              <a:buNone/>
            </a:pPr>
            <a:r>
              <a:rPr lang="cs-CZ" sz="3600" dirty="0"/>
              <a:t>2.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NEVYJÁDŘENÝ</a:t>
            </a:r>
          </a:p>
          <a:p>
            <a:pPr marL="0" indent="0">
              <a:buNone/>
            </a:pPr>
            <a:r>
              <a:rPr lang="cs-CZ" dirty="0"/>
              <a:t>                         Dnes nikam nepůjdu. </a:t>
            </a:r>
            <a:r>
              <a:rPr lang="cs-CZ" u="sng" dirty="0"/>
              <a:t>(</a:t>
            </a:r>
            <a:r>
              <a:rPr lang="cs-CZ" b="1" u="sng" dirty="0"/>
              <a:t>Já</a:t>
            </a:r>
            <a:r>
              <a:rPr lang="cs-CZ" u="sng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Documents and Settings\Mirecka_PC\Local Settings\Temporary Internet Files\Content.IE5\KAKGX73D\MC9004348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14" y="2062288"/>
            <a:ext cx="998841" cy="9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recka_PC\Local Settings\Temporary Internet Files\Content.IE5\X8WHC5LH\MC9004375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68" y="3429000"/>
            <a:ext cx="18669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22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JAKÝM SLOVNÍM DRUHEM LZE PODMĚT VYJÁDŘIT?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Podstatným jménem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Přídavným jménem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Zájmenem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Číslovkou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Infinitivem slovesa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Citoslovcem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Pes</a:t>
            </a:r>
            <a:r>
              <a:rPr lang="cs-CZ" dirty="0"/>
              <a:t> štěká.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Nemocný</a:t>
            </a:r>
            <a:r>
              <a:rPr lang="cs-CZ" dirty="0"/>
              <a:t> odešel pryč.</a:t>
            </a:r>
          </a:p>
          <a:p>
            <a:r>
              <a:rPr lang="cs-CZ" b="1" u="sng" dirty="0"/>
              <a:t>Někdo</a:t>
            </a:r>
            <a:r>
              <a:rPr lang="cs-CZ" dirty="0"/>
              <a:t> vykřikl.</a:t>
            </a:r>
          </a:p>
          <a:p>
            <a:r>
              <a:rPr lang="cs-CZ" b="1" u="sng" dirty="0"/>
              <a:t>První </a:t>
            </a:r>
            <a:r>
              <a:rPr lang="cs-CZ" dirty="0"/>
              <a:t>dostane odměnu.</a:t>
            </a:r>
          </a:p>
          <a:p>
            <a:r>
              <a:rPr lang="cs-CZ" b="1" u="sng" dirty="0"/>
              <a:t>Hrát</a:t>
            </a:r>
            <a:r>
              <a:rPr lang="cs-CZ" dirty="0"/>
              <a:t> na kytaru ho baví.</a:t>
            </a:r>
          </a:p>
          <a:p>
            <a:r>
              <a:rPr lang="cs-CZ" dirty="0"/>
              <a:t>Ozvalo se </a:t>
            </a:r>
            <a:r>
              <a:rPr lang="cs-CZ" b="1" u="sng" dirty="0"/>
              <a:t>hurá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4894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Rozlišujeme také podmět: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75520" y="2060849"/>
            <a:ext cx="3520440" cy="4525963"/>
          </a:xfrm>
        </p:spPr>
        <p:txBody>
          <a:bodyPr>
            <a:normAutofit/>
          </a:bodyPr>
          <a:lstStyle/>
          <a:p>
            <a:r>
              <a:rPr lang="cs-CZ" dirty="0"/>
              <a:t>HOLÝ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ROZVITÝ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NĚKOLIKANÁSOBNÝ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Letadlo</a:t>
            </a:r>
            <a:r>
              <a:rPr lang="cs-CZ" dirty="0"/>
              <a:t> se vzneslo.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Zelené </a:t>
            </a:r>
            <a:r>
              <a:rPr lang="cs-CZ" b="1" u="sng" dirty="0"/>
              <a:t>auto</a:t>
            </a:r>
            <a:r>
              <a:rPr lang="cs-CZ" dirty="0"/>
              <a:t> odjelo.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Petr, Jirka i Honza </a:t>
            </a:r>
            <a:r>
              <a:rPr lang="cs-CZ" dirty="0"/>
              <a:t>hráli bowling.</a:t>
            </a:r>
          </a:p>
          <a:p>
            <a:endParaRPr lang="cs-CZ" dirty="0"/>
          </a:p>
        </p:txBody>
      </p:sp>
      <p:pic>
        <p:nvPicPr>
          <p:cNvPr id="3074" name="Picture 2" descr="C:\Documents and Settings\Mirecka_PC\Local Settings\Temporary Internet Files\Content.IE5\YLH8OA0W\MC9004324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79" y="5253879"/>
            <a:ext cx="1479176" cy="15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26" y="3675110"/>
            <a:ext cx="1830629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60" y="1604121"/>
            <a:ext cx="2301362" cy="11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46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dirty="0">
                <a:latin typeface="Comic Sans MS" pitchFamily="66" charset="0"/>
              </a:rPr>
              <a:t>PŘÍSUDEK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větný člen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Spolu s podmětem tvoří základní skladební dvojici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Vyjadřuje, co podmět koná, co se o podmětu praví</a:t>
            </a:r>
          </a:p>
          <a:p>
            <a:pPr marL="0" indent="0">
              <a:buNone/>
            </a:pPr>
            <a:r>
              <a:rPr lang="cs-CZ" dirty="0"/>
              <a:t>               Kuchař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připravuje </a:t>
            </a:r>
            <a:r>
              <a:rPr lang="cs-CZ" dirty="0"/>
              <a:t>večeři.</a:t>
            </a:r>
          </a:p>
          <a:p>
            <a:pPr marL="0" indent="0">
              <a:buNone/>
            </a:pPr>
            <a:r>
              <a:rPr lang="cs-CZ" dirty="0"/>
              <a:t>                         </a:t>
            </a:r>
            <a:r>
              <a:rPr lang="cs-CZ" sz="3600" b="1" u="wavyHeavy" dirty="0">
                <a:latin typeface="Comic Sans MS" pitchFamily="66" charset="0"/>
              </a:rPr>
              <a:t>připravuje</a:t>
            </a:r>
            <a:r>
              <a:rPr lang="cs-CZ" sz="3600" b="1" dirty="0">
                <a:latin typeface="Comic Sans MS" pitchFamily="66" charset="0"/>
              </a:rPr>
              <a:t>   </a:t>
            </a:r>
          </a:p>
        </p:txBody>
      </p:sp>
      <p:pic>
        <p:nvPicPr>
          <p:cNvPr id="4100" name="Picture 4" descr="C:\Documents and Settings\Mirecka_PC\Local Settings\Temporary Internet Files\Content.IE5\LOAWAVTQ\MC9000787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4430069"/>
            <a:ext cx="1808127" cy="20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22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78155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DRUHY PŘÍSUDKU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SLOVESNÝ JEDNODUCHÝ</a:t>
            </a:r>
          </a:p>
          <a:p>
            <a:r>
              <a:rPr lang="cs-CZ" dirty="0"/>
              <a:t>Kluci </a:t>
            </a:r>
            <a:r>
              <a:rPr lang="cs-CZ" sz="3200" b="1" u="wavyHeavy" dirty="0">
                <a:solidFill>
                  <a:srgbClr val="FF0000"/>
                </a:solidFill>
                <a:latin typeface="Comic Sans MS" pitchFamily="66" charset="0"/>
              </a:rPr>
              <a:t>hrají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na hřišti </a:t>
            </a:r>
            <a:r>
              <a:rPr lang="cs-CZ" dirty="0">
                <a:latin typeface="+mj-lt"/>
              </a:rPr>
              <a:t>fotbal.</a:t>
            </a:r>
          </a:p>
          <a:p>
            <a:r>
              <a:rPr lang="cs-CZ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SLOVESNÝ SLOŽENÝ</a:t>
            </a:r>
          </a:p>
          <a:p>
            <a:r>
              <a:rPr lang="cs-CZ" sz="3200" b="1" u="wavyHeavy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Musím jít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obchodu.</a:t>
            </a:r>
          </a:p>
          <a:p>
            <a:r>
              <a:rPr lang="cs-CZ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JMENNÝ SE SPONOU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 </a:t>
            </a:r>
            <a:r>
              <a:rPr lang="cs-CZ" sz="3200" b="1" u="wavyHeavy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už týden </a:t>
            </a:r>
            <a:r>
              <a:rPr lang="cs-CZ" sz="3600" b="1" u="wavyHeavy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nemocná</a:t>
            </a:r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Bratr </a:t>
            </a:r>
            <a:r>
              <a:rPr lang="cs-CZ" sz="3200" b="1" u="wavyHeavy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 stal lékařem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cs-CZ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JMENNÝ BEZE SPONY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Mladost </a:t>
            </a:r>
            <a:r>
              <a:rPr lang="cs-CZ" sz="3200" b="1" u="wavyHeavy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radost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Můžeme si doplnit:je)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Documents and Settings\Mirecka_PC\Local Settings\Temporary Internet Files\Content.IE5\85KWKA63\MC9004398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81" y="1379860"/>
            <a:ext cx="1825625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Mirecka_PC\Local Settings\Temporary Internet Files\Content.IE5\64QH94D9\MC9004359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92" y="3789040"/>
            <a:ext cx="183832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77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PŘÍSUDEK JMENNÝ SE SPONOU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u="sng" dirty="0">
                <a:latin typeface="Comic Sans MS" pitchFamily="66" charset="0"/>
              </a:rPr>
              <a:t>Přísudek </a:t>
            </a:r>
            <a:r>
              <a:rPr lang="cs-CZ" sz="3200" b="1" u="sng" dirty="0">
                <a:latin typeface="Comic Sans MS" pitchFamily="66" charset="0"/>
              </a:rPr>
              <a:t>jmenný </a:t>
            </a:r>
            <a:r>
              <a:rPr lang="cs-CZ" sz="3200" u="sng" dirty="0">
                <a:latin typeface="Comic Sans MS" pitchFamily="66" charset="0"/>
              </a:rPr>
              <a:t>se</a:t>
            </a:r>
            <a:r>
              <a:rPr lang="cs-CZ" sz="3200" b="1" u="sng" dirty="0">
                <a:latin typeface="Comic Sans MS" pitchFamily="66" charset="0"/>
              </a:rPr>
              <a:t> sponou </a:t>
            </a:r>
            <a:r>
              <a:rPr lang="cs-CZ" sz="3200" u="sng" dirty="0">
                <a:latin typeface="Comic Sans MS" pitchFamily="66" charset="0"/>
              </a:rPr>
              <a:t>tvoří:</a:t>
            </a:r>
          </a:p>
          <a:p>
            <a:pPr marL="0" indent="0">
              <a:buNone/>
            </a:pPr>
            <a:r>
              <a:rPr lang="cs-CZ" sz="3200" dirty="0">
                <a:latin typeface="Comic Sans MS" pitchFamily="66" charset="0"/>
              </a:rPr>
              <a:t> </a:t>
            </a:r>
            <a:r>
              <a:rPr lang="cs-CZ" sz="3200" u="sng" dirty="0">
                <a:latin typeface="Comic Sans MS" pitchFamily="66" charset="0"/>
              </a:rPr>
              <a:t>Spona</a:t>
            </a:r>
            <a:r>
              <a:rPr lang="cs-CZ" sz="3200" dirty="0">
                <a:latin typeface="Comic Sans MS" pitchFamily="66" charset="0"/>
              </a:rPr>
              <a:t> : </a:t>
            </a:r>
          </a:p>
          <a:p>
            <a:pPr marL="0" indent="0">
              <a:buNone/>
            </a:pPr>
            <a:r>
              <a:rPr lang="cs-CZ" sz="3200" b="1" dirty="0">
                <a:latin typeface="Comic Sans MS" pitchFamily="66" charset="0"/>
              </a:rPr>
              <a:t>            BÝT,BÝVAT</a:t>
            </a:r>
          </a:p>
          <a:p>
            <a:pPr marL="0" indent="0">
              <a:buNone/>
            </a:pPr>
            <a:r>
              <a:rPr lang="cs-CZ" sz="3200" b="1" dirty="0">
                <a:latin typeface="Comic Sans MS" pitchFamily="66" charset="0"/>
              </a:rPr>
              <a:t>                 STÁT,STÁVAT SE</a:t>
            </a:r>
          </a:p>
          <a:p>
            <a:pPr marL="0" indent="0">
              <a:buNone/>
            </a:pPr>
            <a:endParaRPr lang="cs-CZ" sz="32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6600" b="1" dirty="0">
                <a:latin typeface="Comic Sans MS" pitchFamily="66" charset="0"/>
              </a:rPr>
              <a:t>          +</a:t>
            </a:r>
          </a:p>
          <a:p>
            <a:pPr marL="0" indent="0">
              <a:buNone/>
            </a:pPr>
            <a:r>
              <a:rPr lang="cs-CZ" b="1" dirty="0">
                <a:latin typeface="Comic Sans MS" pitchFamily="66" charset="0"/>
              </a:rPr>
              <a:t>      </a:t>
            </a:r>
            <a:r>
              <a:rPr lang="cs-CZ" u="sng" dirty="0">
                <a:latin typeface="Comic Sans MS" pitchFamily="66" charset="0"/>
              </a:rPr>
              <a:t>Podstatné nebo přídavné jméno</a:t>
            </a:r>
          </a:p>
          <a:p>
            <a:pPr marL="0" indent="0">
              <a:buNone/>
            </a:pPr>
            <a:endParaRPr lang="cs-CZ" u="sng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</a:rPr>
              <a:t>             Ta střecha </a:t>
            </a:r>
            <a:r>
              <a:rPr lang="cs-CZ" sz="3000" b="1" u="wavyHeavy" dirty="0">
                <a:latin typeface="Comic Sans MS" pitchFamily="66" charset="0"/>
              </a:rPr>
              <a:t>je červená</a:t>
            </a:r>
            <a:r>
              <a:rPr lang="cs-CZ" sz="3000" b="1" dirty="0">
                <a:latin typeface="Comic Sans MS" pitchFamily="66" charset="0"/>
              </a:rPr>
              <a:t>.     </a:t>
            </a: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</a:rPr>
              <a:t>              Sestra se </a:t>
            </a:r>
            <a:r>
              <a:rPr lang="cs-CZ" sz="3000" b="1" u="wavyHeavy" dirty="0">
                <a:latin typeface="Comic Sans MS" pitchFamily="66" charset="0"/>
              </a:rPr>
              <a:t>stala herečkou</a:t>
            </a:r>
            <a:r>
              <a:rPr lang="cs-CZ" sz="3000" b="1" dirty="0">
                <a:latin typeface="Comic Sans MS" pitchFamily="66" charset="0"/>
              </a:rPr>
              <a:t>. </a:t>
            </a:r>
            <a:endParaRPr lang="cs-CZ" sz="3000" b="1" u="sng" dirty="0">
              <a:latin typeface="Comic Sans MS" pitchFamily="66" charset="0"/>
            </a:endParaRPr>
          </a:p>
        </p:txBody>
      </p:sp>
      <p:pic>
        <p:nvPicPr>
          <p:cNvPr id="6146" name="Picture 2" descr="C:\Documents and Settings\Mirecka_PC\Local Settings\Temporary Internet Files\Content.IE5\3O933EEO\MC90043477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16150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irecka_PC\Local Settings\Temporary Internet Files\Content.IE5\KL5JSNWZ\MC90025064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23" y="2729454"/>
            <a:ext cx="23400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 2013–2022">
  <a:themeElements>
    <a:clrScheme name="Motiv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261</Words>
  <Application>Microsoft Office PowerPoint</Application>
  <PresentationFormat>Širokoúhlá obrazovka</PresentationFormat>
  <Paragraphs>92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Motiv Office 2013–2022</vt:lpstr>
      <vt:lpstr>ZÁKLADNÍ VĚTNÉ ČLENY</vt:lpstr>
      <vt:lpstr>ZÁKLADNÍ VĚTNÉ ČLENY</vt:lpstr>
      <vt:lpstr>PODMĚT</vt:lpstr>
      <vt:lpstr> Jaké druhy podmětu rozlišujeme?</vt:lpstr>
      <vt:lpstr>JAKÝM SLOVNÍM DRUHEM LZE PODMĚT VYJÁDŘIT?</vt:lpstr>
      <vt:lpstr>Rozlišujeme také podmět:</vt:lpstr>
      <vt:lpstr>PŘÍSUDEK </vt:lpstr>
      <vt:lpstr>DRUHY PŘÍSUDKU</vt:lpstr>
      <vt:lpstr>PŘÍSUDEK JMENNÝ SE SPONOU</vt:lpstr>
      <vt:lpstr>PŘÍSUDEK VYJÁDŘENÝ CITOSLOVCEM.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VĚTNÉ ČLENY</dc:title>
  <dc:creator>Milan Bednář</dc:creator>
  <cp:lastModifiedBy>Milan Bednář</cp:lastModifiedBy>
  <cp:revision>1</cp:revision>
  <dcterms:created xsi:type="dcterms:W3CDTF">2024-04-23T13:27:48Z</dcterms:created>
  <dcterms:modified xsi:type="dcterms:W3CDTF">2024-04-23T13:48:58Z</dcterms:modified>
</cp:coreProperties>
</file>