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0" r:id="rId3"/>
    <p:sldId id="261" r:id="rId4"/>
    <p:sldId id="262" r:id="rId5"/>
    <p:sldId id="263" r:id="rId6"/>
    <p:sldId id="264" r:id="rId7"/>
    <p:sldId id="270" r:id="rId8"/>
    <p:sldId id="271" r:id="rId9"/>
    <p:sldId id="265" r:id="rId10"/>
    <p:sldId id="266" r:id="rId11"/>
    <p:sldId id="272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A173F-E408-4229-AC4B-DB071F4B9B78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DC928-9402-40A0-9265-7CC9C1EA9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373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">
            <a:extLst>
              <a:ext uri="{FF2B5EF4-FFF2-40B4-BE49-F238E27FC236}">
                <a16:creationId xmlns:a16="http://schemas.microsoft.com/office/drawing/2014/main" id="{745ABD19-38DD-44A2-9C97-2C46BA71DFA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/>
            <a:fld id="{8F07EC32-84F9-45F0-98EB-F65112EAE75E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2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5" name="Text Box 1">
            <a:extLst>
              <a:ext uri="{FF2B5EF4-FFF2-40B4-BE49-F238E27FC236}">
                <a16:creationId xmlns:a16="http://schemas.microsoft.com/office/drawing/2014/main" id="{F8679A17-718E-4D94-BBE8-EB2E89909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01C9677D-134F-481A-B83A-1ABBA6CC9AF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">
            <a:extLst>
              <a:ext uri="{FF2B5EF4-FFF2-40B4-BE49-F238E27FC236}">
                <a16:creationId xmlns:a16="http://schemas.microsoft.com/office/drawing/2014/main" id="{5B11F394-BC4C-4253-AA42-BF0D82CB8BF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/>
            <a:fld id="{9D9C7987-53D5-4250-939C-7AE23C094ED2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3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9" name="Text Box 1">
            <a:extLst>
              <a:ext uri="{FF2B5EF4-FFF2-40B4-BE49-F238E27FC236}">
                <a16:creationId xmlns:a16="http://schemas.microsoft.com/office/drawing/2014/main" id="{92B2E219-66BA-4E7D-B976-A2CCD21FC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C7BC74A2-C865-4FF1-A117-83A3D6D30B5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">
            <a:extLst>
              <a:ext uri="{FF2B5EF4-FFF2-40B4-BE49-F238E27FC236}">
                <a16:creationId xmlns:a16="http://schemas.microsoft.com/office/drawing/2014/main" id="{67730A00-F4B3-4C50-9E78-6417BEB0783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/>
            <a:fld id="{F3853ADF-EB2E-49E3-861C-52D65673691D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4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3" name="Text Box 1">
            <a:extLst>
              <a:ext uri="{FF2B5EF4-FFF2-40B4-BE49-F238E27FC236}">
                <a16:creationId xmlns:a16="http://schemas.microsoft.com/office/drawing/2014/main" id="{F606B814-12AE-43FE-B86F-AB30FB897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BEA3E100-50ED-474E-B3F2-73202FA22D6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">
            <a:extLst>
              <a:ext uri="{FF2B5EF4-FFF2-40B4-BE49-F238E27FC236}">
                <a16:creationId xmlns:a16="http://schemas.microsoft.com/office/drawing/2014/main" id="{D773B92F-E56E-4021-A20A-2325AA74CAD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/>
            <a:fld id="{52B32CC7-AE3B-418F-A9C2-DDE9EE08A3B4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5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7" name="Text Box 1">
            <a:extLst>
              <a:ext uri="{FF2B5EF4-FFF2-40B4-BE49-F238E27FC236}">
                <a16:creationId xmlns:a16="http://schemas.microsoft.com/office/drawing/2014/main" id="{B0ABCFD7-93AF-436F-9BF3-880D356DF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AF3C58D4-C9B1-43D9-947A-32829F795EE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">
            <a:extLst>
              <a:ext uri="{FF2B5EF4-FFF2-40B4-BE49-F238E27FC236}">
                <a16:creationId xmlns:a16="http://schemas.microsoft.com/office/drawing/2014/main" id="{984FB135-4150-4159-A38E-773F30E6DB1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/>
            <a:fld id="{1261EB1C-2AEA-4283-B03C-4A48812E708C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6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1" name="Text Box 1">
            <a:extLst>
              <a:ext uri="{FF2B5EF4-FFF2-40B4-BE49-F238E27FC236}">
                <a16:creationId xmlns:a16="http://schemas.microsoft.com/office/drawing/2014/main" id="{28BC5904-AC59-4510-A282-5B63BC24E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0490654A-0307-432A-B8FF-AC141A632C6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">
            <a:extLst>
              <a:ext uri="{FF2B5EF4-FFF2-40B4-BE49-F238E27FC236}">
                <a16:creationId xmlns:a16="http://schemas.microsoft.com/office/drawing/2014/main" id="{908046A7-52CB-4ACA-B74E-2373EB889B4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/>
            <a:fld id="{6F9119B9-9A86-4C53-BE98-2B2A780C8B9B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8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Text Box 1">
            <a:extLst>
              <a:ext uri="{FF2B5EF4-FFF2-40B4-BE49-F238E27FC236}">
                <a16:creationId xmlns:a16="http://schemas.microsoft.com/office/drawing/2014/main" id="{EF0A1685-AB78-4819-BBC4-FA804FCE3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EDB4BD7A-58BD-4E60-962F-D810930BDB7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">
            <a:extLst>
              <a:ext uri="{FF2B5EF4-FFF2-40B4-BE49-F238E27FC236}">
                <a16:creationId xmlns:a16="http://schemas.microsoft.com/office/drawing/2014/main" id="{FD5732EF-CBD0-45CE-BFDB-75035F9891D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/>
            <a:fld id="{9BF2E66E-76C5-4D29-A93D-9BD9B890944E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9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699" name="Text Box 1">
            <a:extLst>
              <a:ext uri="{FF2B5EF4-FFF2-40B4-BE49-F238E27FC236}">
                <a16:creationId xmlns:a16="http://schemas.microsoft.com/office/drawing/2014/main" id="{D7B5D59A-06C9-41AC-A178-73FA88671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43E6FAD1-8BE9-4FBF-BA01-D5041CF2F0F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">
            <a:extLst>
              <a:ext uri="{FF2B5EF4-FFF2-40B4-BE49-F238E27FC236}">
                <a16:creationId xmlns:a16="http://schemas.microsoft.com/office/drawing/2014/main" id="{22910356-1579-4021-BB9F-D8796811597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/>
            <a:fld id="{6E80561F-CEEC-45CF-AD92-A98C545880F5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10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3" name="Text Box 1">
            <a:extLst>
              <a:ext uri="{FF2B5EF4-FFF2-40B4-BE49-F238E27FC236}">
                <a16:creationId xmlns:a16="http://schemas.microsoft.com/office/drawing/2014/main" id="{31F202CB-8ACA-413E-B39B-2F296442A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6F6F5B44-CDBB-455F-98BA-D44AF895BC5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">
            <a:extLst>
              <a:ext uri="{FF2B5EF4-FFF2-40B4-BE49-F238E27FC236}">
                <a16:creationId xmlns:a16="http://schemas.microsoft.com/office/drawing/2014/main" id="{6882C102-D6B8-4675-9CB4-8E5BB638DCB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/>
            <a:fld id="{BA22713A-9EBC-40DD-8E5E-C26045DB8976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12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5" name="Text Box 1">
            <a:extLst>
              <a:ext uri="{FF2B5EF4-FFF2-40B4-BE49-F238E27FC236}">
                <a16:creationId xmlns:a16="http://schemas.microsoft.com/office/drawing/2014/main" id="{614C5803-3031-4C82-817D-A039FE080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88857D83-725D-4634-935C-2FE06108EEC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3EED4-184A-4DF3-AFA8-45E4BE906DD6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246A-BDE9-42D2-AD2C-7BBB38342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73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3EED4-184A-4DF3-AFA8-45E4BE906DD6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246A-BDE9-42D2-AD2C-7BBB38342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59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3EED4-184A-4DF3-AFA8-45E4BE906DD6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246A-BDE9-42D2-AD2C-7BBB38342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00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3EED4-184A-4DF3-AFA8-45E4BE906DD6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246A-BDE9-42D2-AD2C-7BBB38342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05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3EED4-184A-4DF3-AFA8-45E4BE906DD6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246A-BDE9-42D2-AD2C-7BBB38342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15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3EED4-184A-4DF3-AFA8-45E4BE906DD6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246A-BDE9-42D2-AD2C-7BBB38342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65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3EED4-184A-4DF3-AFA8-45E4BE906DD6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246A-BDE9-42D2-AD2C-7BBB38342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3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3EED4-184A-4DF3-AFA8-45E4BE906DD6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246A-BDE9-42D2-AD2C-7BBB38342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45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3EED4-184A-4DF3-AFA8-45E4BE906DD6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246A-BDE9-42D2-AD2C-7BBB38342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12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3EED4-184A-4DF3-AFA8-45E4BE906DD6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246A-BDE9-42D2-AD2C-7BBB38342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80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3EED4-184A-4DF3-AFA8-45E4BE906DD6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246A-BDE9-42D2-AD2C-7BBB38342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99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3EED4-184A-4DF3-AFA8-45E4BE906DD6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2246A-BDE9-42D2-AD2C-7BBB38342C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0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0A03CD-42DC-40FD-A232-40E41DCDD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0737" y="647593"/>
            <a:ext cx="4651187" cy="3060541"/>
          </a:xfrm>
        </p:spPr>
        <p:txBody>
          <a:bodyPr>
            <a:normAutofit/>
          </a:bodyPr>
          <a:lstStyle/>
          <a:p>
            <a:r>
              <a:rPr lang="cs-CZ" sz="4700" dirty="0">
                <a:solidFill>
                  <a:srgbClr val="FFFFFF"/>
                </a:solidFill>
              </a:rPr>
              <a:t>ČASOVÁNÍ NEPRAVIDELNÝCH SLOVES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E6BF66-B88F-4A0B-9C0E-04F79A0B2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80738" y="3800209"/>
            <a:ext cx="4467792" cy="24101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8. TŘÍDA 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EE6F773-742A-491A-9A00-A2A150DF5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368" y="366810"/>
            <a:ext cx="6124381" cy="61243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Stopky">
            <a:extLst>
              <a:ext uri="{FF2B5EF4-FFF2-40B4-BE49-F238E27FC236}">
                <a16:creationId xmlns:a16="http://schemas.microsoft.com/office/drawing/2014/main" id="{D9D79496-B84E-4C98-A9F6-6E62321C6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8572" y="1374798"/>
            <a:ext cx="4108404" cy="4108404"/>
          </a:xfrm>
          <a:custGeom>
            <a:avLst/>
            <a:gdLst/>
            <a:ahLst/>
            <a:cxnLst/>
            <a:rect l="l" t="t" r="r" b="b"/>
            <a:pathLst>
              <a:path w="4273177" h="4470400">
                <a:moveTo>
                  <a:pt x="75080" y="0"/>
                </a:moveTo>
                <a:lnTo>
                  <a:pt x="4198097" y="0"/>
                </a:lnTo>
                <a:cubicBezTo>
                  <a:pt x="4239563" y="0"/>
                  <a:pt x="4273177" y="33614"/>
                  <a:pt x="4273177" y="75080"/>
                </a:cubicBezTo>
                <a:lnTo>
                  <a:pt x="4273177" y="4395320"/>
                </a:lnTo>
                <a:cubicBezTo>
                  <a:pt x="4273177" y="4436786"/>
                  <a:pt x="4239563" y="4470400"/>
                  <a:pt x="4198097" y="4470400"/>
                </a:cubicBezTo>
                <a:lnTo>
                  <a:pt x="75080" y="4470400"/>
                </a:lnTo>
                <a:cubicBezTo>
                  <a:pt x="33614" y="4470400"/>
                  <a:pt x="0" y="4436786"/>
                  <a:pt x="0" y="4395320"/>
                </a:cubicBezTo>
                <a:lnTo>
                  <a:pt x="0" y="75080"/>
                </a:lnTo>
                <a:cubicBezTo>
                  <a:pt x="0" y="33614"/>
                  <a:pt x="33614" y="0"/>
                  <a:pt x="750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0942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01573C1D-5366-4E1B-8AA2-2BD6FE2C4E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5463" y="141204"/>
            <a:ext cx="10515600" cy="1325563"/>
          </a:xfrm>
          <a:solidFill>
            <a:schemeClr val="bg1"/>
          </a:solidFill>
        </p:spPr>
        <p:txBody>
          <a:bodyPr vert="horz" lIns="91440" tIns="5616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/>
              <a:t>Vyčasujte slovesa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DDEFF5CF-F4F9-46F0-8EE1-F052AD770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904" y="1554232"/>
            <a:ext cx="8229600" cy="5075238"/>
          </a:xfrm>
          <a:prstGeom prst="rect">
            <a:avLst/>
          </a:prstGeom>
          <a:solidFill>
            <a:schemeClr val="bg1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B80047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3600" dirty="0" err="1">
                <a:solidFill>
                  <a:srgbClr val="B80047"/>
                </a:solidFill>
                <a:latin typeface="Calibri" panose="020F0502020204030204" pitchFamily="34" charset="0"/>
              </a:rPr>
              <a:t>sprechen</a:t>
            </a:r>
            <a:endParaRPr lang="cs-CZ" altLang="cs-CZ" sz="3600" dirty="0">
              <a:solidFill>
                <a:srgbClr val="B80047"/>
              </a:solidFill>
              <a:latin typeface="Calibri" panose="020F0502020204030204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ich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wir</a:t>
            </a:r>
            <a:endParaRPr lang="cs-CZ" altLang="cs-CZ" sz="3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du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ihr</a:t>
            </a:r>
            <a:endParaRPr lang="cs-CZ" altLang="cs-CZ" sz="3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er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sie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, es                 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sie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Sie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B80047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3600" dirty="0" err="1">
                <a:solidFill>
                  <a:srgbClr val="B80047"/>
                </a:solidFill>
                <a:latin typeface="Calibri" panose="020F0502020204030204" pitchFamily="34" charset="0"/>
              </a:rPr>
              <a:t>lesen</a:t>
            </a:r>
            <a:endParaRPr lang="cs-CZ" altLang="cs-CZ" sz="3600" dirty="0">
              <a:solidFill>
                <a:srgbClr val="B80047"/>
              </a:solidFill>
              <a:latin typeface="Calibri" panose="020F0502020204030204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ich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wir</a:t>
            </a:r>
            <a:endParaRPr lang="cs-CZ" altLang="cs-CZ" sz="3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du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ihr</a:t>
            </a:r>
            <a:endParaRPr lang="cs-CZ" altLang="cs-CZ" sz="3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er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sie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, es                 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sie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Sie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eaLnBrk="1">
              <a:lnSpc>
                <a:spcPct val="100000"/>
              </a:lnSpc>
            </a:pPr>
            <a:endParaRPr lang="cs-CZ" altLang="cs-CZ" sz="3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316" name="Text Box 3">
            <a:extLst>
              <a:ext uri="{FF2B5EF4-FFF2-40B4-BE49-F238E27FC236}">
                <a16:creationId xmlns:a16="http://schemas.microsoft.com/office/drawing/2014/main" id="{A34C00ED-2DEF-4101-AA05-4847906F9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4" y="2519363"/>
            <a:ext cx="17938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3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3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DA756A5E-CA10-435C-A662-455EACDB7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6691" y="174293"/>
            <a:ext cx="10515600" cy="1325563"/>
          </a:xfrm>
          <a:solidFill>
            <a:schemeClr val="bg1"/>
          </a:solidFill>
        </p:spPr>
        <p:txBody>
          <a:bodyPr vert="horz" lIns="91440" tIns="5616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/>
              <a:t>Vyčasovali jste správně?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4D489C49-38D0-49E7-B2F0-4832567BB1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6691" y="1686257"/>
            <a:ext cx="8221663" cy="4997450"/>
          </a:xfrm>
          <a:solidFill>
            <a:schemeClr val="bg1"/>
          </a:solidFill>
        </p:spPr>
        <p:txBody>
          <a:bodyPr vert="horz" wrap="none" lIns="91440" tIns="46800" rIns="91440" bIns="46800" rtlCol="0">
            <a:normAutofit/>
          </a:bodyPr>
          <a:lstStyle/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 ich  spreche                  wir sprechen</a:t>
            </a:r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 du spr</a:t>
            </a:r>
            <a:r>
              <a:rPr lang="cs-CZ" altLang="cs-CZ" sz="4000">
                <a:solidFill>
                  <a:srgbClr val="FF0000"/>
                </a:solidFill>
              </a:rPr>
              <a:t>i</a:t>
            </a:r>
            <a:r>
              <a:rPr lang="cs-CZ" altLang="cs-CZ" sz="4000"/>
              <a:t>chst                    ihr sprecht</a:t>
            </a:r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 er, sie, es  spr</a:t>
            </a:r>
            <a:r>
              <a:rPr lang="cs-CZ" altLang="cs-CZ" sz="4000">
                <a:solidFill>
                  <a:srgbClr val="FF0000"/>
                </a:solidFill>
              </a:rPr>
              <a:t>i</a:t>
            </a:r>
            <a:r>
              <a:rPr lang="cs-CZ" altLang="cs-CZ" sz="4000"/>
              <a:t>cht        sie, Sie sprechen</a:t>
            </a:r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 </a:t>
            </a:r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 ich lese                          wir lesen</a:t>
            </a:r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 du l</a:t>
            </a:r>
            <a:r>
              <a:rPr lang="cs-CZ" altLang="cs-CZ" sz="4000">
                <a:solidFill>
                  <a:srgbClr val="FF0000"/>
                </a:solidFill>
              </a:rPr>
              <a:t>ie</a:t>
            </a:r>
            <a:r>
              <a:rPr lang="cs-CZ" altLang="cs-CZ" sz="4000"/>
              <a:t>st                          ihr lest</a:t>
            </a:r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 er, sie, es l</a:t>
            </a:r>
            <a:r>
              <a:rPr lang="cs-CZ" altLang="cs-CZ" sz="4000">
                <a:solidFill>
                  <a:srgbClr val="FF0000"/>
                </a:solidFill>
              </a:rPr>
              <a:t>ie</a:t>
            </a:r>
            <a:r>
              <a:rPr lang="cs-CZ" altLang="cs-CZ" sz="4000"/>
              <a:t>st              sie, Sie lesen </a:t>
            </a:r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F5D02D8B-9DD0-4E42-AD94-4A2DEFB012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 vert="horz" lIns="91440" tIns="5616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b="1" u="sng" dirty="0"/>
              <a:t>Jak poznat nepravidelná slovesa?</a:t>
            </a:r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5C1B1E6C-57A0-4177-939E-43A21EA35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966912"/>
            <a:ext cx="8229600" cy="4525963"/>
          </a:xfrm>
          <a:prstGeom prst="rect">
            <a:avLst/>
          </a:prstGeom>
          <a:solidFill>
            <a:schemeClr val="bg1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/>
            <a:r>
              <a:rPr lang="cs-CZ" altLang="cs-CZ" sz="4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4400" dirty="0">
                <a:solidFill>
                  <a:srgbClr val="990033"/>
                </a:solidFill>
                <a:latin typeface="Calibri" panose="020F0502020204030204" pitchFamily="34" charset="0"/>
              </a:rPr>
              <a:t>Změna je uvedena ve slovníku:</a:t>
            </a:r>
          </a:p>
          <a:p>
            <a:pPr eaLnBrk="1"/>
            <a:endParaRPr lang="cs-CZ" altLang="cs-CZ" sz="4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/>
            <a:r>
              <a:rPr lang="cs-CZ" altLang="cs-CZ" sz="4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4400" dirty="0" err="1">
                <a:solidFill>
                  <a:srgbClr val="000000"/>
                </a:solidFill>
                <a:latin typeface="Calibri" panose="020F0502020204030204" pitchFamily="34" charset="0"/>
              </a:rPr>
              <a:t>fahren</a:t>
            </a:r>
            <a:r>
              <a:rPr lang="cs-CZ" altLang="cs-CZ" sz="440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cs-CZ" altLang="cs-CZ" sz="4400" dirty="0" err="1">
                <a:solidFill>
                  <a:srgbClr val="000000"/>
                </a:solidFill>
                <a:latin typeface="Calibri" panose="020F0502020204030204" pitchFamily="34" charset="0"/>
              </a:rPr>
              <a:t>er</a:t>
            </a:r>
            <a:r>
              <a:rPr lang="cs-CZ" altLang="cs-CZ" sz="4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4400" dirty="0" err="1">
                <a:solidFill>
                  <a:srgbClr val="000000"/>
                </a:solidFill>
                <a:latin typeface="Calibri" panose="020F0502020204030204" pitchFamily="34" charset="0"/>
              </a:rPr>
              <a:t>fährt</a:t>
            </a:r>
            <a:r>
              <a:rPr lang="cs-CZ" altLang="cs-CZ" sz="440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eaLnBrk="1"/>
            <a:endParaRPr lang="cs-CZ" altLang="cs-CZ" sz="4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/>
            <a:r>
              <a:rPr lang="cs-CZ" altLang="cs-CZ" sz="4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4400" dirty="0" err="1">
                <a:solidFill>
                  <a:srgbClr val="000000"/>
                </a:solidFill>
                <a:latin typeface="Calibri" panose="020F0502020204030204" pitchFamily="34" charset="0"/>
              </a:rPr>
              <a:t>lesen</a:t>
            </a:r>
            <a:r>
              <a:rPr lang="cs-CZ" altLang="cs-CZ" sz="440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cs-CZ" altLang="cs-CZ" sz="4400" dirty="0" err="1">
                <a:solidFill>
                  <a:srgbClr val="000000"/>
                </a:solidFill>
                <a:latin typeface="Calibri" panose="020F0502020204030204" pitchFamily="34" charset="0"/>
              </a:rPr>
              <a:t>er</a:t>
            </a:r>
            <a:r>
              <a:rPr lang="cs-CZ" altLang="cs-CZ" sz="4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4400" dirty="0" err="1">
                <a:solidFill>
                  <a:srgbClr val="000000"/>
                </a:solidFill>
                <a:latin typeface="Calibri" panose="020F0502020204030204" pitchFamily="34" charset="0"/>
              </a:rPr>
              <a:t>liest</a:t>
            </a:r>
            <a:r>
              <a:rPr lang="cs-CZ" altLang="cs-CZ" sz="440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eaLnBrk="1"/>
            <a:endParaRPr lang="cs-CZ" altLang="cs-CZ" sz="4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/>
            <a:r>
              <a:rPr lang="cs-CZ" altLang="cs-CZ" sz="4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1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AutoShape 3">
            <a:extLst>
              <a:ext uri="{FF2B5EF4-FFF2-40B4-BE49-F238E27FC236}">
                <a16:creationId xmlns:a16="http://schemas.microsoft.com/office/drawing/2014/main" id="{5787BDE0-F5C1-4668-972D-F16E93AF8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525" y="2663825"/>
            <a:ext cx="2235200" cy="723900"/>
          </a:xfrm>
          <a:prstGeom prst="roundRect">
            <a:avLst>
              <a:gd name="adj" fmla="val 21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DA27409-1A83-4E8A-AB5F-B08032E448B6}"/>
              </a:ext>
            </a:extLst>
          </p:cNvPr>
          <p:cNvSpPr txBox="1">
            <a:spLocks noChangeArrowheads="1"/>
          </p:cNvSpPr>
          <p:nvPr/>
        </p:nvSpPr>
        <p:spPr>
          <a:xfrm>
            <a:off x="231079" y="78263"/>
            <a:ext cx="9689175" cy="141446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5616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b="1" dirty="0"/>
              <a:t>Slovesa se změnou kmenové samohlásky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DFD2E422-8776-4825-B208-A3EDC0CE3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57" y="1552575"/>
            <a:ext cx="11386268" cy="4822825"/>
          </a:xfrm>
          <a:prstGeom prst="rect">
            <a:avLst/>
          </a:prstGeom>
          <a:solidFill>
            <a:schemeClr val="bg1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112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altLang="cs-CZ" sz="4000" dirty="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cs-CZ" altLang="cs-CZ" sz="4000" dirty="0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→ při časování dochází ke změně                                                                             </a:t>
            </a:r>
          </a:p>
          <a:p>
            <a:pPr eaLnBrk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altLang="cs-CZ" sz="4000" dirty="0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 	kmenové samohlásky     </a:t>
            </a:r>
            <a:r>
              <a:rPr lang="cs-CZ" altLang="cs-CZ" sz="4000" dirty="0">
                <a:solidFill>
                  <a:srgbClr val="9900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eaLnBrk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altLang="cs-CZ" sz="4000" dirty="0">
                <a:solidFill>
                  <a:srgbClr val="000000"/>
                </a:solidFill>
                <a:latin typeface="Calibri" panose="020F0502020204030204" pitchFamily="34" charset="0"/>
              </a:rPr>
              <a:t>          2 skupiny: </a:t>
            </a:r>
          </a:p>
          <a:p>
            <a:pPr eaLnBrk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altLang="cs-CZ" sz="4000" dirty="0">
                <a:solidFill>
                  <a:srgbClr val="000000"/>
                </a:solidFill>
                <a:latin typeface="Calibri" panose="020F0502020204030204" pitchFamily="34" charset="0"/>
              </a:rPr>
              <a:t>          1) </a:t>
            </a:r>
            <a:r>
              <a:rPr lang="cs-CZ" altLang="cs-CZ" sz="4000" b="1" dirty="0">
                <a:solidFill>
                  <a:srgbClr val="FF0000"/>
                </a:solidFill>
                <a:latin typeface="Calibri" panose="020F0502020204030204" pitchFamily="34" charset="0"/>
              </a:rPr>
              <a:t>a </a:t>
            </a:r>
            <a:r>
              <a:rPr lang="cs-CZ" altLang="cs-CZ" sz="4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→ </a:t>
            </a:r>
            <a:r>
              <a:rPr lang="cs-CZ" altLang="cs-CZ" sz="4000" b="1" dirty="0">
                <a:solidFill>
                  <a:srgbClr val="FF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ä</a:t>
            </a:r>
          </a:p>
          <a:p>
            <a:pPr eaLnBrk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altLang="cs-CZ" sz="4000" dirty="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         2) </a:t>
            </a:r>
            <a:r>
              <a:rPr lang="cs-CZ" altLang="cs-CZ" sz="4000" b="1" dirty="0">
                <a:solidFill>
                  <a:srgbClr val="FF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e </a:t>
            </a:r>
            <a:r>
              <a:rPr lang="cs-CZ" altLang="cs-CZ" sz="4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→ </a:t>
            </a:r>
            <a:r>
              <a:rPr lang="cs-CZ" altLang="cs-CZ" sz="4000" b="1" dirty="0">
                <a:solidFill>
                  <a:srgbClr val="FF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i/</a:t>
            </a:r>
            <a:r>
              <a:rPr lang="cs-CZ" altLang="cs-CZ" sz="4000" b="1" dirty="0" err="1">
                <a:solidFill>
                  <a:srgbClr val="FF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ie</a:t>
            </a:r>
            <a:endParaRPr lang="cs-CZ" altLang="cs-CZ" sz="4000" b="1" dirty="0">
              <a:solidFill>
                <a:srgbClr val="FF0000"/>
              </a:solidFill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algn="ctr" eaLnBrk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endParaRPr lang="cs-CZ" altLang="cs-CZ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endParaRPr lang="cs-CZ" altLang="cs-CZ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>
              <a:lnSpc>
                <a:spcPct val="98000"/>
              </a:lnSpc>
              <a:spcAft>
                <a:spcPts val="1425"/>
              </a:spcAft>
            </a:pPr>
            <a:r>
              <a:rPr lang="cs-CZ" alt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algn="ctr" eaLnBrk="1">
              <a:lnSpc>
                <a:spcPct val="98000"/>
              </a:lnSpc>
              <a:spcAft>
                <a:spcPts val="1425"/>
              </a:spcAft>
            </a:pPr>
            <a:endParaRPr lang="cs-CZ" altLang="cs-CZ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>
              <a:lnSpc>
                <a:spcPct val="98000"/>
              </a:lnSpc>
              <a:spcAft>
                <a:spcPts val="1425"/>
              </a:spcAft>
            </a:pPr>
            <a:r>
              <a:rPr lang="cs-CZ" alt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algn="ctr" eaLnBrk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endParaRPr lang="cs-CZ" altLang="cs-CZ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endParaRPr lang="cs-CZ" altLang="cs-CZ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6C0DDD05-7A57-4C9D-A69E-4D91323EE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3295" y="361219"/>
            <a:ext cx="8229600" cy="1143000"/>
          </a:xfrm>
          <a:solidFill>
            <a:schemeClr val="bg1"/>
          </a:solidFill>
        </p:spPr>
        <p:txBody>
          <a:bodyPr vert="horz" lIns="91440" tIns="5616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>
                <a:highlight>
                  <a:srgbClr val="FFFF00"/>
                </a:highlight>
              </a:rPr>
              <a:t>1) a </a:t>
            </a:r>
            <a:r>
              <a:rPr lang="cs-CZ" altLang="cs-CZ" b="1" dirty="0">
                <a:highlight>
                  <a:srgbClr val="FFFF00"/>
                </a:highlight>
                <a:cs typeface="Courier New" panose="02070309020205020404" pitchFamily="49" charset="0"/>
              </a:rPr>
              <a:t>→ ä</a:t>
            </a:r>
          </a:p>
        </p:txBody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89642F2C-0EC5-4FF9-9699-E7B85C1B8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614" y="1617704"/>
            <a:ext cx="8229600" cy="4859338"/>
          </a:xfrm>
          <a:prstGeom prst="rect">
            <a:avLst/>
          </a:prstGeom>
          <a:solidFill>
            <a:schemeClr val="bg1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92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9pPr>
          </a:lstStyle>
          <a:p>
            <a:pPr algn="ctr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  <a:defRPr/>
            </a:pP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charset="0"/>
            </a:endParaRPr>
          </a:p>
          <a:p>
            <a:pPr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  <a:defRPr/>
            </a:pPr>
            <a:r>
              <a:rPr lang="cs-CZ" sz="4400" b="1" dirty="0">
                <a:latin typeface="Calibri" charset="0"/>
              </a:rPr>
              <a:t>               </a:t>
            </a:r>
            <a:r>
              <a:rPr lang="cs-CZ" sz="4400" b="1" dirty="0" err="1">
                <a:latin typeface="Calibri" charset="0"/>
              </a:rPr>
              <a:t>fahren</a:t>
            </a:r>
            <a:r>
              <a:rPr lang="cs-CZ" sz="4400" b="1" dirty="0">
                <a:latin typeface="Calibri" charset="0"/>
              </a:rPr>
              <a:t> = jet</a:t>
            </a:r>
          </a:p>
          <a:p>
            <a:pPr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  <a:defRPr/>
            </a:pP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 </a:t>
            </a:r>
            <a:r>
              <a:rPr lang="cs-CZ" sz="4400" dirty="0" err="1">
                <a:latin typeface="Calibri" charset="0"/>
              </a:rPr>
              <a:t>ich</a:t>
            </a:r>
            <a:r>
              <a:rPr lang="cs-CZ" sz="4400" dirty="0">
                <a:latin typeface="Calibri" charset="0"/>
              </a:rPr>
              <a:t> </a:t>
            </a:r>
            <a:r>
              <a:rPr lang="cs-CZ" sz="4400" dirty="0" err="1">
                <a:latin typeface="Calibri" charset="0"/>
              </a:rPr>
              <a:t>fahr</a:t>
            </a:r>
            <a:r>
              <a:rPr lang="cs-CZ" sz="4400" dirty="0" err="1">
                <a:solidFill>
                  <a:srgbClr val="00FF00"/>
                </a:solidFill>
                <a:latin typeface="Calibri" charset="0"/>
              </a:rPr>
              <a:t>e</a:t>
            </a:r>
            <a:r>
              <a:rPr lang="cs-CZ" sz="4400" dirty="0">
                <a:solidFill>
                  <a:srgbClr val="00FF00"/>
                </a:solidFill>
                <a:latin typeface="Calibri" charset="0"/>
              </a:rPr>
              <a:t>                    </a:t>
            </a:r>
            <a:r>
              <a:rPr lang="cs-CZ" sz="4400" dirty="0" err="1">
                <a:latin typeface="Calibri" charset="0"/>
              </a:rPr>
              <a:t>wir</a:t>
            </a:r>
            <a:r>
              <a:rPr lang="cs-CZ" sz="4400" dirty="0">
                <a:latin typeface="Calibri" charset="0"/>
              </a:rPr>
              <a:t> </a:t>
            </a:r>
            <a:r>
              <a:rPr lang="cs-CZ" sz="4400" dirty="0" err="1">
                <a:latin typeface="Calibri" charset="0"/>
              </a:rPr>
              <a:t>fahr</a:t>
            </a:r>
            <a:r>
              <a:rPr lang="cs-CZ" sz="4400" dirty="0" err="1">
                <a:solidFill>
                  <a:srgbClr val="00FF00"/>
                </a:solidFill>
                <a:latin typeface="Calibri" charset="0"/>
              </a:rPr>
              <a:t>en</a:t>
            </a:r>
            <a:endParaRPr lang="cs-CZ" sz="4400" dirty="0">
              <a:solidFill>
                <a:srgbClr val="00FF00"/>
              </a:solidFill>
              <a:latin typeface="Calibri" charset="0"/>
            </a:endParaRPr>
          </a:p>
          <a:p>
            <a:pPr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  <a:defRPr/>
            </a:pPr>
            <a:r>
              <a:rPr lang="cs-CZ" sz="4400" dirty="0">
                <a:latin typeface="Calibri" charset="0"/>
              </a:rPr>
              <a:t> </a:t>
            </a:r>
            <a:r>
              <a:rPr lang="cs-CZ" sz="4400" dirty="0" err="1">
                <a:latin typeface="Calibri" charset="0"/>
              </a:rPr>
              <a:t>du</a:t>
            </a:r>
            <a:r>
              <a:rPr lang="cs-CZ" sz="4400" dirty="0">
                <a:latin typeface="Calibri" charset="0"/>
              </a:rPr>
              <a:t> </a:t>
            </a:r>
            <a:r>
              <a:rPr lang="cs-CZ" sz="4400" dirty="0" err="1">
                <a:latin typeface="Calibri" charset="0"/>
              </a:rPr>
              <a:t>f</a:t>
            </a:r>
            <a:r>
              <a:rPr lang="cs-CZ" sz="4400" dirty="0" err="1">
                <a:solidFill>
                  <a:srgbClr val="FF0000"/>
                </a:solidFill>
                <a:latin typeface="Calibri" charset="0"/>
              </a:rPr>
              <a:t>ä</a:t>
            </a:r>
            <a:r>
              <a:rPr lang="cs-CZ" sz="4400" dirty="0" err="1">
                <a:latin typeface="Calibri" charset="0"/>
              </a:rPr>
              <a:t>hr</a:t>
            </a:r>
            <a:r>
              <a:rPr lang="cs-CZ" sz="4400" dirty="0" err="1">
                <a:solidFill>
                  <a:srgbClr val="00FF00"/>
                </a:solidFill>
                <a:latin typeface="Calibri" charset="0"/>
              </a:rPr>
              <a:t>st</a:t>
            </a:r>
            <a:r>
              <a:rPr lang="cs-CZ" sz="4400" dirty="0">
                <a:latin typeface="Calibri" charset="0"/>
              </a:rPr>
              <a:t>                    </a:t>
            </a:r>
            <a:r>
              <a:rPr lang="cs-CZ" sz="4400" dirty="0" err="1">
                <a:latin typeface="Calibri" charset="0"/>
              </a:rPr>
              <a:t>ihr</a:t>
            </a:r>
            <a:r>
              <a:rPr lang="cs-CZ" sz="4400" dirty="0">
                <a:latin typeface="Calibri" charset="0"/>
              </a:rPr>
              <a:t> </a:t>
            </a:r>
            <a:r>
              <a:rPr lang="cs-CZ" sz="4400" dirty="0" err="1">
                <a:latin typeface="Calibri" charset="0"/>
              </a:rPr>
              <a:t>fahr</a:t>
            </a:r>
            <a:r>
              <a:rPr lang="cs-CZ" sz="4400" dirty="0" err="1">
                <a:solidFill>
                  <a:srgbClr val="00FF00"/>
                </a:solidFill>
                <a:latin typeface="Calibri" charset="0"/>
              </a:rPr>
              <a:t>t</a:t>
            </a:r>
            <a:endParaRPr lang="cs-CZ" sz="4400" dirty="0">
              <a:solidFill>
                <a:srgbClr val="00FF00"/>
              </a:solidFill>
              <a:latin typeface="Calibri" charset="0"/>
            </a:endParaRPr>
          </a:p>
          <a:p>
            <a:pPr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  <a:defRPr/>
            </a:pPr>
            <a:r>
              <a:rPr lang="cs-CZ" sz="4400" dirty="0">
                <a:latin typeface="Calibri" charset="0"/>
              </a:rPr>
              <a:t> </a:t>
            </a:r>
            <a:r>
              <a:rPr lang="cs-CZ" sz="4400" dirty="0" err="1">
                <a:latin typeface="Calibri" charset="0"/>
              </a:rPr>
              <a:t>er</a:t>
            </a:r>
            <a:r>
              <a:rPr lang="cs-CZ" sz="4400" dirty="0">
                <a:latin typeface="Calibri" charset="0"/>
              </a:rPr>
              <a:t>, </a:t>
            </a:r>
            <a:r>
              <a:rPr lang="cs-CZ" sz="4400" dirty="0" err="1">
                <a:latin typeface="Calibri" charset="0"/>
              </a:rPr>
              <a:t>sie</a:t>
            </a:r>
            <a:r>
              <a:rPr lang="cs-CZ" sz="4400" dirty="0">
                <a:latin typeface="Calibri" charset="0"/>
              </a:rPr>
              <a:t>, es </a:t>
            </a:r>
            <a:r>
              <a:rPr lang="cs-CZ" sz="4400" dirty="0" err="1">
                <a:latin typeface="Calibri" charset="0"/>
              </a:rPr>
              <a:t>f</a:t>
            </a:r>
            <a:r>
              <a:rPr lang="cs-CZ" sz="4400" dirty="0" err="1">
                <a:solidFill>
                  <a:srgbClr val="FF0000"/>
                </a:solidFill>
                <a:latin typeface="Calibri" charset="0"/>
              </a:rPr>
              <a:t>ä</a:t>
            </a:r>
            <a:r>
              <a:rPr lang="cs-CZ" sz="4400" dirty="0" err="1">
                <a:latin typeface="Calibri" charset="0"/>
              </a:rPr>
              <a:t>hr</a:t>
            </a:r>
            <a:r>
              <a:rPr lang="cs-CZ" sz="4400" dirty="0" err="1">
                <a:solidFill>
                  <a:srgbClr val="00FF00"/>
                </a:solidFill>
                <a:latin typeface="Calibri" charset="0"/>
              </a:rPr>
              <a:t>t</a:t>
            </a:r>
            <a:r>
              <a:rPr lang="cs-CZ" sz="4400" dirty="0">
                <a:latin typeface="Calibri" charset="0"/>
              </a:rPr>
              <a:t>          </a:t>
            </a:r>
            <a:r>
              <a:rPr lang="cs-CZ" sz="4400" dirty="0" err="1">
                <a:latin typeface="Calibri" charset="0"/>
              </a:rPr>
              <a:t>sie</a:t>
            </a:r>
            <a:r>
              <a:rPr lang="cs-CZ" sz="4400" dirty="0">
                <a:latin typeface="Calibri" charset="0"/>
              </a:rPr>
              <a:t>, </a:t>
            </a:r>
            <a:r>
              <a:rPr lang="cs-CZ" sz="4400" dirty="0" err="1">
                <a:latin typeface="Calibri" charset="0"/>
              </a:rPr>
              <a:t>Sie</a:t>
            </a:r>
            <a:r>
              <a:rPr lang="cs-CZ" sz="4400" dirty="0">
                <a:latin typeface="Calibri" charset="0"/>
              </a:rPr>
              <a:t> </a:t>
            </a:r>
            <a:r>
              <a:rPr lang="cs-CZ" sz="4400" dirty="0" err="1">
                <a:latin typeface="Calibri" charset="0"/>
              </a:rPr>
              <a:t>fahr</a:t>
            </a:r>
            <a:r>
              <a:rPr lang="cs-CZ" sz="4400" dirty="0" err="1">
                <a:solidFill>
                  <a:srgbClr val="00FF00"/>
                </a:solidFill>
                <a:latin typeface="Calibri" charset="0"/>
              </a:rPr>
              <a:t>en</a:t>
            </a:r>
            <a:r>
              <a:rPr lang="cs-CZ" sz="4400" dirty="0">
                <a:solidFill>
                  <a:srgbClr val="00FF00"/>
                </a:solidFill>
                <a:latin typeface="Calibri" charset="0"/>
              </a:rPr>
              <a:t> </a:t>
            </a:r>
          </a:p>
        </p:txBody>
      </p:sp>
      <p:sp>
        <p:nvSpPr>
          <p:cNvPr id="6148" name="AutoShape 3">
            <a:extLst>
              <a:ext uri="{FF2B5EF4-FFF2-40B4-BE49-F238E27FC236}">
                <a16:creationId xmlns:a16="http://schemas.microsoft.com/office/drawing/2014/main" id="{B038BE02-3EFF-45DD-B056-63B71DE16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1844675"/>
            <a:ext cx="2171700" cy="1257300"/>
          </a:xfrm>
          <a:prstGeom prst="roundRect">
            <a:avLst>
              <a:gd name="adj" fmla="val 125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149" name="AutoShape 4">
            <a:extLst>
              <a:ext uri="{FF2B5EF4-FFF2-40B4-BE49-F238E27FC236}">
                <a16:creationId xmlns:a16="http://schemas.microsoft.com/office/drawing/2014/main" id="{AA1968E0-D6CA-40FD-A3C5-FBEC576F2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6338" y="3571875"/>
            <a:ext cx="508000" cy="228600"/>
          </a:xfrm>
          <a:prstGeom prst="roundRect">
            <a:avLst>
              <a:gd name="adj" fmla="val 694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6BFE5490-630C-402F-9D4D-D9EA8DAAFE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648" y="184082"/>
            <a:ext cx="8228013" cy="1243012"/>
          </a:xfrm>
          <a:solidFill>
            <a:schemeClr val="bg1"/>
          </a:solidFill>
        </p:spPr>
        <p:txBody>
          <a:bodyPr vert="horz" lIns="91440" tIns="5616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>
                <a:highlight>
                  <a:srgbClr val="FFFF00"/>
                </a:highlight>
              </a:rPr>
              <a:t>a </a:t>
            </a:r>
            <a:r>
              <a:rPr lang="cs-CZ" altLang="cs-CZ" b="1" dirty="0">
                <a:highlight>
                  <a:srgbClr val="FFFF00"/>
                </a:highlight>
                <a:cs typeface="Courier New" panose="02070309020205020404" pitchFamily="49" charset="0"/>
              </a:rPr>
              <a:t>→ ä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671F5548-1315-434B-8072-E6831D1EE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89" y="1427094"/>
            <a:ext cx="10912819" cy="4525963"/>
          </a:xfrm>
          <a:prstGeom prst="rect">
            <a:avLst/>
          </a:prstGeom>
          <a:solidFill>
            <a:schemeClr val="bg1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/>
            <a:r>
              <a:rPr lang="cs-CZ" altLang="cs-CZ" sz="4000" b="1">
                <a:solidFill>
                  <a:srgbClr val="000000"/>
                </a:solidFill>
                <a:latin typeface="Calibri" panose="020F0502020204030204" pitchFamily="34" charset="0"/>
              </a:rPr>
              <a:t>Pravidla:</a:t>
            </a:r>
          </a:p>
          <a:p>
            <a:pPr eaLnBrk="1"/>
            <a:endParaRPr lang="cs-CZ" altLang="cs-CZ" sz="4000">
              <a:solidFill>
                <a:srgbClr val="000000"/>
              </a:solidFill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eaLnBrk="1"/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 </a:t>
            </a:r>
            <a:r>
              <a:rPr lang="cs-CZ" altLang="cs-CZ" sz="4000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→ osobní koncovky </a:t>
            </a:r>
          </a:p>
          <a:p>
            <a:pPr eaLnBrk="1"/>
            <a:r>
              <a:rPr lang="cs-CZ" altLang="cs-CZ" sz="4000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   jako u pravidelných sloves</a:t>
            </a:r>
          </a:p>
          <a:p>
            <a:pPr eaLnBrk="1"/>
            <a:endParaRPr lang="cs-CZ" altLang="cs-CZ" sz="4000">
              <a:solidFill>
                <a:srgbClr val="990033"/>
              </a:solidFill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eaLnBrk="1"/>
            <a:r>
              <a:rPr lang="cs-CZ" altLang="cs-CZ" sz="4000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 → </a:t>
            </a:r>
            <a:r>
              <a:rPr lang="cs-CZ" altLang="cs-CZ" sz="4000" u="sng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změna</a:t>
            </a:r>
            <a:r>
              <a:rPr lang="cs-CZ" altLang="cs-CZ" sz="4000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kmenové samohlásky na -ä-</a:t>
            </a:r>
          </a:p>
          <a:p>
            <a:pPr eaLnBrk="1"/>
            <a:r>
              <a:rPr lang="cs-CZ" altLang="cs-CZ" sz="4000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   </a:t>
            </a:r>
            <a:r>
              <a:rPr lang="cs-CZ" altLang="cs-CZ" sz="4000" u="sng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ve  2. a 3. osobě čísla jednotného</a:t>
            </a:r>
          </a:p>
          <a:p>
            <a:pPr eaLnBrk="1"/>
            <a:endParaRPr lang="cs-CZ" altLang="cs-CZ" sz="4000" u="sng">
              <a:solidFill>
                <a:srgbClr val="000000"/>
              </a:solidFill>
              <a:latin typeface="Calibri" panose="020F0502020204030204" pitchFamily="34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B240B253-50F3-47A1-8CE7-C081223D7A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 vert="horz" lIns="91440" tIns="5616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>
                <a:highlight>
                  <a:srgbClr val="FFFF00"/>
                </a:highlight>
              </a:rPr>
              <a:t>Podobně časujeme</a:t>
            </a:r>
          </a:p>
        </p:txBody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05DE3668-A7E8-4CA3-9134-6204DEC57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784350"/>
            <a:ext cx="8229600" cy="4708525"/>
          </a:xfrm>
          <a:prstGeom prst="rect">
            <a:avLst/>
          </a:prstGeom>
          <a:solidFill>
            <a:schemeClr val="bg1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150000"/>
              </a:lnSpc>
            </a:pPr>
            <a:r>
              <a:rPr lang="cs-CZ" altLang="cs-CZ" sz="28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backen = péci</a:t>
            </a:r>
          </a:p>
          <a:p>
            <a:pPr eaLnBrk="1">
              <a:lnSpc>
                <a:spcPct val="15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schlafen = spát</a:t>
            </a:r>
          </a:p>
          <a:p>
            <a:pPr eaLnBrk="1">
              <a:lnSpc>
                <a:spcPct val="15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laufen = běžet</a:t>
            </a:r>
          </a:p>
          <a:p>
            <a:pPr eaLnBrk="1">
              <a:lnSpc>
                <a:spcPct val="15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tragen = nést</a:t>
            </a:r>
          </a:p>
          <a:p>
            <a:pPr eaLnBrk="1">
              <a:lnSpc>
                <a:spcPct val="15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gefallen = líbit se</a:t>
            </a:r>
          </a:p>
          <a:p>
            <a:pPr eaLnBrk="1">
              <a:lnSpc>
                <a:spcPct val="150000"/>
              </a:lnSpc>
            </a:pPr>
            <a:r>
              <a:rPr lang="cs-CZ" altLang="cs-CZ" sz="2800">
                <a:solidFill>
                  <a:srgbClr val="000000"/>
                </a:solidFill>
                <a:latin typeface="Calibri" panose="020F0502020204030204" pitchFamily="34" charset="0"/>
              </a:rPr>
              <a:t> ...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6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9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792BAB96-D18B-4C3F-88E4-3B9F40EED7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560" y="126586"/>
            <a:ext cx="10515600" cy="1325563"/>
          </a:xfrm>
          <a:solidFill>
            <a:schemeClr val="bg1"/>
          </a:solidFill>
        </p:spPr>
        <p:txBody>
          <a:bodyPr vert="horz" lIns="91440" tIns="5616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/>
              <a:t>Vyčasujte slovesa</a:t>
            </a:r>
          </a:p>
        </p:txBody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41A85978-8D53-4890-B6CF-8A27A06D2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252" y="1539516"/>
            <a:ext cx="8229600" cy="5111750"/>
          </a:xfrm>
          <a:prstGeom prst="rect">
            <a:avLst/>
          </a:prstGeom>
          <a:solidFill>
            <a:schemeClr val="bg1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cs-CZ" altLang="cs-CZ" sz="3200" dirty="0">
                <a:solidFill>
                  <a:srgbClr val="B80047"/>
                </a:solidFill>
                <a:latin typeface="Calibri" panose="020F0502020204030204" pitchFamily="34" charset="0"/>
              </a:rPr>
              <a:t>  </a:t>
            </a:r>
            <a:r>
              <a:rPr lang="cs-CZ" altLang="cs-CZ" sz="3600" dirty="0" err="1">
                <a:solidFill>
                  <a:srgbClr val="B80047"/>
                </a:solidFill>
                <a:latin typeface="Calibri" panose="020F0502020204030204" pitchFamily="34" charset="0"/>
              </a:rPr>
              <a:t>backen</a:t>
            </a:r>
            <a:endParaRPr lang="cs-CZ" altLang="cs-CZ" sz="3600" dirty="0">
              <a:solidFill>
                <a:srgbClr val="B80047"/>
              </a:solidFill>
              <a:latin typeface="Calibri" panose="020F0502020204030204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ich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wir</a:t>
            </a:r>
            <a:endParaRPr lang="cs-CZ" altLang="cs-CZ" sz="3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du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ihr</a:t>
            </a:r>
            <a:endParaRPr lang="cs-CZ" altLang="cs-CZ" sz="3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er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sie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, es                 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sie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Sie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B80047"/>
                </a:solidFill>
                <a:latin typeface="Calibri" panose="020F0502020204030204" pitchFamily="34" charset="0"/>
              </a:rPr>
              <a:t>  </a:t>
            </a:r>
            <a:r>
              <a:rPr lang="cs-CZ" altLang="cs-CZ" sz="3600" dirty="0" err="1">
                <a:solidFill>
                  <a:srgbClr val="B80047"/>
                </a:solidFill>
                <a:latin typeface="Calibri" panose="020F0502020204030204" pitchFamily="34" charset="0"/>
              </a:rPr>
              <a:t>laufen</a:t>
            </a:r>
            <a:endParaRPr lang="cs-CZ" altLang="cs-CZ" sz="3600" dirty="0">
              <a:solidFill>
                <a:srgbClr val="B80047"/>
              </a:solidFill>
              <a:latin typeface="Calibri" panose="020F0502020204030204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ich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wir</a:t>
            </a:r>
            <a:endParaRPr lang="cs-CZ" altLang="cs-CZ" sz="3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du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ihr</a:t>
            </a:r>
            <a:endParaRPr lang="cs-CZ" altLang="cs-CZ" sz="3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er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sie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, es                  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sie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Sie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eaLnBrk="1">
              <a:lnSpc>
                <a:spcPct val="100000"/>
              </a:lnSpc>
            </a:pPr>
            <a:endParaRPr lang="cs-CZ" altLang="cs-CZ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3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3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3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3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30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30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3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3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3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3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3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3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" dur="3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3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3000" fill="hold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3000" fill="hold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464A01CD-BB75-43A6-A45D-BCD08EC56E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0979" y="133777"/>
            <a:ext cx="10515600" cy="1325563"/>
          </a:xfrm>
          <a:solidFill>
            <a:schemeClr val="bg1"/>
          </a:solidFill>
        </p:spPr>
        <p:txBody>
          <a:bodyPr vert="horz" lIns="91440" tIns="5616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/>
              <a:t>Vyčasovali jste správně?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D9CFA97A-A42B-42B7-B4EC-98FCCDE518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0979" y="1582310"/>
            <a:ext cx="8221663" cy="5141913"/>
          </a:xfrm>
          <a:solidFill>
            <a:schemeClr val="bg1"/>
          </a:solidFill>
        </p:spPr>
        <p:txBody>
          <a:bodyPr vert="horz" wrap="none" lIns="91440" tIns="46800" rIns="91440" bIns="46800" rtlCol="0">
            <a:normAutofit/>
          </a:bodyPr>
          <a:lstStyle/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  </a:t>
            </a:r>
            <a:r>
              <a:rPr lang="cs-CZ" altLang="cs-CZ" sz="3600" dirty="0" err="1"/>
              <a:t>ich</a:t>
            </a:r>
            <a:r>
              <a:rPr lang="cs-CZ" altLang="cs-CZ" sz="3600" dirty="0"/>
              <a:t> </a:t>
            </a:r>
            <a:r>
              <a:rPr lang="cs-CZ" altLang="cs-CZ" sz="3600" dirty="0" err="1"/>
              <a:t>backe</a:t>
            </a:r>
            <a:r>
              <a:rPr lang="cs-CZ" altLang="cs-CZ" sz="3600" dirty="0"/>
              <a:t>                     </a:t>
            </a:r>
            <a:r>
              <a:rPr lang="cs-CZ" altLang="cs-CZ" sz="3600" dirty="0" err="1"/>
              <a:t>wir</a:t>
            </a:r>
            <a:r>
              <a:rPr lang="cs-CZ" altLang="cs-CZ" sz="3600" dirty="0"/>
              <a:t> </a:t>
            </a:r>
            <a:r>
              <a:rPr lang="cs-CZ" altLang="cs-CZ" sz="3600" dirty="0" err="1"/>
              <a:t>backen</a:t>
            </a:r>
            <a:endParaRPr lang="cs-CZ" altLang="cs-CZ" sz="3600" dirty="0"/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  </a:t>
            </a:r>
            <a:r>
              <a:rPr lang="cs-CZ" altLang="cs-CZ" sz="3600" dirty="0" err="1"/>
              <a:t>du</a:t>
            </a:r>
            <a:r>
              <a:rPr lang="cs-CZ" altLang="cs-CZ" sz="3600" dirty="0"/>
              <a:t> </a:t>
            </a:r>
            <a:r>
              <a:rPr lang="cs-CZ" altLang="cs-CZ" sz="3600" dirty="0" err="1"/>
              <a:t>b</a:t>
            </a:r>
            <a:r>
              <a:rPr lang="cs-CZ" altLang="cs-CZ" sz="3600" dirty="0" err="1">
                <a:solidFill>
                  <a:srgbClr val="FF0000"/>
                </a:solidFill>
              </a:rPr>
              <a:t>ä</a:t>
            </a:r>
            <a:r>
              <a:rPr lang="cs-CZ" altLang="cs-CZ" sz="3600" dirty="0" err="1"/>
              <a:t>ckst</a:t>
            </a:r>
            <a:r>
              <a:rPr lang="cs-CZ" altLang="cs-CZ" sz="3600" dirty="0"/>
              <a:t>                     </a:t>
            </a:r>
            <a:r>
              <a:rPr lang="cs-CZ" altLang="cs-CZ" sz="3600" dirty="0" err="1"/>
              <a:t>ihr</a:t>
            </a:r>
            <a:r>
              <a:rPr lang="cs-CZ" altLang="cs-CZ" sz="3600" dirty="0"/>
              <a:t> </a:t>
            </a:r>
            <a:r>
              <a:rPr lang="cs-CZ" altLang="cs-CZ" sz="3600" dirty="0" err="1"/>
              <a:t>backt</a:t>
            </a:r>
            <a:endParaRPr lang="cs-CZ" altLang="cs-CZ" sz="3600" dirty="0"/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  </a:t>
            </a:r>
            <a:r>
              <a:rPr lang="cs-CZ" altLang="cs-CZ" sz="3600" dirty="0" err="1"/>
              <a:t>er</a:t>
            </a:r>
            <a:r>
              <a:rPr lang="cs-CZ" altLang="cs-CZ" sz="3600" dirty="0"/>
              <a:t>, </a:t>
            </a:r>
            <a:r>
              <a:rPr lang="cs-CZ" altLang="cs-CZ" sz="3600" dirty="0" err="1"/>
              <a:t>sie</a:t>
            </a:r>
            <a:r>
              <a:rPr lang="cs-CZ" altLang="cs-CZ" sz="3600" dirty="0"/>
              <a:t>, es  </a:t>
            </a:r>
            <a:r>
              <a:rPr lang="cs-CZ" altLang="cs-CZ" sz="3600" dirty="0" err="1"/>
              <a:t>b</a:t>
            </a:r>
            <a:r>
              <a:rPr lang="cs-CZ" altLang="cs-CZ" sz="3600" dirty="0" err="1">
                <a:solidFill>
                  <a:srgbClr val="FF0000"/>
                </a:solidFill>
              </a:rPr>
              <a:t>ä</a:t>
            </a:r>
            <a:r>
              <a:rPr lang="cs-CZ" altLang="cs-CZ" sz="3600" dirty="0" err="1"/>
              <a:t>ckt</a:t>
            </a:r>
            <a:r>
              <a:rPr lang="cs-CZ" altLang="cs-CZ" sz="3600" dirty="0"/>
              <a:t>          </a:t>
            </a:r>
            <a:r>
              <a:rPr lang="cs-CZ" altLang="cs-CZ" sz="3600" dirty="0" err="1"/>
              <a:t>sie</a:t>
            </a:r>
            <a:r>
              <a:rPr lang="cs-CZ" altLang="cs-CZ" sz="3600" dirty="0"/>
              <a:t>, </a:t>
            </a:r>
            <a:r>
              <a:rPr lang="cs-CZ" altLang="cs-CZ" sz="3600" dirty="0" err="1"/>
              <a:t>Sie</a:t>
            </a:r>
            <a:r>
              <a:rPr lang="cs-CZ" altLang="cs-CZ" sz="3600" dirty="0"/>
              <a:t> </a:t>
            </a:r>
            <a:r>
              <a:rPr lang="cs-CZ" altLang="cs-CZ" sz="3600" dirty="0" err="1"/>
              <a:t>backen</a:t>
            </a:r>
            <a:endParaRPr lang="cs-CZ" altLang="cs-CZ" sz="3600" dirty="0"/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 </a:t>
            </a:r>
            <a:r>
              <a:rPr lang="cs-CZ" altLang="cs-CZ" sz="3600" dirty="0">
                <a:solidFill>
                  <a:srgbClr val="B80047"/>
                </a:solidFill>
              </a:rPr>
              <a:t> </a:t>
            </a:r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  </a:t>
            </a:r>
            <a:r>
              <a:rPr lang="cs-CZ" altLang="cs-CZ" sz="3600" dirty="0" err="1"/>
              <a:t>ich</a:t>
            </a:r>
            <a:r>
              <a:rPr lang="cs-CZ" altLang="cs-CZ" sz="3600" dirty="0"/>
              <a:t> laufe                       </a:t>
            </a:r>
            <a:r>
              <a:rPr lang="cs-CZ" altLang="cs-CZ" sz="3600" dirty="0" err="1"/>
              <a:t>wir</a:t>
            </a:r>
            <a:r>
              <a:rPr lang="cs-CZ" altLang="cs-CZ" sz="3600" dirty="0"/>
              <a:t> </a:t>
            </a:r>
            <a:r>
              <a:rPr lang="cs-CZ" altLang="cs-CZ" sz="3600" dirty="0" err="1"/>
              <a:t>laufen</a:t>
            </a:r>
            <a:endParaRPr lang="cs-CZ" altLang="cs-CZ" sz="3600" dirty="0"/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  </a:t>
            </a:r>
            <a:r>
              <a:rPr lang="cs-CZ" altLang="cs-CZ" sz="3600" dirty="0" err="1"/>
              <a:t>du</a:t>
            </a:r>
            <a:r>
              <a:rPr lang="cs-CZ" altLang="cs-CZ" sz="3600" dirty="0"/>
              <a:t> </a:t>
            </a:r>
            <a:r>
              <a:rPr lang="cs-CZ" altLang="cs-CZ" sz="3600" dirty="0" err="1"/>
              <a:t>l</a:t>
            </a:r>
            <a:r>
              <a:rPr lang="cs-CZ" altLang="cs-CZ" sz="3600" dirty="0" err="1">
                <a:solidFill>
                  <a:srgbClr val="FF0000"/>
                </a:solidFill>
              </a:rPr>
              <a:t>äu</a:t>
            </a:r>
            <a:r>
              <a:rPr lang="cs-CZ" altLang="cs-CZ" sz="3600" dirty="0" err="1"/>
              <a:t>fst</a:t>
            </a:r>
            <a:r>
              <a:rPr lang="cs-CZ" altLang="cs-CZ" sz="3600" dirty="0"/>
              <a:t>                       </a:t>
            </a:r>
            <a:r>
              <a:rPr lang="cs-CZ" altLang="cs-CZ" sz="3600" dirty="0" err="1"/>
              <a:t>ihr</a:t>
            </a:r>
            <a:r>
              <a:rPr lang="cs-CZ" altLang="cs-CZ" sz="3600" dirty="0"/>
              <a:t> </a:t>
            </a:r>
            <a:r>
              <a:rPr lang="cs-CZ" altLang="cs-CZ" sz="3600" dirty="0" err="1"/>
              <a:t>lauft</a:t>
            </a:r>
            <a:endParaRPr lang="cs-CZ" altLang="cs-CZ" sz="3600" dirty="0"/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  </a:t>
            </a:r>
            <a:r>
              <a:rPr lang="cs-CZ" altLang="cs-CZ" sz="3600" dirty="0" err="1"/>
              <a:t>er</a:t>
            </a:r>
            <a:r>
              <a:rPr lang="cs-CZ" altLang="cs-CZ" sz="3600" dirty="0"/>
              <a:t>, </a:t>
            </a:r>
            <a:r>
              <a:rPr lang="cs-CZ" altLang="cs-CZ" sz="3600" dirty="0" err="1"/>
              <a:t>sie</a:t>
            </a:r>
            <a:r>
              <a:rPr lang="cs-CZ" altLang="cs-CZ" sz="3600" dirty="0"/>
              <a:t>, es </a:t>
            </a:r>
            <a:r>
              <a:rPr lang="cs-CZ" altLang="cs-CZ" sz="3600" dirty="0" err="1"/>
              <a:t>l</a:t>
            </a:r>
            <a:r>
              <a:rPr lang="cs-CZ" altLang="cs-CZ" sz="3600" dirty="0" err="1">
                <a:solidFill>
                  <a:srgbClr val="FF0000"/>
                </a:solidFill>
              </a:rPr>
              <a:t>äu</a:t>
            </a:r>
            <a:r>
              <a:rPr lang="cs-CZ" altLang="cs-CZ" sz="3600" dirty="0" err="1"/>
              <a:t>ft</a:t>
            </a:r>
            <a:r>
              <a:rPr lang="cs-CZ" altLang="cs-CZ" sz="3600" dirty="0"/>
              <a:t>            </a:t>
            </a:r>
            <a:r>
              <a:rPr lang="cs-CZ" altLang="cs-CZ" sz="3600" dirty="0" err="1"/>
              <a:t>sie</a:t>
            </a:r>
            <a:r>
              <a:rPr lang="cs-CZ" altLang="cs-CZ" sz="3600" dirty="0"/>
              <a:t>, </a:t>
            </a:r>
            <a:r>
              <a:rPr lang="cs-CZ" altLang="cs-CZ" sz="3600" dirty="0" err="1"/>
              <a:t>Sie</a:t>
            </a:r>
            <a:r>
              <a:rPr lang="cs-CZ" altLang="cs-CZ" sz="3600" dirty="0"/>
              <a:t> </a:t>
            </a:r>
            <a:r>
              <a:rPr lang="cs-CZ" altLang="cs-CZ" sz="3600" dirty="0" err="1"/>
              <a:t>laufen</a:t>
            </a:r>
            <a:endParaRPr lang="cs-CZ" altLang="cs-CZ" sz="3600" dirty="0"/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0DA69B73-F958-4BBA-BEB2-90E7436EDD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369" y="173156"/>
            <a:ext cx="10515600" cy="1325563"/>
          </a:xfrm>
          <a:solidFill>
            <a:schemeClr val="bg1"/>
          </a:solidFill>
        </p:spPr>
        <p:txBody>
          <a:bodyPr vert="horz" lIns="91440" tIns="5616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>
                <a:highlight>
                  <a:srgbClr val="00FF00"/>
                </a:highlight>
              </a:rPr>
              <a:t>2) e </a:t>
            </a:r>
            <a:r>
              <a:rPr lang="cs-CZ" altLang="cs-CZ" b="1" dirty="0">
                <a:highlight>
                  <a:srgbClr val="00FF00"/>
                </a:highlight>
                <a:cs typeface="Courier New" panose="02070309020205020404" pitchFamily="49" charset="0"/>
              </a:rPr>
              <a:t>→ i / </a:t>
            </a:r>
            <a:r>
              <a:rPr lang="cs-CZ" altLang="cs-CZ" b="1" dirty="0" err="1">
                <a:highlight>
                  <a:srgbClr val="00FF00"/>
                </a:highlight>
                <a:cs typeface="Courier New" panose="02070309020205020404" pitchFamily="49" charset="0"/>
              </a:rPr>
              <a:t>ie</a:t>
            </a:r>
            <a:endParaRPr lang="cs-CZ" altLang="cs-CZ" b="1" dirty="0">
              <a:highlight>
                <a:srgbClr val="00FF00"/>
              </a:highlight>
              <a:cs typeface="Courier New" panose="02070309020205020404" pitchFamily="49" charset="0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557D4146-DD78-45DE-8D72-B5BD687C2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100" y="1498719"/>
            <a:ext cx="3836988" cy="5148263"/>
          </a:xfrm>
          <a:prstGeom prst="rect">
            <a:avLst/>
          </a:prstGeom>
          <a:solidFill>
            <a:schemeClr val="bg1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4000" b="1">
                <a:solidFill>
                  <a:srgbClr val="000000"/>
                </a:solidFill>
                <a:latin typeface="Calibri" panose="020F0502020204030204" pitchFamily="34" charset="0"/>
              </a:rPr>
              <a:t>geben = dát             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ich g</a:t>
            </a:r>
            <a:r>
              <a:rPr lang="cs-CZ" altLang="cs-CZ" sz="4000">
                <a:solidFill>
                  <a:schemeClr val="tx1"/>
                </a:solidFill>
                <a:latin typeface="Calibri" panose="020F0502020204030204" pitchFamily="34" charset="0"/>
              </a:rPr>
              <a:t>e</a:t>
            </a: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e</a:t>
            </a: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du g</a:t>
            </a:r>
            <a:r>
              <a:rPr lang="cs-CZ" altLang="cs-CZ" sz="4000">
                <a:solidFill>
                  <a:srgbClr val="FF0000"/>
                </a:solidFill>
                <a:latin typeface="Calibri" panose="020F0502020204030204" pitchFamily="34" charset="0"/>
              </a:rPr>
              <a:t>i</a:t>
            </a: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st</a:t>
            </a: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er, sie es g</a:t>
            </a:r>
            <a:r>
              <a:rPr lang="cs-CZ" altLang="cs-CZ" sz="4000">
                <a:solidFill>
                  <a:srgbClr val="FF0000"/>
                </a:solidFill>
                <a:latin typeface="Calibri" panose="020F0502020204030204" pitchFamily="34" charset="0"/>
              </a:rPr>
              <a:t>i</a:t>
            </a: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t</a:t>
            </a: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               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wir geb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en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ihr geb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t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sie, Sie geb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en</a:t>
            </a:r>
          </a:p>
          <a:p>
            <a:pPr eaLnBrk="1">
              <a:lnSpc>
                <a:spcPct val="100000"/>
              </a:lnSpc>
            </a:pPr>
            <a:endParaRPr lang="cs-CZ" altLang="cs-CZ" sz="3200">
              <a:solidFill>
                <a:srgbClr val="00FF00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Text Box 3">
            <a:extLst>
              <a:ext uri="{FF2B5EF4-FFF2-40B4-BE49-F238E27FC236}">
                <a16:creationId xmlns:a16="http://schemas.microsoft.com/office/drawing/2014/main" id="{A9E0B60B-0E7D-40C7-8220-623B1B6E5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4175" y="3060701"/>
            <a:ext cx="179388" cy="133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/>
            <a:r>
              <a:rPr lang="cs-CZ" altLang="cs-CZ" sz="440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→→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1AD4CBE1-E61C-4DE1-8298-049E21013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5694" y="1498718"/>
            <a:ext cx="3995738" cy="5148263"/>
          </a:xfrm>
          <a:prstGeom prst="rect">
            <a:avLst/>
          </a:prstGeom>
          <a:solidFill>
            <a:schemeClr val="bg1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4000" b="1">
                <a:solidFill>
                  <a:srgbClr val="000000"/>
                </a:solidFill>
                <a:latin typeface="Calibri" panose="020F0502020204030204" pitchFamily="34" charset="0"/>
              </a:rPr>
              <a:t>sehen = vidět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ich seh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e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du s</a:t>
            </a:r>
            <a:r>
              <a:rPr lang="cs-CZ" altLang="cs-CZ" sz="4000">
                <a:solidFill>
                  <a:srgbClr val="FF0000"/>
                </a:solidFill>
                <a:latin typeface="Calibri" panose="020F0502020204030204" pitchFamily="34" charset="0"/>
              </a:rPr>
              <a:t>ie</a:t>
            </a: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h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st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er, sie, es s</a:t>
            </a:r>
            <a:r>
              <a:rPr lang="cs-CZ" altLang="cs-CZ" sz="4000">
                <a:solidFill>
                  <a:srgbClr val="FF0000"/>
                </a:solidFill>
                <a:latin typeface="Calibri" panose="020F0502020204030204" pitchFamily="34" charset="0"/>
              </a:rPr>
              <a:t>ie</a:t>
            </a: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h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t</a:t>
            </a:r>
          </a:p>
          <a:p>
            <a:pPr eaLnBrk="1">
              <a:lnSpc>
                <a:spcPct val="100000"/>
              </a:lnSpc>
            </a:pPr>
            <a:endParaRPr lang="cs-CZ" altLang="cs-CZ" sz="40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wir seh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en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ihr seh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t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sie, Sie seh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en</a:t>
            </a:r>
          </a:p>
          <a:p>
            <a:pPr eaLnBrk="1">
              <a:lnSpc>
                <a:spcPct val="100000"/>
              </a:lnSpc>
            </a:pPr>
            <a:endParaRPr lang="cs-CZ" altLang="cs-CZ" sz="4000">
              <a:solidFill>
                <a:srgbClr val="00FF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8A05E1E7-ADD6-40E5-9853-5F1F6277A8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7268" y="235848"/>
            <a:ext cx="10515600" cy="1325563"/>
          </a:xfrm>
          <a:solidFill>
            <a:schemeClr val="bg1"/>
          </a:solidFill>
        </p:spPr>
        <p:txBody>
          <a:bodyPr vert="horz" lIns="91440" tIns="5616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>
                <a:highlight>
                  <a:srgbClr val="00FF00"/>
                </a:highlight>
              </a:rPr>
              <a:t>Podobně časujeme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8312A7FF-309C-45E2-A34E-84E196CB4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16" y="1744926"/>
            <a:ext cx="3908425" cy="4525963"/>
          </a:xfrm>
          <a:prstGeom prst="rect">
            <a:avLst/>
          </a:prstGeom>
          <a:solidFill>
            <a:schemeClr val="bg1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150000"/>
              </a:lnSpc>
            </a:pPr>
            <a:r>
              <a:rPr lang="cs-CZ" altLang="cs-CZ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cs-CZ" altLang="cs-CZ" sz="3600" b="1" dirty="0">
                <a:solidFill>
                  <a:srgbClr val="000000"/>
                </a:solidFill>
                <a:highlight>
                  <a:srgbClr val="00FF00"/>
                </a:highlight>
                <a:latin typeface="Calibri" panose="020F0502020204030204" pitchFamily="34" charset="0"/>
              </a:rPr>
              <a:t>e </a:t>
            </a:r>
            <a:r>
              <a:rPr lang="cs-CZ" altLang="cs-CZ" sz="3600" b="1" dirty="0">
                <a:solidFill>
                  <a:srgbClr val="000000"/>
                </a:solidFill>
                <a:highlight>
                  <a:srgbClr val="00FF00"/>
                </a:highlight>
                <a:latin typeface="Calibri" panose="020F0502020204030204" pitchFamily="34" charset="0"/>
                <a:cs typeface="Courier New" panose="02070309020205020404" pitchFamily="49" charset="0"/>
              </a:rPr>
              <a:t>→ i</a:t>
            </a:r>
          </a:p>
          <a:p>
            <a:pPr eaLnBrk="1">
              <a:lnSpc>
                <a:spcPct val="15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essen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= jíst</a:t>
            </a:r>
          </a:p>
          <a:p>
            <a:pPr eaLnBrk="1">
              <a:lnSpc>
                <a:spcPct val="15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helfen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= pomáhat</a:t>
            </a:r>
          </a:p>
          <a:p>
            <a:pPr eaLnBrk="1">
              <a:lnSpc>
                <a:spcPct val="15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sprechen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= mluvit</a:t>
            </a:r>
          </a:p>
          <a:p>
            <a:pPr eaLnBrk="1">
              <a:lnSpc>
                <a:spcPct val="15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nehmen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= vzít, brát</a:t>
            </a:r>
          </a:p>
          <a:p>
            <a:pPr eaLnBrk="1">
              <a:lnSpc>
                <a:spcPct val="100000"/>
              </a:lnSpc>
            </a:pPr>
            <a:endParaRPr lang="cs-CZ" altLang="cs-CZ" sz="3200" dirty="0">
              <a:solidFill>
                <a:srgbClr val="000000"/>
              </a:solidFill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eaLnBrk="1">
              <a:lnSpc>
                <a:spcPct val="100000"/>
              </a:lnSpc>
            </a:pPr>
            <a:endParaRPr lang="cs-CZ" altLang="cs-CZ" sz="3200" dirty="0">
              <a:solidFill>
                <a:srgbClr val="000000"/>
              </a:solidFill>
              <a:latin typeface="Calibri" panose="020F0502020204030204" pitchFamily="34" charset="0"/>
              <a:cs typeface="Courier New" panose="02070309020205020404" pitchFamily="49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21120718-F391-4B28-8693-3E3E39EF9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9433" y="1744925"/>
            <a:ext cx="4140200" cy="4525963"/>
          </a:xfrm>
          <a:prstGeom prst="rect">
            <a:avLst/>
          </a:prstGeom>
          <a:solidFill>
            <a:schemeClr val="bg1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150000"/>
              </a:lnSpc>
            </a:pPr>
            <a:r>
              <a:rPr lang="cs-CZ" altLang="cs-CZ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cs-CZ" altLang="cs-CZ" sz="3600" b="1" dirty="0">
                <a:solidFill>
                  <a:srgbClr val="000000"/>
                </a:solidFill>
                <a:highlight>
                  <a:srgbClr val="00FF00"/>
                </a:highlight>
                <a:latin typeface="Calibri" panose="020F0502020204030204" pitchFamily="34" charset="0"/>
              </a:rPr>
              <a:t>e  </a:t>
            </a:r>
            <a:r>
              <a:rPr lang="cs-CZ" altLang="cs-CZ" sz="3600" b="1" dirty="0">
                <a:solidFill>
                  <a:srgbClr val="000000"/>
                </a:solidFill>
                <a:highlight>
                  <a:srgbClr val="00FF00"/>
                </a:highlight>
                <a:latin typeface="Calibri" panose="020F0502020204030204" pitchFamily="34" charset="0"/>
                <a:cs typeface="Courier New" panose="02070309020205020404" pitchFamily="49" charset="0"/>
              </a:rPr>
              <a:t>→ </a:t>
            </a:r>
            <a:r>
              <a:rPr lang="cs-CZ" altLang="cs-CZ" sz="3600" b="1" dirty="0" err="1">
                <a:solidFill>
                  <a:srgbClr val="000000"/>
                </a:solidFill>
                <a:highlight>
                  <a:srgbClr val="00FF00"/>
                </a:highlight>
                <a:latin typeface="Calibri" panose="020F0502020204030204" pitchFamily="34" charset="0"/>
                <a:cs typeface="Courier New" panose="02070309020205020404" pitchFamily="49" charset="0"/>
              </a:rPr>
              <a:t>ie</a:t>
            </a:r>
            <a:endParaRPr lang="cs-CZ" altLang="cs-CZ" sz="3600" b="1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eaLnBrk="1">
              <a:lnSpc>
                <a:spcPct val="150000"/>
              </a:lnSpc>
            </a:pP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cs-CZ" altLang="cs-CZ" sz="3600" dirty="0" err="1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lesen</a:t>
            </a:r>
            <a:r>
              <a:rPr lang="cs-CZ" altLang="cs-CZ" sz="3600" dirty="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= číst</a:t>
            </a:r>
          </a:p>
          <a:p>
            <a:pPr eaLnBrk="1">
              <a:lnSpc>
                <a:spcPct val="150000"/>
              </a:lnSpc>
            </a:pPr>
            <a:endParaRPr lang="cs-CZ" altLang="cs-CZ" sz="3200" dirty="0">
              <a:solidFill>
                <a:srgbClr val="000000"/>
              </a:solidFill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eaLnBrk="1">
              <a:lnSpc>
                <a:spcPct val="150000"/>
              </a:lnSpc>
            </a:pPr>
            <a:endParaRPr lang="cs-CZ" altLang="cs-CZ" sz="3200" dirty="0">
              <a:solidFill>
                <a:srgbClr val="00FF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1122</TotalTime>
  <Words>427</Words>
  <Application>Microsoft Office PowerPoint</Application>
  <PresentationFormat>Širokoúhlá obrazovka</PresentationFormat>
  <Paragraphs>113</Paragraphs>
  <Slides>12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Times New Roman</vt:lpstr>
      <vt:lpstr>Office Theme</vt:lpstr>
      <vt:lpstr>ČASOVÁNÍ NEPRAVIDELNÝCH SLOVES</vt:lpstr>
      <vt:lpstr>Prezentace aplikace PowerPoint</vt:lpstr>
      <vt:lpstr>1) a → ä</vt:lpstr>
      <vt:lpstr>a → ä</vt:lpstr>
      <vt:lpstr>Podobně časujeme</vt:lpstr>
      <vt:lpstr>Vyčasujte slovesa</vt:lpstr>
      <vt:lpstr>Vyčasovali jste správně?</vt:lpstr>
      <vt:lpstr>2) e → i / ie</vt:lpstr>
      <vt:lpstr>Podobně časujeme</vt:lpstr>
      <vt:lpstr>Vyčasujte slovesa</vt:lpstr>
      <vt:lpstr>Vyčasovali jste správně?</vt:lpstr>
      <vt:lpstr>Jak poznat nepravidelná slovesa?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ČASOVÁNÍ NEPRAVIDLNÝCH SLOVES</dc:title>
  <dc:creator>Bednář Milan, nprap.</dc:creator>
  <cp:lastModifiedBy>Milan Bednář</cp:lastModifiedBy>
  <cp:revision>7</cp:revision>
  <dcterms:created xsi:type="dcterms:W3CDTF">2021-04-06T11:49:36Z</dcterms:created>
  <dcterms:modified xsi:type="dcterms:W3CDTF">2024-04-08T16:44:39Z</dcterms:modified>
</cp:coreProperties>
</file>