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209F6-A9A3-476D-A152-92485CC8D898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Antonyma a homonyma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ŘEŠENÍ ÚKOLU</a:t>
            </a:r>
            <a:br>
              <a:rPr lang="cs-CZ" sz="4000" b="1" dirty="0" smtClean="0">
                <a:solidFill>
                  <a:srgbClr val="FF0000"/>
                </a:solidFill>
              </a:rPr>
            </a:br>
            <a:r>
              <a:rPr lang="cs-CZ" sz="4000" b="1" dirty="0" smtClean="0">
                <a:solidFill>
                  <a:srgbClr val="FF0000"/>
                </a:solidFill>
              </a:rPr>
              <a:t>K </a:t>
            </a:r>
            <a:r>
              <a:rPr lang="cs-CZ" sz="4000" b="1" dirty="0" smtClean="0">
                <a:solidFill>
                  <a:srgbClr val="FF0000"/>
                </a:solidFill>
              </a:rPr>
              <a:t>následujícím slovům najděte synonyma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395536" y="1772816"/>
            <a:ext cx="4094168" cy="434452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pýcha</a:t>
            </a:r>
          </a:p>
          <a:p>
            <a:r>
              <a:rPr lang="cs-CZ" dirty="0" smtClean="0"/>
              <a:t>ves</a:t>
            </a:r>
          </a:p>
          <a:p>
            <a:r>
              <a:rPr lang="cs-CZ" dirty="0" smtClean="0"/>
              <a:t>hoch</a:t>
            </a:r>
          </a:p>
          <a:p>
            <a:r>
              <a:rPr lang="cs-CZ" dirty="0" smtClean="0"/>
              <a:t>mzda</a:t>
            </a:r>
          </a:p>
          <a:p>
            <a:r>
              <a:rPr lang="cs-CZ" dirty="0" smtClean="0"/>
              <a:t>puška</a:t>
            </a:r>
          </a:p>
          <a:p>
            <a:r>
              <a:rPr lang="cs-CZ" dirty="0" smtClean="0"/>
              <a:t>hezký</a:t>
            </a:r>
          </a:p>
          <a:p>
            <a:r>
              <a:rPr lang="cs-CZ" dirty="0" smtClean="0"/>
              <a:t>rozzlobený</a:t>
            </a:r>
          </a:p>
          <a:p>
            <a:r>
              <a:rPr lang="cs-CZ" dirty="0" smtClean="0"/>
              <a:t>legitimace</a:t>
            </a:r>
          </a:p>
          <a:p>
            <a:r>
              <a:rPr lang="cs-CZ" dirty="0" smtClean="0"/>
              <a:t>energický</a:t>
            </a:r>
          </a:p>
          <a:p>
            <a:r>
              <a:rPr lang="cs-CZ" dirty="0" smtClean="0"/>
              <a:t>experiment</a:t>
            </a:r>
          </a:p>
          <a:p>
            <a:r>
              <a:rPr lang="cs-CZ" dirty="0" smtClean="0"/>
              <a:t>jakost</a:t>
            </a:r>
          </a:p>
          <a:p>
            <a:r>
              <a:rPr lang="cs-CZ" dirty="0" smtClean="0"/>
              <a:t>kopaná</a:t>
            </a:r>
          </a:p>
          <a:p>
            <a:r>
              <a:rPr lang="cs-CZ" dirty="0" smtClean="0"/>
              <a:t>košíková</a:t>
            </a:r>
          </a:p>
          <a:p>
            <a:r>
              <a:rPr lang="cs-CZ" dirty="0" smtClean="0"/>
              <a:t>mluvnice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294967295"/>
          </p:nvPr>
        </p:nvSpPr>
        <p:spPr>
          <a:xfrm>
            <a:off x="4645150" y="1700808"/>
            <a:ext cx="3887289" cy="4416528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nadutost</a:t>
            </a:r>
          </a:p>
          <a:p>
            <a:r>
              <a:rPr lang="cs-CZ" dirty="0" smtClean="0"/>
              <a:t>dědina</a:t>
            </a:r>
          </a:p>
          <a:p>
            <a:r>
              <a:rPr lang="cs-CZ" dirty="0" smtClean="0"/>
              <a:t>kluk, chlapec</a:t>
            </a:r>
          </a:p>
          <a:p>
            <a:r>
              <a:rPr lang="cs-CZ" dirty="0" smtClean="0"/>
              <a:t>plat</a:t>
            </a:r>
          </a:p>
          <a:p>
            <a:r>
              <a:rPr lang="cs-CZ" dirty="0" smtClean="0"/>
              <a:t>flinta, ručnice</a:t>
            </a:r>
          </a:p>
          <a:p>
            <a:r>
              <a:rPr lang="cs-CZ" dirty="0" smtClean="0"/>
              <a:t>krásný</a:t>
            </a:r>
          </a:p>
          <a:p>
            <a:r>
              <a:rPr lang="cs-CZ" dirty="0" smtClean="0"/>
              <a:t>naštvaný</a:t>
            </a:r>
          </a:p>
          <a:p>
            <a:r>
              <a:rPr lang="cs-CZ" dirty="0" smtClean="0"/>
              <a:t>průkaz</a:t>
            </a:r>
          </a:p>
          <a:p>
            <a:r>
              <a:rPr lang="cs-CZ" dirty="0" smtClean="0"/>
              <a:t>rázný</a:t>
            </a:r>
          </a:p>
          <a:p>
            <a:r>
              <a:rPr lang="cs-CZ" dirty="0" smtClean="0"/>
              <a:t>pokus</a:t>
            </a:r>
          </a:p>
          <a:p>
            <a:r>
              <a:rPr lang="cs-CZ" dirty="0" smtClean="0"/>
              <a:t>kvalita</a:t>
            </a:r>
          </a:p>
          <a:p>
            <a:r>
              <a:rPr lang="cs-CZ" dirty="0" smtClean="0"/>
              <a:t>fotbal</a:t>
            </a:r>
          </a:p>
          <a:p>
            <a:r>
              <a:rPr lang="cs-CZ" dirty="0" smtClean="0"/>
              <a:t>basketbal</a:t>
            </a:r>
          </a:p>
          <a:p>
            <a:r>
              <a:rPr lang="cs-CZ" dirty="0" smtClean="0"/>
              <a:t>gramatika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2204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b="1" dirty="0" smtClean="0">
                <a:solidFill>
                  <a:srgbClr val="FF0000"/>
                </a:solidFill>
              </a:rPr>
              <a:t>ŘEŠENÍ ÚKOLU - K </a:t>
            </a:r>
            <a:r>
              <a:rPr lang="cs-CZ" sz="4400" b="1" dirty="0" smtClean="0">
                <a:solidFill>
                  <a:srgbClr val="FF0000"/>
                </a:solidFill>
              </a:rPr>
              <a:t>souslovím tvoř jednoslovná synonyma</a:t>
            </a:r>
            <a:endParaRPr lang="cs-CZ" sz="44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ousloví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395536" y="2420888"/>
            <a:ext cx="3803904" cy="3910405"/>
          </a:xfrm>
        </p:spPr>
        <p:txBody>
          <a:bodyPr>
            <a:noAutofit/>
          </a:bodyPr>
          <a:lstStyle/>
          <a:p>
            <a:r>
              <a:rPr lang="cs-CZ" sz="1400" dirty="0" smtClean="0"/>
              <a:t>člen reprezentačního družstva</a:t>
            </a:r>
          </a:p>
          <a:p>
            <a:r>
              <a:rPr lang="cs-CZ" sz="1400" dirty="0" smtClean="0"/>
              <a:t>střední útočník</a:t>
            </a:r>
          </a:p>
          <a:p>
            <a:r>
              <a:rPr lang="cs-CZ" sz="1400" dirty="0" smtClean="0"/>
              <a:t>hráč kopané</a:t>
            </a:r>
          </a:p>
          <a:p>
            <a:r>
              <a:rPr lang="cs-CZ" sz="1400" dirty="0" smtClean="0"/>
              <a:t>pokutový kop</a:t>
            </a:r>
          </a:p>
          <a:p>
            <a:r>
              <a:rPr lang="cs-CZ" sz="1400" dirty="0" smtClean="0"/>
              <a:t>křídelní útočník</a:t>
            </a:r>
          </a:p>
          <a:p>
            <a:r>
              <a:rPr lang="cs-CZ" sz="1400" dirty="0" smtClean="0"/>
              <a:t>trestný kop</a:t>
            </a:r>
          </a:p>
          <a:p>
            <a:r>
              <a:rPr lang="cs-CZ" sz="1400" dirty="0" smtClean="0"/>
              <a:t>maratonský běh</a:t>
            </a:r>
          </a:p>
          <a:p>
            <a:r>
              <a:rPr lang="cs-CZ" sz="1400" dirty="0" smtClean="0"/>
              <a:t>hokejová hůl</a:t>
            </a:r>
          </a:p>
          <a:p>
            <a:r>
              <a:rPr lang="cs-CZ" sz="1400" dirty="0" smtClean="0"/>
              <a:t>vrhač koulí</a:t>
            </a:r>
          </a:p>
          <a:p>
            <a:r>
              <a:rPr lang="cs-CZ" sz="1400" dirty="0" smtClean="0"/>
              <a:t>skokan do výšky</a:t>
            </a:r>
          </a:p>
          <a:p>
            <a:r>
              <a:rPr lang="cs-CZ" sz="1400" dirty="0" smtClean="0"/>
              <a:t>startovní skok</a:t>
            </a:r>
          </a:p>
          <a:p>
            <a:r>
              <a:rPr lang="cs-CZ" sz="1400" dirty="0" smtClean="0"/>
              <a:t>skokan o tyči</a:t>
            </a:r>
          </a:p>
          <a:p>
            <a:r>
              <a:rPr lang="cs-CZ" sz="1400" dirty="0" smtClean="0"/>
              <a:t>zápasník ve volném stylu</a:t>
            </a:r>
          </a:p>
          <a:p>
            <a:r>
              <a:rPr lang="cs-CZ" sz="1400" dirty="0" smtClean="0"/>
              <a:t>nerozhodný výsledek</a:t>
            </a:r>
          </a:p>
          <a:p>
            <a:r>
              <a:rPr lang="cs-CZ" sz="1400" dirty="0" smtClean="0"/>
              <a:t>postavení mimo hru</a:t>
            </a:r>
          </a:p>
          <a:p>
            <a:endParaRPr lang="cs-CZ" sz="1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cs-CZ" dirty="0" smtClean="0"/>
              <a:t>ednoslovná </a:t>
            </a:r>
            <a:r>
              <a:rPr lang="cs-CZ" dirty="0" smtClean="0"/>
              <a:t>synonyma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788024" y="2420888"/>
            <a:ext cx="3799728" cy="3913632"/>
          </a:xfrm>
        </p:spPr>
        <p:txBody>
          <a:bodyPr>
            <a:normAutofit/>
          </a:bodyPr>
          <a:lstStyle/>
          <a:p>
            <a:r>
              <a:rPr lang="cs-CZ" sz="1400" dirty="0" smtClean="0"/>
              <a:t>reprezentant</a:t>
            </a:r>
          </a:p>
          <a:p>
            <a:r>
              <a:rPr lang="cs-CZ" sz="1400" dirty="0" smtClean="0"/>
              <a:t>forward</a:t>
            </a:r>
          </a:p>
          <a:p>
            <a:r>
              <a:rPr lang="cs-CZ" sz="1400" dirty="0" smtClean="0"/>
              <a:t>fotbalista</a:t>
            </a:r>
          </a:p>
          <a:p>
            <a:r>
              <a:rPr lang="cs-CZ" sz="1400" dirty="0" smtClean="0"/>
              <a:t>penalta</a:t>
            </a:r>
          </a:p>
          <a:p>
            <a:r>
              <a:rPr lang="cs-CZ" sz="1400" dirty="0" smtClean="0"/>
              <a:t>křídlo</a:t>
            </a:r>
          </a:p>
          <a:p>
            <a:r>
              <a:rPr lang="cs-CZ" sz="1400" dirty="0" smtClean="0"/>
              <a:t>trestňák</a:t>
            </a:r>
          </a:p>
          <a:p>
            <a:r>
              <a:rPr lang="cs-CZ" sz="1400" dirty="0" smtClean="0"/>
              <a:t>maraton</a:t>
            </a:r>
          </a:p>
          <a:p>
            <a:r>
              <a:rPr lang="cs-CZ" sz="1400" dirty="0" smtClean="0"/>
              <a:t>hokejka</a:t>
            </a:r>
          </a:p>
          <a:p>
            <a:r>
              <a:rPr lang="cs-CZ" sz="1400" dirty="0" smtClean="0"/>
              <a:t>koulař</a:t>
            </a:r>
          </a:p>
          <a:p>
            <a:r>
              <a:rPr lang="cs-CZ" sz="1400" dirty="0" smtClean="0"/>
              <a:t>výškař</a:t>
            </a:r>
          </a:p>
          <a:p>
            <a:r>
              <a:rPr lang="cs-CZ" sz="1400" dirty="0" smtClean="0"/>
              <a:t>odraz</a:t>
            </a:r>
          </a:p>
          <a:p>
            <a:r>
              <a:rPr lang="cs-CZ" sz="1400" dirty="0" smtClean="0"/>
              <a:t>tyčkař</a:t>
            </a:r>
          </a:p>
          <a:p>
            <a:r>
              <a:rPr lang="cs-CZ" sz="1400" dirty="0" err="1" smtClean="0"/>
              <a:t>volnostylař</a:t>
            </a:r>
            <a:endParaRPr lang="cs-CZ" sz="1400" dirty="0" smtClean="0"/>
          </a:p>
          <a:p>
            <a:r>
              <a:rPr lang="cs-CZ" sz="1400" dirty="0" smtClean="0"/>
              <a:t>remíza</a:t>
            </a:r>
          </a:p>
          <a:p>
            <a:r>
              <a:rPr lang="cs-CZ" sz="1400" dirty="0" smtClean="0"/>
              <a:t>ofsajd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="" xmlns:p14="http://schemas.microsoft.com/office/powerpoint/2010/main" val="282464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slova s opačným významem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k některým přídavným jménům tvoříme antonyma zápornou předponou ne- (</a:t>
            </a:r>
            <a:r>
              <a:rPr lang="cs-CZ" b="1" i="1" dirty="0" smtClean="0">
                <a:solidFill>
                  <a:srgbClr val="FF0000"/>
                </a:solidFill>
              </a:rPr>
              <a:t>nehezký</a:t>
            </a:r>
            <a:r>
              <a:rPr lang="cs-CZ" b="1" dirty="0" smtClean="0">
                <a:solidFill>
                  <a:srgbClr val="FF0000"/>
                </a:solidFill>
              </a:rPr>
              <a:t>) nebo bez- (</a:t>
            </a:r>
            <a:r>
              <a:rPr lang="cs-CZ" b="1" i="1" dirty="0" smtClean="0">
                <a:solidFill>
                  <a:srgbClr val="FF0000"/>
                </a:solidFill>
              </a:rPr>
              <a:t>bezproblémový</a:t>
            </a:r>
            <a:r>
              <a:rPr lang="cs-CZ" b="1" dirty="0" smtClean="0">
                <a:solidFill>
                  <a:srgbClr val="FF0000"/>
                </a:solidFill>
              </a:rPr>
              <a:t>), kromě toho je vyjadřujeme zvláštními slovy (</a:t>
            </a:r>
            <a:r>
              <a:rPr lang="cs-CZ" b="1" i="1" dirty="0" smtClean="0">
                <a:solidFill>
                  <a:srgbClr val="FF0000"/>
                </a:solidFill>
              </a:rPr>
              <a:t>rovný</a:t>
            </a:r>
            <a:r>
              <a:rPr lang="cs-CZ" b="1" dirty="0" smtClean="0">
                <a:solidFill>
                  <a:srgbClr val="FF0000"/>
                </a:solidFill>
              </a:rPr>
              <a:t> – </a:t>
            </a:r>
            <a:r>
              <a:rPr lang="cs-CZ" b="1" i="1" dirty="0" smtClean="0">
                <a:solidFill>
                  <a:srgbClr val="FF0000"/>
                </a:solidFill>
              </a:rPr>
              <a:t>nerovný</a:t>
            </a:r>
            <a:r>
              <a:rPr lang="cs-CZ" b="1" dirty="0" smtClean="0">
                <a:solidFill>
                  <a:srgbClr val="FF0000"/>
                </a:solidFill>
              </a:rPr>
              <a:t> – </a:t>
            </a:r>
            <a:r>
              <a:rPr lang="cs-CZ" b="1" i="1" dirty="0" smtClean="0">
                <a:solidFill>
                  <a:srgbClr val="FF0000"/>
                </a:solidFill>
              </a:rPr>
              <a:t>křivý</a:t>
            </a:r>
            <a:r>
              <a:rPr lang="cs-CZ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ke slovesům tvoříme antonyma zápornou předponou ne-, někdy je vyjadřujeme jinými slovy (</a:t>
            </a:r>
            <a:r>
              <a:rPr lang="cs-CZ" b="1" i="1" dirty="0" smtClean="0">
                <a:solidFill>
                  <a:srgbClr val="FF0000"/>
                </a:solidFill>
              </a:rPr>
              <a:t>nepamatovat</a:t>
            </a:r>
            <a:r>
              <a:rPr lang="cs-CZ" b="1" dirty="0" smtClean="0">
                <a:solidFill>
                  <a:srgbClr val="FF0000"/>
                </a:solidFill>
              </a:rPr>
              <a:t> si, </a:t>
            </a:r>
            <a:r>
              <a:rPr lang="cs-CZ" b="1" i="1" dirty="0" smtClean="0">
                <a:solidFill>
                  <a:srgbClr val="FF0000"/>
                </a:solidFill>
              </a:rPr>
              <a:t>bdít</a:t>
            </a:r>
            <a:r>
              <a:rPr lang="cs-CZ" b="1" dirty="0" smtClean="0">
                <a:solidFill>
                  <a:srgbClr val="FF0000"/>
                </a:solidFill>
              </a:rPr>
              <a:t> – </a:t>
            </a:r>
            <a:r>
              <a:rPr lang="cs-CZ" b="1" i="1" dirty="0" smtClean="0">
                <a:solidFill>
                  <a:srgbClr val="FF0000"/>
                </a:solidFill>
              </a:rPr>
              <a:t>spát</a:t>
            </a:r>
            <a:r>
              <a:rPr lang="cs-CZ" b="1" dirty="0" smtClean="0">
                <a:solidFill>
                  <a:srgbClr val="FF0000"/>
                </a:solidFill>
              </a:rPr>
              <a:t>)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A</a:t>
            </a:r>
            <a:r>
              <a:rPr lang="cs-CZ" b="1" u="sng" dirty="0" smtClean="0">
                <a:solidFill>
                  <a:srgbClr val="FF0000"/>
                </a:solidFill>
              </a:rPr>
              <a:t>ntonyma</a:t>
            </a:r>
            <a:endParaRPr lang="cs-CZ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184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slova různého původu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znějí náhodně stejně, ale pojmenovávají zcela odlišné skutečnosti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odlišujeme je od slov mnohoznačných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homonyma</a:t>
            </a:r>
            <a:r>
              <a:rPr lang="cs-CZ" dirty="0" smtClean="0">
                <a:solidFill>
                  <a:srgbClr val="FF0000"/>
                </a:solidFill>
              </a:rPr>
              <a:t> jsou slova </a:t>
            </a:r>
            <a:r>
              <a:rPr lang="cs-CZ" b="1" dirty="0" smtClean="0">
                <a:solidFill>
                  <a:srgbClr val="FF0000"/>
                </a:solidFill>
              </a:rPr>
              <a:t>různého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významu</a:t>
            </a:r>
            <a:r>
              <a:rPr lang="cs-CZ" dirty="0" smtClean="0">
                <a:solidFill>
                  <a:srgbClr val="FF0000"/>
                </a:solidFill>
              </a:rPr>
              <a:t>, která mají </a:t>
            </a:r>
            <a:r>
              <a:rPr lang="cs-CZ" b="1" dirty="0" smtClean="0">
                <a:solidFill>
                  <a:srgbClr val="FF0000"/>
                </a:solidFill>
              </a:rPr>
              <a:t>shodnou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zvukovou</a:t>
            </a:r>
            <a:r>
              <a:rPr lang="cs-CZ" dirty="0" smtClean="0">
                <a:solidFill>
                  <a:srgbClr val="FF0000"/>
                </a:solidFill>
              </a:rPr>
              <a:t> i </a:t>
            </a:r>
            <a:r>
              <a:rPr lang="cs-CZ" b="1" dirty="0" smtClean="0">
                <a:solidFill>
                  <a:srgbClr val="FF0000"/>
                </a:solidFill>
              </a:rPr>
              <a:t>písemnou</a:t>
            </a:r>
            <a:r>
              <a:rPr lang="cs-CZ" dirty="0" smtClean="0">
                <a:solidFill>
                  <a:srgbClr val="FF0000"/>
                </a:solidFill>
              </a:rPr>
              <a:t> podobu.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homonyma</a:t>
            </a:r>
            <a:r>
              <a:rPr lang="cs-CZ" dirty="0" smtClean="0">
                <a:solidFill>
                  <a:srgbClr val="FF0000"/>
                </a:solidFill>
              </a:rPr>
              <a:t> tvoří slova domácího původu se slovem přejatým – stopky (části rostliny nesoucí květ nebo plod), stopky (hodiny, z angl. stop) – i slova domácí  - vlna (na vodě), vlna (srst některých zvířat).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některá slova se náhodně shodují jen v některých svých tvarech, jsou to </a:t>
            </a:r>
            <a:r>
              <a:rPr lang="cs-CZ" b="1" dirty="0" smtClean="0">
                <a:solidFill>
                  <a:srgbClr val="FF0000"/>
                </a:solidFill>
              </a:rPr>
              <a:t>neúplná</a:t>
            </a:r>
            <a:r>
              <a:rPr lang="cs-CZ" dirty="0" smtClean="0">
                <a:solidFill>
                  <a:srgbClr val="FF0000"/>
                </a:solidFill>
              </a:rPr>
              <a:t> (</a:t>
            </a:r>
            <a:r>
              <a:rPr lang="cs-CZ" b="1" dirty="0" smtClean="0">
                <a:solidFill>
                  <a:srgbClr val="FF0000"/>
                </a:solidFill>
              </a:rPr>
              <a:t>částečná</a:t>
            </a:r>
            <a:r>
              <a:rPr lang="cs-CZ" dirty="0" smtClean="0">
                <a:solidFill>
                  <a:srgbClr val="FF0000"/>
                </a:solidFill>
              </a:rPr>
              <a:t>) </a:t>
            </a:r>
            <a:r>
              <a:rPr lang="cs-CZ" b="1" dirty="0" smtClean="0">
                <a:solidFill>
                  <a:srgbClr val="FF0000"/>
                </a:solidFill>
              </a:rPr>
              <a:t>homonyma</a:t>
            </a:r>
            <a:r>
              <a:rPr lang="cs-CZ" dirty="0" smtClean="0">
                <a:solidFill>
                  <a:srgbClr val="FF0000"/>
                </a:solidFill>
              </a:rPr>
              <a:t> (</a:t>
            </a:r>
            <a:r>
              <a:rPr lang="cs-CZ" i="1" dirty="0" smtClean="0">
                <a:solidFill>
                  <a:srgbClr val="FF0000"/>
                </a:solidFill>
              </a:rPr>
              <a:t>praví</a:t>
            </a:r>
            <a:r>
              <a:rPr lang="cs-CZ" dirty="0" smtClean="0">
                <a:solidFill>
                  <a:srgbClr val="FF0000"/>
                </a:solidFill>
              </a:rPr>
              <a:t> – 1. pád množného čísla rodu mužského životného přídavného jména pravý, 3. osoba jednotného čísla přítomného času slovesa </a:t>
            </a:r>
            <a:r>
              <a:rPr lang="cs-CZ" i="1" dirty="0" smtClean="0">
                <a:solidFill>
                  <a:srgbClr val="FF0000"/>
                </a:solidFill>
              </a:rPr>
              <a:t>pravit</a:t>
            </a:r>
            <a:r>
              <a:rPr lang="cs-CZ" dirty="0" smtClean="0">
                <a:solidFill>
                  <a:srgbClr val="FF0000"/>
                </a:solidFill>
              </a:rPr>
              <a:t>).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</a:rPr>
              <a:t>Homonyma</a:t>
            </a:r>
            <a:endParaRPr lang="cs-CZ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485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273</Words>
  <Application>Microsoft Office PowerPoint</Application>
  <PresentationFormat>Předvádění na obrazovce (4:3)</PresentationFormat>
  <Paragraphs>74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Antonyma a homonyma</vt:lpstr>
      <vt:lpstr>ŘEŠENÍ ÚKOLU K následujícím slovům najděte synonyma</vt:lpstr>
      <vt:lpstr>ŘEŠENÍ ÚKOLU - K souslovím tvoř jednoslovná synonyma</vt:lpstr>
      <vt:lpstr>Antonyma</vt:lpstr>
      <vt:lpstr>Homonyma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Antonyma a homonyma</dc:title>
  <dc:creator>Uživatel systému Windows</dc:creator>
  <cp:lastModifiedBy>Uživatel systému Windows</cp:lastModifiedBy>
  <cp:revision>1</cp:revision>
  <dcterms:created xsi:type="dcterms:W3CDTF">2020-04-01T17:35:40Z</dcterms:created>
  <dcterms:modified xsi:type="dcterms:W3CDTF">2020-04-01T17:42:36Z</dcterms:modified>
</cp:coreProperties>
</file>