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6FB6E-E939-4EA1-9FBC-F23D29889F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967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26FA5-372C-470B-856D-03941D742B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77CB8-083C-48D8-A97F-9143CC2D31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69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A131A-602E-401F-88BB-0A54ED3CE3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62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A131A-602E-401F-88BB-0A54ED3CE3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25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7BC3E-849B-40EB-9B9E-9383CFD08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09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6D9D5-5C54-4956-AB10-4C56CADCB9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03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A131A-602E-401F-88BB-0A54ED3CE3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CC0D3-8C30-4678-8E6A-131D9A5C9A3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36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EA7691-F97F-4871-8016-5215194E8C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0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8B61C-19E3-4728-BFBF-AC330F9FCC3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4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DA131A-602E-401F-88BB-0A54ED3CE3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076" descr="Horami v pojmu umění knihy">
            <a:extLst>
              <a:ext uri="{FF2B5EF4-FFF2-40B4-BE49-F238E27FC236}">
                <a16:creationId xmlns:a16="http://schemas.microsoft.com/office/drawing/2014/main" id="{F2F4CF1B-565F-29E1-2A4C-0D8DB9A4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16666"/>
          <a:stretch/>
        </p:blipFill>
        <p:spPr>
          <a:xfrm>
            <a:off x="20" y="-1"/>
            <a:ext cx="9143980" cy="685800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/>
              <a:t>DOBRODRUŽNÁ LITERATURA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/>
              <a:t>CHARAKTERISTIKA</a:t>
            </a:r>
          </a:p>
          <a:p>
            <a:pPr eaLnBrk="1" hangingPunct="1"/>
            <a:endParaRPr lang="cs-CZ" b="1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36886924-9C7E-4890-8C5E-9D449C595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04147A3-C177-493F-AFE0-5842E4EF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E35CF44-6DDC-47A0-B8F5-6D06FFFA8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5000" b="1"/>
              <a:t>DOBRODRUŽNÁ 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495800"/>
          </a:xfrm>
        </p:spPr>
        <p:txBody>
          <a:bodyPr/>
          <a:lstStyle/>
          <a:p>
            <a:pPr eaLnBrk="1" hangingPunct="1"/>
            <a:r>
              <a:rPr lang="cs-CZ" sz="2800"/>
              <a:t>epický žánr</a:t>
            </a:r>
          </a:p>
          <a:p>
            <a:pPr eaLnBrk="1" hangingPunct="1"/>
            <a:r>
              <a:rPr lang="cs-CZ" sz="2800"/>
              <a:t>v centru stojí střet člověka s životními překážkami</a:t>
            </a:r>
          </a:p>
          <a:p>
            <a:pPr eaLnBrk="1" hangingPunct="1"/>
            <a:r>
              <a:rPr lang="cs-CZ" sz="2800"/>
              <a:t>základní princip = </a:t>
            </a:r>
            <a:r>
              <a:rPr lang="cs-CZ" sz="2800" b="1"/>
              <a:t>napětí</a:t>
            </a:r>
          </a:p>
          <a:p>
            <a:pPr eaLnBrk="1" hangingPunct="1"/>
            <a:r>
              <a:rPr lang="cs-CZ" sz="2800"/>
              <a:t>dynamický děj, dějové zvraty</a:t>
            </a:r>
          </a:p>
          <a:p>
            <a:pPr eaLnBrk="1" hangingPunct="1"/>
            <a:r>
              <a:rPr lang="cs-CZ" sz="2800"/>
              <a:t>prostředí často exotické, něčím zajímavé</a:t>
            </a:r>
          </a:p>
          <a:p>
            <a:pPr eaLnBrk="1" hangingPunct="1"/>
            <a:r>
              <a:rPr lang="cs-CZ" sz="2800"/>
              <a:t>moment překvapení, hrozící nebezpečí</a:t>
            </a:r>
          </a:p>
          <a:p>
            <a:pPr eaLnBrk="1" hangingPunct="1"/>
            <a:r>
              <a:rPr lang="cs-CZ" sz="2800"/>
              <a:t>slouží převážně pro zábavu čtenáře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FC831CBE-447D-489C-AF2E-2484BACC7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100" b="1"/>
              <a:t>ŽÁNRY DOBRODRUŽNÉ LITERATURY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592381-26D9-8760-B2F2-DE3B719E5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18" b="1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4CFC0432-3F90-41B0-8E26-268830931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B56A33AA-DFC7-5367-491A-83BD9044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9" r="7680" b="1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 eaLnBrk="1" hangingPunct="1"/>
            <a:r>
              <a:rPr lang="cs-CZ"/>
              <a:t>mořský román</a:t>
            </a:r>
          </a:p>
          <a:p>
            <a:pPr eaLnBrk="1" hangingPunct="1"/>
            <a:r>
              <a:rPr lang="cs-CZ"/>
              <a:t>pirátský román</a:t>
            </a:r>
          </a:p>
          <a:p>
            <a:pPr eaLnBrk="1" hangingPunct="1"/>
            <a:r>
              <a:rPr lang="cs-CZ"/>
              <a:t>stopařský román</a:t>
            </a:r>
          </a:p>
          <a:p>
            <a:pPr eaLnBrk="1" hangingPunct="1"/>
            <a:r>
              <a:rPr lang="cs-CZ"/>
              <a:t>špionážní román</a:t>
            </a:r>
          </a:p>
          <a:p>
            <a:pPr eaLnBrk="1" hangingPunct="1"/>
            <a:r>
              <a:rPr lang="cs-CZ"/>
              <a:t>objevitelský román</a:t>
            </a:r>
          </a:p>
          <a:p>
            <a:pPr eaLnBrk="1" hangingPunct="1"/>
            <a:r>
              <a:rPr lang="cs-CZ"/>
              <a:t>historický román</a:t>
            </a:r>
          </a:p>
          <a:p>
            <a:pPr eaLnBrk="1" hangingPunct="1"/>
            <a:r>
              <a:rPr lang="cs-CZ"/>
              <a:t>cestopis</a:t>
            </a:r>
          </a:p>
          <a:p>
            <a:pPr eaLnBrk="1" hangingPunct="1"/>
            <a:r>
              <a:rPr lang="cs-CZ"/>
              <a:t>detektivka</a:t>
            </a:r>
          </a:p>
          <a:p>
            <a:pPr eaLnBrk="1" hangingPunct="1"/>
            <a:endParaRPr lang="cs-CZ"/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69C1EA44-B70A-4D4C-86DA-6A5A5236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86AE6CC0-CDED-49D0-A2E6-2B8C66EC4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000" b="1"/>
              <a:t>ŽÁNRY DOBRODRUŽNÉ LITERATURY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0D5CF0-ECF6-3AB2-34F0-F481DAE5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1839748"/>
            <a:ext cx="5182351" cy="2915072"/>
          </a:xfrm>
          <a:prstGeom prst="rect">
            <a:avLst/>
          </a:prstGeom>
        </p:spPr>
      </p:pic>
      <p:cxnSp>
        <p:nvCxnSpPr>
          <p:cNvPr id="6154" name="Straight Connector 6153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pPr eaLnBrk="1" hangingPunct="1"/>
            <a:r>
              <a:rPr lang="cs-CZ"/>
              <a:t>robinsonáda</a:t>
            </a:r>
          </a:p>
          <a:p>
            <a:pPr eaLnBrk="1" hangingPunct="1"/>
            <a:r>
              <a:rPr lang="cs-CZ"/>
              <a:t>indiánka</a:t>
            </a:r>
          </a:p>
          <a:p>
            <a:pPr eaLnBrk="1" hangingPunct="1"/>
            <a:r>
              <a:rPr lang="cs-CZ"/>
              <a:t>mayovka</a:t>
            </a:r>
          </a:p>
          <a:p>
            <a:pPr eaLnBrk="1" hangingPunct="1"/>
            <a:r>
              <a:rPr lang="cs-CZ"/>
              <a:t>kovbojka</a:t>
            </a:r>
          </a:p>
          <a:p>
            <a:pPr eaLnBrk="1" hangingPunct="1"/>
            <a:r>
              <a:rPr lang="cs-CZ"/>
              <a:t>horor</a:t>
            </a:r>
          </a:p>
          <a:p>
            <a:pPr eaLnBrk="1" hangingPunct="1"/>
            <a:r>
              <a:rPr lang="cs-CZ"/>
              <a:t>sci-fi</a:t>
            </a:r>
          </a:p>
          <a:p>
            <a:pPr eaLnBrk="1" hangingPunct="1"/>
            <a:r>
              <a:rPr lang="cs-CZ"/>
              <a:t>fantasy</a:t>
            </a:r>
            <a:endParaRPr lang="cs-CZ">
              <a:latin typeface="Arial" charset="0"/>
            </a:endParaRPr>
          </a:p>
          <a:p>
            <a:pPr eaLnBrk="1" hangingPunct="1"/>
            <a:r>
              <a:rPr lang="cs-CZ"/>
              <a:t>western</a:t>
            </a:r>
          </a:p>
          <a:p>
            <a:pPr eaLnBrk="1" hangingPunct="1">
              <a:buFontTx/>
              <a:buNone/>
            </a:pPr>
            <a:endParaRPr lang="cs-CZ"/>
          </a:p>
          <a:p>
            <a:pPr eaLnBrk="1" hangingPunct="1"/>
            <a:endParaRPr lang="cs-CZ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/>
              <a:t>CHARAKTERISTIKA ŽÁNRŮ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37361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 u="sng" dirty="0"/>
              <a:t>Cestopis</a:t>
            </a:r>
            <a:r>
              <a:rPr lang="cs-CZ" sz="2400" dirty="0"/>
              <a:t> = popis autorovy cesty do cizích zemí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u="sng" dirty="0"/>
              <a:t>Detektivka</a:t>
            </a:r>
            <a:r>
              <a:rPr lang="cs-CZ" sz="2400" dirty="0"/>
              <a:t> = zápletka je založena na zločinu, po jehož pachateli, způsobu provedení nebo motivu pátrá detektiv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u="sng" dirty="0"/>
              <a:t>Robinsonáda</a:t>
            </a:r>
            <a:r>
              <a:rPr lang="cs-CZ" sz="2400" dirty="0"/>
              <a:t> = ústředním námětem je postava trosečníka a problémy, které musí řešit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59F0377-4AC4-B3C4-615B-F5383CEA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97925"/>
            <a:ext cx="3095625" cy="267486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/>
              <a:t>CHARAKTERISTIKA ŽÁNRŮ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001000" cy="36576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u="sng" dirty="0"/>
              <a:t>Horor</a:t>
            </a:r>
            <a:r>
              <a:rPr lang="cs-CZ" sz="2400" dirty="0"/>
              <a:t> = cílem je vyvolat pocit strachu a děsu</a:t>
            </a:r>
          </a:p>
          <a:p>
            <a:pPr>
              <a:buFontTx/>
              <a:buNone/>
            </a:pPr>
            <a:r>
              <a:rPr lang="cs-CZ" sz="2400" b="1" u="sng" dirty="0"/>
              <a:t>Sci-fi</a:t>
            </a:r>
            <a:r>
              <a:rPr lang="cs-CZ" sz="2400" dirty="0"/>
              <a:t> = vědeckofantastický žánr, vyskytují se v něm moderní technologie nebo neznámé formy života, děj je často zasazen do vesmíru nebo budoucnosti</a:t>
            </a:r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C6BCA9-B4A7-A043-6C54-0786093F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3276600"/>
            <a:ext cx="4572000" cy="286131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000" b="1"/>
              <a:t>CHARAKTERISTIKA</a:t>
            </a:r>
            <a:br>
              <a:rPr lang="cs-CZ" sz="5000" b="1"/>
            </a:br>
            <a:r>
              <a:rPr lang="cs-CZ" sz="5000" b="1"/>
              <a:t>ŽÁNRŮ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b="1" u="sng"/>
              <a:t>Fantasy</a:t>
            </a:r>
            <a:r>
              <a:rPr lang="cs-CZ"/>
              <a:t> = umělecký žánr založený na užití magie nebo jiných nadpřirozených prvků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u="sng"/>
              <a:t>Western</a:t>
            </a:r>
            <a:r>
              <a:rPr lang="cs-CZ"/>
              <a:t> = žánr americké dobrodružné literatury, hlavními postavami bývají kovbojové, indiáni a zlatokopové, příběhy se odehrávají na Divokém západě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B18CF5-BCBC-110B-3FE3-9E563B3D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42900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</TotalTime>
  <Words>181</Words>
  <Application>Microsoft Office PowerPoint</Application>
  <PresentationFormat>Předvádění na obrazovce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Retrospektiva</vt:lpstr>
      <vt:lpstr>DOBRODRUŽNÁ LITERATURA</vt:lpstr>
      <vt:lpstr>DOBRODRUŽNÁ LITERATURA</vt:lpstr>
      <vt:lpstr>ŽÁNRY DOBRODRUŽNÉ LITERATURY</vt:lpstr>
      <vt:lpstr>ŽÁNRY DOBRODRUŽNÉ LITERATURY</vt:lpstr>
      <vt:lpstr>CHARAKTERISTIKA ŽÁNRŮ</vt:lpstr>
      <vt:lpstr>CHARAKTERISTIKA ŽÁNRŮ</vt:lpstr>
      <vt:lpstr>CHARAKTERISTIKA ŽÁNRŮ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</dc:creator>
  <cp:lastModifiedBy>Milan Bednář</cp:lastModifiedBy>
  <cp:revision>14</cp:revision>
  <cp:lastPrinted>1601-01-01T00:00:00Z</cp:lastPrinted>
  <dcterms:created xsi:type="dcterms:W3CDTF">1601-01-01T00:00:00Z</dcterms:created>
  <dcterms:modified xsi:type="dcterms:W3CDTF">2024-05-05T16:16:12Z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