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5" r:id="rId3"/>
    <p:sldId id="273" r:id="rId4"/>
    <p:sldId id="269" r:id="rId5"/>
    <p:sldId id="270" r:id="rId6"/>
    <p:sldId id="271" r:id="rId7"/>
    <p:sldId id="264" r:id="rId8"/>
    <p:sldId id="259" r:id="rId9"/>
    <p:sldId id="262" r:id="rId10"/>
    <p:sldId id="266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83C95-C8AB-4CBE-B52B-F4BF4F64612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904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C86F1-FD36-4860-8CAC-D53CEAD65D4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39964-2794-42D2-ACF0-21AFFC23BE6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02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16FB-467D-428F-81B6-1ECD38F62FD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87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16FB-467D-428F-81B6-1ECD38F62FD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820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F9332-95C8-4EF5-A89A-13314B60A43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223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F2A22-E138-4C66-80B1-09BF57E965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78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16FB-467D-428F-81B6-1ECD38F62FD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26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4FB6E-C0E7-46D3-A1C0-FC2F4CD19E8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08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064BB32-C72F-40F2-9F07-A0BAA8FB5A6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9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872E1-396B-4405-8324-889C0A6A2F8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94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9816FB-467D-428F-81B6-1ECD38F62FD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71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rgbClr val="FF3300"/>
                </a:solidFill>
              </a:rPr>
              <a:t>Mark Twain</a:t>
            </a:r>
          </a:p>
        </p:txBody>
      </p:sp>
      <p:pic>
        <p:nvPicPr>
          <p:cNvPr id="11268" name="Picture 4" descr="427px-Mark_Twain_by_AF_Bradl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165544"/>
            <a:ext cx="2716213" cy="381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Mark_Twain,_Brady-Handy_photo_portrait,_Feb_7,_1871,_cropp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6187" y="2089534"/>
            <a:ext cx="2281238" cy="358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Další ilustrace:</a:t>
            </a:r>
          </a:p>
        </p:txBody>
      </p:sp>
      <p:pic>
        <p:nvPicPr>
          <p:cNvPr id="14341" name="Picture 5" descr="sl7066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59692" y="2082671"/>
            <a:ext cx="2224616" cy="3336925"/>
          </a:xfrm>
          <a:noFill/>
        </p:spPr>
      </p:pic>
      <p:pic>
        <p:nvPicPr>
          <p:cNvPr id="14340" name="Picture 4" descr="sl7066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241" y="2079623"/>
            <a:ext cx="2604221" cy="333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AD7C13E-6E0A-7862-E895-8079E69E3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834" y="2079623"/>
            <a:ext cx="2300366" cy="3367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300387"/>
            <a:ext cx="6324600" cy="466026"/>
          </a:xfrm>
        </p:spPr>
        <p:txBody>
          <a:bodyPr>
            <a:normAutofit fontScale="90000"/>
          </a:bodyPr>
          <a:lstStyle/>
          <a:p>
            <a:r>
              <a:rPr lang="cs-CZ" dirty="0"/>
              <a:t>Práce s textem – Na hřbitově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4495800" cy="51355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1</a:t>
            </a:r>
            <a:r>
              <a:rPr lang="cs-CZ" sz="2500" b="1" dirty="0">
                <a:latin typeface="Calibri" pitchFamily="34" charset="0"/>
              </a:rPr>
              <a:t>. Tom a </a:t>
            </a:r>
            <a:r>
              <a:rPr lang="cs-CZ" sz="2500" b="1" dirty="0" err="1">
                <a:latin typeface="Calibri" pitchFamily="34" charset="0"/>
              </a:rPr>
              <a:t>Huck</a:t>
            </a:r>
            <a:r>
              <a:rPr lang="cs-CZ" sz="2500" b="1" dirty="0">
                <a:latin typeface="Calibri" pitchFamily="34" charset="0"/>
              </a:rPr>
              <a:t> byli spolu příbuzní. </a:t>
            </a:r>
          </a:p>
          <a:p>
            <a:r>
              <a:rPr lang="cs-CZ" sz="2500" b="1" dirty="0">
                <a:latin typeface="Calibri" pitchFamily="34" charset="0"/>
              </a:rPr>
              <a:t>2. Na hřbitově se pohybovalo 6 lidí. </a:t>
            </a:r>
          </a:p>
          <a:p>
            <a:r>
              <a:rPr lang="cs-CZ" sz="2500" b="1" dirty="0">
                <a:latin typeface="Calibri" pitchFamily="34" charset="0"/>
              </a:rPr>
              <a:t>3. Ze tří mužů byli 2 lékaři. </a:t>
            </a:r>
          </a:p>
          <a:p>
            <a:r>
              <a:rPr lang="cs-CZ" sz="2500" b="1" dirty="0">
                <a:latin typeface="Calibri" pitchFamily="34" charset="0"/>
              </a:rPr>
              <a:t>4. Jedna z postav měla indiánský původ. </a:t>
            </a:r>
          </a:p>
          <a:p>
            <a:r>
              <a:rPr lang="cs-CZ" sz="2500" b="1" dirty="0">
                <a:latin typeface="Calibri" pitchFamily="34" charset="0"/>
              </a:rPr>
              <a:t>5. Muži šli pochovat mrtvolu Koňského </a:t>
            </a:r>
            <a:r>
              <a:rPr lang="cs-CZ" sz="2500" b="1" dirty="0" err="1">
                <a:latin typeface="Calibri" pitchFamily="34" charset="0"/>
              </a:rPr>
              <a:t>Willamse</a:t>
            </a:r>
            <a:r>
              <a:rPr lang="cs-CZ" sz="2500" b="1" dirty="0">
                <a:latin typeface="Calibri" pitchFamily="34" charset="0"/>
              </a:rPr>
              <a:t>. </a:t>
            </a:r>
          </a:p>
          <a:p>
            <a:r>
              <a:rPr lang="cs-CZ" sz="2500" b="1" dirty="0">
                <a:latin typeface="Calibri" pitchFamily="34" charset="0"/>
              </a:rPr>
              <a:t>6. Mezi muži došlo ke sporu kvůli penězům. </a:t>
            </a:r>
          </a:p>
          <a:p>
            <a:r>
              <a:rPr lang="cs-CZ" sz="2500" b="1" dirty="0">
                <a:latin typeface="Calibri" pitchFamily="34" charset="0"/>
              </a:rPr>
              <a:t>7. M. </a:t>
            </a:r>
            <a:r>
              <a:rPr lang="cs-CZ" sz="2500" b="1" dirty="0" err="1">
                <a:latin typeface="Calibri" pitchFamily="34" charset="0"/>
              </a:rPr>
              <a:t>Potter</a:t>
            </a:r>
            <a:r>
              <a:rPr lang="cs-CZ" sz="2500" b="1" dirty="0">
                <a:latin typeface="Calibri" pitchFamily="34" charset="0"/>
              </a:rPr>
              <a:t> a doktor se porvali. </a:t>
            </a:r>
          </a:p>
          <a:p>
            <a:endParaRPr lang="cs-CZ" sz="2500" b="1" dirty="0">
              <a:latin typeface="Calibri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19600" y="838200"/>
            <a:ext cx="4419600" cy="5486400"/>
          </a:xfrm>
        </p:spPr>
        <p:txBody>
          <a:bodyPr>
            <a:normAutofit lnSpcReduction="10000"/>
          </a:bodyPr>
          <a:lstStyle/>
          <a:p>
            <a:r>
              <a:rPr lang="cs-CZ" sz="2500" b="1" dirty="0">
                <a:latin typeface="Calibri" pitchFamily="34" charset="0"/>
              </a:rPr>
              <a:t>8. M. </a:t>
            </a:r>
            <a:r>
              <a:rPr lang="cs-CZ" sz="2500" b="1" dirty="0" err="1">
                <a:latin typeface="Calibri" pitchFamily="34" charset="0"/>
              </a:rPr>
              <a:t>Potter</a:t>
            </a:r>
            <a:r>
              <a:rPr lang="cs-CZ" sz="2500" b="1" dirty="0">
                <a:latin typeface="Calibri" pitchFamily="34" charset="0"/>
              </a:rPr>
              <a:t> doktora zabil nožem. </a:t>
            </a:r>
          </a:p>
          <a:p>
            <a:r>
              <a:rPr lang="cs-CZ" sz="2500" b="1" dirty="0">
                <a:latin typeface="Calibri" pitchFamily="34" charset="0"/>
              </a:rPr>
              <a:t>9. </a:t>
            </a:r>
            <a:r>
              <a:rPr lang="cs-CZ" sz="2500" b="1" dirty="0" err="1">
                <a:latin typeface="Calibri" pitchFamily="34" charset="0"/>
              </a:rPr>
              <a:t>Joe</a:t>
            </a:r>
            <a:r>
              <a:rPr lang="cs-CZ" sz="2500" b="1" dirty="0">
                <a:latin typeface="Calibri" pitchFamily="34" charset="0"/>
              </a:rPr>
              <a:t> Indián </a:t>
            </a:r>
            <a:r>
              <a:rPr lang="cs-CZ" sz="2500" b="1" dirty="0" err="1">
                <a:latin typeface="Calibri" pitchFamily="34" charset="0"/>
              </a:rPr>
              <a:t>Potera</a:t>
            </a:r>
            <a:r>
              <a:rPr lang="cs-CZ" sz="2500" b="1" dirty="0">
                <a:latin typeface="Calibri" pitchFamily="34" charset="0"/>
              </a:rPr>
              <a:t> udal. </a:t>
            </a:r>
          </a:p>
          <a:p>
            <a:r>
              <a:rPr lang="cs-CZ" sz="2500" b="1" dirty="0">
                <a:latin typeface="Calibri" pitchFamily="34" charset="0"/>
              </a:rPr>
              <a:t>10. Tom </a:t>
            </a:r>
            <a:r>
              <a:rPr lang="cs-CZ" sz="2500" b="1" dirty="0" err="1">
                <a:latin typeface="Calibri" pitchFamily="34" charset="0"/>
              </a:rPr>
              <a:t>Sawyer</a:t>
            </a:r>
            <a:r>
              <a:rPr lang="cs-CZ" sz="2500" b="1" dirty="0">
                <a:latin typeface="Calibri" pitchFamily="34" charset="0"/>
              </a:rPr>
              <a:t> svědčil kvůli finanční odměně. </a:t>
            </a:r>
          </a:p>
          <a:p>
            <a:r>
              <a:rPr lang="cs-CZ" sz="2500" b="1" dirty="0">
                <a:latin typeface="Calibri" pitchFamily="34" charset="0"/>
              </a:rPr>
              <a:t>11. Celá událost se odehrála 7. července. </a:t>
            </a:r>
          </a:p>
          <a:p>
            <a:r>
              <a:rPr lang="cs-CZ" sz="2500" b="1" dirty="0">
                <a:latin typeface="Calibri" pitchFamily="34" charset="0"/>
              </a:rPr>
              <a:t>12. Tom a </a:t>
            </a:r>
            <a:r>
              <a:rPr lang="cs-CZ" sz="2500" b="1" dirty="0" err="1">
                <a:latin typeface="Calibri" pitchFamily="34" charset="0"/>
              </a:rPr>
              <a:t>Huck</a:t>
            </a:r>
            <a:r>
              <a:rPr lang="cs-CZ" sz="2500" b="1" dirty="0">
                <a:latin typeface="Calibri" pitchFamily="34" charset="0"/>
              </a:rPr>
              <a:t> byli na hřbitově pohřbít kočku. </a:t>
            </a:r>
          </a:p>
          <a:p>
            <a:r>
              <a:rPr lang="cs-CZ" sz="2500" b="1" dirty="0">
                <a:latin typeface="Calibri" pitchFamily="34" charset="0"/>
              </a:rPr>
              <a:t>13. M. </a:t>
            </a:r>
            <a:r>
              <a:rPr lang="cs-CZ" sz="2500" b="1" dirty="0" err="1">
                <a:latin typeface="Calibri" pitchFamily="34" charset="0"/>
              </a:rPr>
              <a:t>Potter</a:t>
            </a:r>
            <a:r>
              <a:rPr lang="cs-CZ" sz="2500" b="1" dirty="0">
                <a:latin typeface="Calibri" pitchFamily="34" charset="0"/>
              </a:rPr>
              <a:t> byl zproštěn viny. </a:t>
            </a:r>
          </a:p>
          <a:p>
            <a:r>
              <a:rPr lang="cs-CZ" sz="2500" b="1" dirty="0">
                <a:latin typeface="Calibri" pitchFamily="34" charset="0"/>
              </a:rPr>
              <a:t>14. </a:t>
            </a:r>
            <a:r>
              <a:rPr lang="cs-CZ" sz="2500" b="1" dirty="0" err="1">
                <a:latin typeface="Calibri" pitchFamily="34" charset="0"/>
              </a:rPr>
              <a:t>Joe</a:t>
            </a:r>
            <a:r>
              <a:rPr lang="cs-CZ" sz="2500" b="1" dirty="0">
                <a:latin typeface="Calibri" pitchFamily="34" charset="0"/>
              </a:rPr>
              <a:t> Indián byl popraven. </a:t>
            </a:r>
          </a:p>
          <a:p>
            <a:r>
              <a:rPr lang="cs-CZ" sz="2500" b="1" dirty="0">
                <a:latin typeface="Calibri" pitchFamily="34" charset="0"/>
              </a:rPr>
              <a:t>15. Pokuste se vysvětlit název Tom 2x svědkem. </a:t>
            </a:r>
          </a:p>
          <a:p>
            <a:endParaRPr lang="cs-CZ" sz="25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rgbClr val="FF3300"/>
                </a:solidFill>
              </a:rPr>
              <a:t>Mark Twain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sz="2800" dirty="0"/>
              <a:t>Americký kriticko-realistický autor.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sz="28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sz="2800" dirty="0"/>
              <a:t>Vlastním jménem Samuel </a:t>
            </a:r>
            <a:r>
              <a:rPr lang="cs-CZ" sz="2800" dirty="0" err="1"/>
              <a:t>Langhorne</a:t>
            </a:r>
            <a:r>
              <a:rPr lang="cs-CZ" sz="2800" dirty="0"/>
              <a:t> </a:t>
            </a:r>
            <a:r>
              <a:rPr lang="cs-CZ" sz="2800" dirty="0" err="1"/>
              <a:t>Clemens</a:t>
            </a:r>
            <a:r>
              <a:rPr lang="cs-CZ" sz="2800" dirty="0"/>
              <a:t>.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sz="28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sz="2800" dirty="0"/>
              <a:t>Narodil se ve Floridě (stát Missouri).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sz="28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sz="2800" dirty="0"/>
              <a:t>Psal satirické a humoristické romány a povídky.</a:t>
            </a:r>
          </a:p>
          <a:p>
            <a:pPr eaLnBrk="1" hangingPunct="1">
              <a:buFontTx/>
              <a:buNone/>
            </a:pPr>
            <a:r>
              <a:rPr lang="cs-CZ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8600"/>
            <a:ext cx="8229600" cy="6202363"/>
          </a:xfrm>
        </p:spPr>
        <p:txBody>
          <a:bodyPr/>
          <a:lstStyle/>
          <a:p>
            <a:pPr eaLnBrk="1" hangingPunct="1"/>
            <a:r>
              <a:rPr lang="cs-CZ" sz="2800" dirty="0"/>
              <a:t>Mark Twain je pseudonym. </a:t>
            </a:r>
          </a:p>
          <a:p>
            <a:pPr eaLnBrk="1" hangingPunct="1"/>
            <a:r>
              <a:rPr lang="cs-CZ" sz="2800" dirty="0"/>
              <a:t>Spisovatel jej použil poprvé v roce 1863. </a:t>
            </a:r>
          </a:p>
          <a:p>
            <a:pPr eaLnBrk="1" hangingPunct="1"/>
            <a:r>
              <a:rPr lang="cs-CZ" sz="2800" dirty="0"/>
              <a:t>Ke vzniku tohoto pseudonymu se váží dvě historky: </a:t>
            </a:r>
          </a:p>
          <a:p>
            <a:pPr eaLnBrk="1" hangingPunct="1"/>
            <a:endParaRPr lang="cs-CZ" sz="2800" dirty="0"/>
          </a:p>
          <a:p>
            <a:pPr eaLnBrk="1" hangingPunct="1"/>
            <a:r>
              <a:rPr lang="cs-CZ" sz="2800" dirty="0"/>
              <a:t>Podle jedné z nich pochází z označení bezpečné hloubky vody pro říční parník. Byly to dva sáhy, což se hlásilo slovy </a:t>
            </a:r>
            <a:r>
              <a:rPr lang="cs-CZ" sz="2800" dirty="0" err="1"/>
              <a:t>mark</a:t>
            </a:r>
            <a:r>
              <a:rPr lang="cs-CZ" sz="2800" dirty="0"/>
              <a:t> </a:t>
            </a:r>
            <a:r>
              <a:rPr lang="cs-CZ" sz="2800" dirty="0" err="1"/>
              <a:t>twain</a:t>
            </a:r>
            <a:r>
              <a:rPr lang="cs-CZ" sz="2800" dirty="0"/>
              <a:t>. </a:t>
            </a:r>
          </a:p>
          <a:p>
            <a:pPr eaLnBrk="1" hangingPunct="1"/>
            <a:endParaRPr lang="cs-CZ" sz="2800" dirty="0"/>
          </a:p>
          <a:p>
            <a:pPr eaLnBrk="1" hangingPunct="1"/>
            <a:r>
              <a:rPr lang="cs-CZ" sz="2800" dirty="0"/>
              <a:t>Podle druhé historky žádal během svých cest po Divokém západě od barmana těmito slovy dvě čárky při objednávce dvou drinků.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Jeho život: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dirty="0"/>
              <a:t>Mládí prožil na řece Mississippi, kde se živil jako lodivod. </a:t>
            </a:r>
          </a:p>
          <a:p>
            <a:pPr eaLnBrk="1" hangingPunct="1"/>
            <a:r>
              <a:rPr lang="cs-CZ" sz="2400" dirty="0"/>
              <a:t>Tam se inspiroval pro mississippskou trilogii - autobiografickou prózou </a:t>
            </a:r>
          </a:p>
          <a:p>
            <a:pPr eaLnBrk="1" hangingPunct="1">
              <a:buFontTx/>
              <a:buNone/>
            </a:pPr>
            <a:r>
              <a:rPr lang="cs-CZ" sz="2400" dirty="0"/>
              <a:t>			</a:t>
            </a:r>
            <a:r>
              <a:rPr lang="cs-CZ" sz="2400" dirty="0">
                <a:solidFill>
                  <a:srgbClr val="FF3300"/>
                </a:solidFill>
              </a:rPr>
              <a:t>Život na Mississippi.</a:t>
            </a:r>
            <a:r>
              <a:rPr lang="cs-CZ" sz="2400" dirty="0"/>
              <a:t> </a:t>
            </a:r>
          </a:p>
          <a:p>
            <a:pPr eaLnBrk="1" hangingPunct="1"/>
            <a:r>
              <a:rPr lang="cs-CZ" sz="2400" dirty="0"/>
              <a:t>Putoval také na Divoký západ, do Nevady a Kalifornie v době tzv. zlaté horečky. </a:t>
            </a:r>
          </a:p>
          <a:p>
            <a:pPr eaLnBrk="1" hangingPunct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Jeho díla: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2400" dirty="0">
                <a:solidFill>
                  <a:srgbClr val="FF3300"/>
                </a:solidFill>
              </a:rPr>
              <a:t>Dobrodružství Toma </a:t>
            </a:r>
            <a:r>
              <a:rPr lang="cs-CZ" sz="2400" dirty="0" err="1">
                <a:solidFill>
                  <a:srgbClr val="FF3300"/>
                </a:solidFill>
              </a:rPr>
              <a:t>Sawyera</a:t>
            </a:r>
            <a:r>
              <a:rPr lang="cs-CZ" sz="2400" dirty="0">
                <a:solidFill>
                  <a:srgbClr val="FF3300"/>
                </a:solidFill>
              </a:rPr>
              <a:t>  </a:t>
            </a:r>
          </a:p>
          <a:p>
            <a:pPr eaLnBrk="1" hangingPunct="1"/>
            <a:endParaRPr lang="cs-CZ" sz="2400" dirty="0">
              <a:solidFill>
                <a:srgbClr val="FF3300"/>
              </a:solidFill>
            </a:endParaRPr>
          </a:p>
          <a:p>
            <a:pPr eaLnBrk="1" hangingPunct="1"/>
            <a:r>
              <a:rPr lang="cs-CZ" sz="2400" dirty="0">
                <a:solidFill>
                  <a:srgbClr val="FF3300"/>
                </a:solidFill>
              </a:rPr>
              <a:t>Dobrodružství </a:t>
            </a:r>
            <a:r>
              <a:rPr lang="cs-CZ" sz="2400" dirty="0" err="1">
                <a:solidFill>
                  <a:srgbClr val="FF3300"/>
                </a:solidFill>
              </a:rPr>
              <a:t>Huckleberryho</a:t>
            </a:r>
            <a:r>
              <a:rPr lang="cs-CZ" sz="2400" dirty="0">
                <a:solidFill>
                  <a:srgbClr val="FF3300"/>
                </a:solidFill>
              </a:rPr>
              <a:t> Finna. </a:t>
            </a:r>
          </a:p>
          <a:p>
            <a:pPr eaLnBrk="1" hangingPunct="1"/>
            <a:endParaRPr lang="cs-CZ" sz="2400" dirty="0">
              <a:solidFill>
                <a:srgbClr val="FF3300"/>
              </a:solidFill>
            </a:endParaRPr>
          </a:p>
          <a:p>
            <a:pPr eaLnBrk="1" hangingPunct="1"/>
            <a:r>
              <a:rPr lang="cs-CZ" sz="2400" dirty="0"/>
              <a:t>Zejména poslední jmenovaný román přerostl rámec dětské četby.  </a:t>
            </a:r>
          </a:p>
          <a:p>
            <a:pPr eaLnBrk="1" hangingPunct="1"/>
            <a:r>
              <a:rPr lang="cs-CZ" sz="2400" dirty="0"/>
              <a:t>Je to působivé vyprávění o násilí, společenských a rasových problémech.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286000"/>
            <a:ext cx="7848600" cy="33067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Poslední roky jeho života ovlivnily osobní tragédie.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Přišel o ženu i o obě dvě dcery.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Mark Twain zemřel ve věku nedožitých pětasedmdesátin.</a:t>
            </a:r>
          </a:p>
          <a:p>
            <a:pPr marL="0" indent="0" eaLnBrk="1" hangingPunct="1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/>
              <a:t>Dům, ve kterém M. Twain vyrůstal:</a:t>
            </a:r>
          </a:p>
        </p:txBody>
      </p:sp>
      <p:pic>
        <p:nvPicPr>
          <p:cNvPr id="12292" name="Picture 4" descr="800px-Mark_Twain_Boyhood_Hom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90800"/>
            <a:ext cx="5181600" cy="344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12295">
            <a:extLst>
              <a:ext uri="{FF2B5EF4-FFF2-40B4-BE49-F238E27FC236}">
                <a16:creationId xmlns:a16="http://schemas.microsoft.com/office/drawing/2014/main" id="{BD401F6B-8430-4392-A9C1-E7AF1A47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2298" name="Rectangle 12297">
            <a:extLst>
              <a:ext uri="{FF2B5EF4-FFF2-40B4-BE49-F238E27FC236}">
                <a16:creationId xmlns:a16="http://schemas.microsoft.com/office/drawing/2014/main" id="{1EF4CA56-5E10-46FC-B8C0-89FC75EA4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2300" name="Straight Connector 12299">
            <a:extLst>
              <a:ext uri="{FF2B5EF4-FFF2-40B4-BE49-F238E27FC236}">
                <a16:creationId xmlns:a16="http://schemas.microsoft.com/office/drawing/2014/main" id="{6DDF8255-E454-48AF-9A12-E4291F413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302" name="Rectangle 12301">
            <a:extLst>
              <a:ext uri="{FF2B5EF4-FFF2-40B4-BE49-F238E27FC236}">
                <a16:creationId xmlns:a16="http://schemas.microsoft.com/office/drawing/2014/main" id="{1069967B-1003-4A24-8F8B-EB4281D3E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8662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650991" y="639097"/>
            <a:ext cx="300631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Huckleberry Finn. Obrázek od E. W. Kembla z původního vydání knihy v roce 1884.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9DBB6C1-568C-C524-2EDC-06964D25C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55" y="1369370"/>
            <a:ext cx="2279584" cy="3547989"/>
          </a:xfrm>
          <a:prstGeom prst="rect">
            <a:avLst/>
          </a:prstGeom>
        </p:spPr>
      </p:pic>
      <p:pic>
        <p:nvPicPr>
          <p:cNvPr id="12291" name="Picture 4" descr="388px-Huckleberry-finn-with-rabbit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01315" y="1377958"/>
            <a:ext cx="2286202" cy="3530813"/>
          </a:xfrm>
          <a:prstGeom prst="rect">
            <a:avLst/>
          </a:prstGeom>
          <a:noFill/>
        </p:spPr>
      </p:pic>
      <p:cxnSp>
        <p:nvCxnSpPr>
          <p:cNvPr id="12304" name="Straight Connector 12303">
            <a:extLst>
              <a:ext uri="{FF2B5EF4-FFF2-40B4-BE49-F238E27FC236}">
                <a16:creationId xmlns:a16="http://schemas.microsoft.com/office/drawing/2014/main" id="{3A3107CF-1DF4-410D-BA3E-3F28607DE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2599" y="4343400"/>
            <a:ext cx="246888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6" name="Rectangle 12305">
            <a:extLst>
              <a:ext uri="{FF2B5EF4-FFF2-40B4-BE49-F238E27FC236}">
                <a16:creationId xmlns:a16="http://schemas.microsoft.com/office/drawing/2014/main" id="{7DA54415-83F6-406B-859B-F9107966D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2308" name="Rectangle 12307">
            <a:extLst>
              <a:ext uri="{FF2B5EF4-FFF2-40B4-BE49-F238E27FC236}">
                <a16:creationId xmlns:a16="http://schemas.microsoft.com/office/drawing/2014/main" id="{781C8251-4BEA-41D3-9F16-7D76F5573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to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7213600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ktiva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164</TotalTime>
  <Words>377</Words>
  <Application>Microsoft Office PowerPoint</Application>
  <PresentationFormat>Předvádění na obrazovce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Wingdings</vt:lpstr>
      <vt:lpstr>Retrospektiva</vt:lpstr>
      <vt:lpstr>Mark Twain</vt:lpstr>
      <vt:lpstr>Mark Twain</vt:lpstr>
      <vt:lpstr>Prezentace aplikace PowerPoint</vt:lpstr>
      <vt:lpstr>Jeho život:</vt:lpstr>
      <vt:lpstr>Jeho díla:</vt:lpstr>
      <vt:lpstr>Prezentace aplikace PowerPoint</vt:lpstr>
      <vt:lpstr>Dům, ve kterém M. Twain vyrůstal:</vt:lpstr>
      <vt:lpstr>Huckleberry Finn. Obrázek od E. W. Kembla z původního vydání knihy v roce 1884.</vt:lpstr>
      <vt:lpstr>Prezentace aplikace PowerPoint</vt:lpstr>
      <vt:lpstr>Další ilustrace:</vt:lpstr>
      <vt:lpstr>Práce s textem – Na hřbitově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Milan Bednář</cp:lastModifiedBy>
  <cp:revision>12</cp:revision>
  <cp:lastPrinted>1601-01-01T00:00:00Z</cp:lastPrinted>
  <dcterms:created xsi:type="dcterms:W3CDTF">1601-01-01T00:00:00Z</dcterms:created>
  <dcterms:modified xsi:type="dcterms:W3CDTF">2024-05-05T16:22:00Z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