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80" r:id="rId2"/>
    <p:sldId id="273" r:id="rId3"/>
    <p:sldId id="274" r:id="rId4"/>
    <p:sldId id="275" r:id="rId5"/>
    <p:sldId id="276" r:id="rId6"/>
    <p:sldId id="277" r:id="rId7"/>
    <p:sldId id="278" r:id="rId8"/>
    <p:sldId id="281" r:id="rId9"/>
    <p:sldId id="282" r:id="rId10"/>
    <p:sldId id="279" r:id="rId11"/>
  </p:sldIdLst>
  <p:sldSz cx="9144000" cy="6858000" type="screen4x3"/>
  <p:notesSz cx="6858000" cy="9144000"/>
  <p:custDataLst>
    <p:tags r:id="rId12"/>
  </p:custDataLst>
  <p:defaultTextStyle>
    <a:defPPr>
      <a:defRPr lang="cs-CZ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C0E5"/>
    <a:srgbClr val="ECF27A"/>
    <a:srgbClr val="447D2B"/>
    <a:srgbClr val="6618AC"/>
    <a:srgbClr val="8D17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112" d="100"/>
          <a:sy n="112" d="100"/>
        </p:scale>
        <p:origin x="11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ChangeArrowheads="1"/>
          </p:cNvSpPr>
          <p:nvPr/>
        </p:nvSpPr>
        <p:spPr bwMode="hidden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 b="0"/>
          </a:p>
        </p:txBody>
      </p:sp>
      <p:pic>
        <p:nvPicPr>
          <p:cNvPr id="4099" name="Picture 1027" descr="D:\FRONTPAGE THEMES\NATURE\ANABNR2.PNG"/>
          <p:cNvPicPr>
            <a:picLocks noChangeAspect="1" noChangeArrowheads="1"/>
          </p:cNvPicPr>
          <p:nvPr/>
        </p:nvPicPr>
        <p:blipFill>
          <a:blip r:embed="rId2" cstate="print"/>
          <a:srcRect l="-900" t="-1314" r="-2" b="-36961"/>
          <a:stretch>
            <a:fillRect/>
          </a:stretch>
        </p:blipFill>
        <p:spPr bwMode="auto">
          <a:xfrm>
            <a:off x="533400" y="3200400"/>
            <a:ext cx="8458200" cy="1158875"/>
          </a:xfrm>
          <a:prstGeom prst="rect">
            <a:avLst/>
          </a:prstGeom>
          <a:noFill/>
        </p:spPr>
      </p:pic>
      <p:sp>
        <p:nvSpPr>
          <p:cNvPr id="4100" name="Rectangle 1028"/>
          <p:cNvSpPr>
            <a:spLocks noChangeArrowheads="1"/>
          </p:cNvSpPr>
          <p:nvPr/>
        </p:nvSpPr>
        <p:spPr bwMode="hidden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 b="0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4102" name="Rectangle 1030"/>
          <p:cNvSpPr>
            <a:spLocks noGrp="1" noChangeArrowheads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103" name="Rectangle 1031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104" name="Rectangle 1032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105" name="Rectangle 103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fld id="{E69428C9-BE2D-4666-8A30-E5C34E73FA2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E50BC6-211D-46CB-AE2C-8759C98A4FA9}" type="slidenum">
              <a:rPr lang="cs-CZ"/>
              <a:pPr/>
              <a:t>‹#›</a:t>
            </a:fld>
            <a:endParaRPr lang="cs-CZ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AAC3C7-C2EB-4841-AF48-A05C7A833AC0}" type="slidenum">
              <a:rPr lang="cs-CZ"/>
              <a:pPr/>
              <a:t>‹#›</a:t>
            </a:fld>
            <a:endParaRPr lang="cs-CZ" sz="14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066800" y="2101850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66800" y="6413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429000" y="64135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229600" y="6413500"/>
            <a:ext cx="914400" cy="457200"/>
          </a:xfrm>
        </p:spPr>
        <p:txBody>
          <a:bodyPr/>
          <a:lstStyle>
            <a:lvl1pPr>
              <a:defRPr/>
            </a:lvl1pPr>
          </a:lstStyle>
          <a:p>
            <a:fld id="{88354930-5D47-47AC-A7E3-20581D7E17D5}" type="slidenum">
              <a:rPr lang="cs-CZ"/>
              <a:pPr/>
              <a:t>‹#›</a:t>
            </a:fld>
            <a:endParaRPr lang="cs-CZ"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0EE64-8709-4BC6-A35B-61C94A706754}" type="slidenum">
              <a:rPr lang="cs-CZ"/>
              <a:pPr/>
              <a:t>‹#›</a:t>
            </a:fld>
            <a:endParaRPr lang="cs-CZ"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D7AFE-EA16-44F6-9844-CE05FF33EA12}" type="slidenum">
              <a:rPr lang="cs-CZ"/>
              <a:pPr/>
              <a:t>‹#›</a:t>
            </a:fld>
            <a:endParaRPr lang="cs-CZ"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D5D5E-BD8E-4C8B-AE5D-1C7733553354}" type="slidenum">
              <a:rPr lang="cs-CZ"/>
              <a:pPr/>
              <a:t>‹#›</a:t>
            </a:fld>
            <a:endParaRPr lang="cs-CZ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44DB74-775F-4129-A64D-036781CAA719}" type="slidenum">
              <a:rPr lang="cs-CZ"/>
              <a:pPr/>
              <a:t>‹#›</a:t>
            </a:fld>
            <a:endParaRPr lang="cs-CZ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16FF7-28C7-4D29-AEC2-49496F01CA9D}" type="slidenum">
              <a:rPr lang="cs-CZ"/>
              <a:pPr/>
              <a:t>‹#›</a:t>
            </a:fld>
            <a:endParaRPr lang="cs-CZ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EDB60-7CFB-41A8-9C39-B9263E810485}" type="slidenum">
              <a:rPr lang="cs-CZ"/>
              <a:pPr/>
              <a:t>‹#›</a:t>
            </a:fld>
            <a:endParaRPr lang="cs-CZ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62D779-544D-4A10-946C-47D9F4BEDAC8}" type="slidenum">
              <a:rPr lang="cs-CZ"/>
              <a:pPr/>
              <a:t>‹#›</a:t>
            </a:fld>
            <a:endParaRPr lang="cs-CZ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9242D-985A-40D3-8439-E89AF21A8E14}" type="slidenum">
              <a:rPr lang="cs-CZ"/>
              <a:pPr/>
              <a:t>‹#›</a:t>
            </a:fld>
            <a:endParaRPr lang="cs-CZ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 b="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 b="0"/>
          </a:p>
        </p:txBody>
      </p:sp>
      <p:sp>
        <p:nvSpPr>
          <p:cNvPr id="3076" name="Rectangle 4" descr="Stationery"/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 b="0"/>
          </a:p>
        </p:txBody>
      </p:sp>
      <p:sp>
        <p:nvSpPr>
          <p:cNvPr id="3077" name="Rectangle 5" descr="Stationery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 b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13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b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13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b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pic>
        <p:nvPicPr>
          <p:cNvPr id="3081" name="Picture 9" descr="C:\Wendy\anabnr2.GIF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</p:spPr>
      </p:pic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 b="0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b="0">
                <a:solidFill>
                  <a:schemeClr val="tx2"/>
                </a:solidFill>
              </a:defRPr>
            </a:lvl1pPr>
          </a:lstStyle>
          <a:p>
            <a:fld id="{703DC04D-545D-4C5E-9AFC-8DB6B2CCE45C}" type="slidenum">
              <a:rPr lang="cs-CZ"/>
              <a:pPr/>
              <a:t>‹#›</a:t>
            </a:fld>
            <a:endParaRPr lang="cs-CZ" sz="1400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0013" indent="-228600" algn="l" rtl="0" fontAlgn="base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712913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Shoda přísudku s podmětem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Výklad a procvičování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990600"/>
            <a:ext cx="7772400" cy="1143000"/>
          </a:xfrm>
        </p:spPr>
        <p:txBody>
          <a:bodyPr/>
          <a:lstStyle/>
          <a:p>
            <a:r>
              <a:rPr lang="cs-CZ" sz="4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Několikanásobný podmět</a:t>
            </a:r>
          </a:p>
        </p:txBody>
      </p:sp>
      <p:graphicFrame>
        <p:nvGraphicFramePr>
          <p:cNvPr id="26661" name="Group 37"/>
          <p:cNvGraphicFramePr>
            <a:graphicFrameLocks noGrp="1"/>
          </p:cNvGraphicFramePr>
          <p:nvPr>
            <p:ph type="tbl" idx="1"/>
          </p:nvPr>
        </p:nvGraphicFramePr>
        <p:xfrm>
          <a:off x="685800" y="2514600"/>
          <a:ext cx="7772400" cy="4175760"/>
        </p:xfrm>
        <a:graphic>
          <a:graphicData uri="http://schemas.openxmlformats.org/drawingml/2006/table">
            <a:tbl>
              <a:tblPr/>
              <a:tblGrid>
                <a:gridCol w="678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sng" strike="noStrike" cap="none" normalizeH="0" baseline="0">
                          <a:ln>
                            <a:noFill/>
                          </a:ln>
                          <a:solidFill>
                            <a:srgbClr val="6618AC"/>
                          </a:solidFill>
                          <a:effectLst/>
                          <a:latin typeface="Times New Roman" pitchFamily="18" charset="0"/>
                        </a:rPr>
                        <a:t>Hoši, dívky</a:t>
                      </a: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i malé </a:t>
                      </a:r>
                      <a:r>
                        <a:rPr kumimoji="0" lang="cs-CZ" sz="2800" b="1" i="0" u="sng" strike="noStrike" cap="none" normalizeH="0" baseline="0">
                          <a:ln>
                            <a:noFill/>
                          </a:ln>
                          <a:solidFill>
                            <a:srgbClr val="6618AC"/>
                          </a:solidFill>
                          <a:effectLst/>
                          <a:latin typeface="Times New Roman" pitchFamily="18" charset="0"/>
                        </a:rPr>
                        <a:t>děti</a:t>
                      </a: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si hrál</a:t>
                      </a: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8D174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4000" b="1" i="0" u="none" strike="noStrike" cap="none" normalizeH="0" baseline="0">
                          <a:ln>
                            <a:noFill/>
                          </a:ln>
                          <a:solidFill>
                            <a:srgbClr val="8D1741"/>
                          </a:solidFill>
                          <a:effectLst/>
                          <a:latin typeface="Times New Roman" pitchFamily="18" charset="0"/>
                        </a:rPr>
                        <a:t>-i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sng" strike="noStrike" cap="none" normalizeH="0" baseline="0">
                          <a:ln>
                            <a:noFill/>
                          </a:ln>
                          <a:solidFill>
                            <a:srgbClr val="6618AC"/>
                          </a:solidFill>
                          <a:effectLst/>
                          <a:latin typeface="Times New Roman" pitchFamily="18" charset="0"/>
                        </a:rPr>
                        <a:t>Sešit</a:t>
                      </a: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0" lang="cs-CZ" sz="2800" b="1" i="0" u="sng" strike="noStrike" cap="none" normalizeH="0" baseline="0">
                          <a:ln>
                            <a:noFill/>
                          </a:ln>
                          <a:solidFill>
                            <a:srgbClr val="6618AC"/>
                          </a:solidFill>
                          <a:effectLst/>
                          <a:latin typeface="Times New Roman" pitchFamily="18" charset="0"/>
                        </a:rPr>
                        <a:t>kniha</a:t>
                      </a: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ležel</a:t>
                      </a: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8D174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na stole.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4000" b="1" i="0" u="none" strike="noStrike" cap="none" normalizeH="0" baseline="0">
                          <a:ln>
                            <a:noFill/>
                          </a:ln>
                          <a:solidFill>
                            <a:srgbClr val="8D1741"/>
                          </a:solidFill>
                          <a:effectLst/>
                          <a:latin typeface="Times New Roman" pitchFamily="18" charset="0"/>
                        </a:rPr>
                        <a:t>-y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sng" strike="noStrike" cap="none" normalizeH="0" baseline="0">
                          <a:ln>
                            <a:noFill/>
                          </a:ln>
                          <a:solidFill>
                            <a:srgbClr val="6618AC"/>
                          </a:solidFill>
                          <a:effectLst/>
                          <a:latin typeface="Times New Roman" pitchFamily="18" charset="0"/>
                        </a:rPr>
                        <a:t>Kotě</a:t>
                      </a: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0" lang="cs-CZ" sz="2800" b="1" i="0" u="sng" strike="noStrike" cap="none" normalizeH="0" baseline="0">
                          <a:ln>
                            <a:noFill/>
                          </a:ln>
                          <a:solidFill>
                            <a:srgbClr val="6618AC"/>
                          </a:solidFill>
                          <a:effectLst/>
                          <a:latin typeface="Times New Roman" pitchFamily="18" charset="0"/>
                        </a:rPr>
                        <a:t>štěně</a:t>
                      </a: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běhal</a:t>
                      </a: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8D174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4000" b="1" i="0" u="none" strike="noStrike" cap="none" normalizeH="0" baseline="0">
                          <a:ln>
                            <a:noFill/>
                          </a:ln>
                          <a:solidFill>
                            <a:srgbClr val="8D1741"/>
                          </a:solidFill>
                          <a:effectLst/>
                          <a:latin typeface="Times New Roman" pitchFamily="18" charset="0"/>
                        </a:rPr>
                        <a:t>-y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sng" strike="noStrike" cap="none" normalizeH="0" baseline="0">
                          <a:ln>
                            <a:noFill/>
                          </a:ln>
                          <a:solidFill>
                            <a:srgbClr val="6618AC"/>
                          </a:solidFill>
                          <a:effectLst/>
                          <a:latin typeface="Times New Roman" pitchFamily="18" charset="0"/>
                        </a:rPr>
                        <a:t>Koťata</a:t>
                      </a: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0" lang="cs-CZ" sz="2800" b="1" i="0" u="sng" strike="noStrike" cap="none" normalizeH="0" baseline="0">
                          <a:ln>
                            <a:noFill/>
                          </a:ln>
                          <a:solidFill>
                            <a:srgbClr val="6618AC"/>
                          </a:solidFill>
                          <a:effectLst/>
                          <a:latin typeface="Times New Roman" pitchFamily="18" charset="0"/>
                        </a:rPr>
                        <a:t>štěňata</a:t>
                      </a: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běhal</a:t>
                      </a: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8D174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4000" b="1" i="0" u="none" strike="noStrike" cap="none" normalizeH="0" baseline="0">
                          <a:ln>
                            <a:noFill/>
                          </a:ln>
                          <a:solidFill>
                            <a:srgbClr val="8D1741"/>
                          </a:solidFill>
                          <a:effectLst/>
                          <a:latin typeface="Times New Roman" pitchFamily="18" charset="0"/>
                        </a:rPr>
                        <a:t>-a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 výlet jel</a:t>
                      </a: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8D174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(jel</a:t>
                      </a: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8D174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 </a:t>
                      </a:r>
                      <a:r>
                        <a:rPr kumimoji="0" lang="cs-CZ" sz="2800" b="1" i="0" u="sng" strike="noStrike" cap="none" normalizeH="0" baseline="0">
                          <a:ln>
                            <a:noFill/>
                          </a:ln>
                          <a:solidFill>
                            <a:srgbClr val="6618AC"/>
                          </a:solidFill>
                          <a:effectLst/>
                          <a:latin typeface="Times New Roman" pitchFamily="18" charset="0"/>
                        </a:rPr>
                        <a:t>dívky</a:t>
                      </a: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i </a:t>
                      </a:r>
                      <a:r>
                        <a:rPr kumimoji="0" lang="cs-CZ" sz="2800" b="1" i="0" u="sng" strike="noStrike" cap="none" normalizeH="0" baseline="0">
                          <a:ln>
                            <a:noFill/>
                          </a:ln>
                          <a:solidFill>
                            <a:srgbClr val="6618AC"/>
                          </a:solidFill>
                          <a:effectLst/>
                          <a:latin typeface="Times New Roman" pitchFamily="18" charset="0"/>
                        </a:rPr>
                        <a:t>chlapci</a:t>
                      </a: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8D1741"/>
                          </a:solidFill>
                          <a:effectLst/>
                          <a:latin typeface="Times New Roman" pitchFamily="18" charset="0"/>
                        </a:rPr>
                        <a:t>-i,-y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Večer šl</a:t>
                      </a: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8D174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(šl</a:t>
                      </a: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8D174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 </a:t>
                      </a:r>
                      <a:r>
                        <a:rPr kumimoji="0" lang="cs-CZ" sz="2800" b="1" i="0" u="sng" strike="noStrike" cap="none" normalizeH="0" baseline="0">
                          <a:ln>
                            <a:noFill/>
                          </a:ln>
                          <a:solidFill>
                            <a:srgbClr val="6618AC"/>
                          </a:solidFill>
                          <a:effectLst/>
                          <a:latin typeface="Times New Roman" pitchFamily="18" charset="0"/>
                        </a:rPr>
                        <a:t>matka</a:t>
                      </a: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i </a:t>
                      </a:r>
                      <a:r>
                        <a:rPr kumimoji="0" lang="cs-CZ" sz="2800" b="1" i="0" u="sng" strike="noStrike" cap="none" normalizeH="0" baseline="0">
                          <a:ln>
                            <a:noFill/>
                          </a:ln>
                          <a:solidFill>
                            <a:srgbClr val="6618AC"/>
                          </a:solidFill>
                          <a:effectLst/>
                          <a:latin typeface="Times New Roman" pitchFamily="18" charset="0"/>
                        </a:rPr>
                        <a:t>otec</a:t>
                      </a: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do divadla.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8D1741"/>
                          </a:solidFill>
                          <a:effectLst/>
                          <a:latin typeface="Times New Roman" pitchFamily="18" charset="0"/>
                        </a:rPr>
                        <a:t>-i,-a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6663" name="Picture 39" descr="http://nd.blog.cz/p/petrs123.blog.cz/obrazky/1947158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838200"/>
            <a:ext cx="1427163" cy="14478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6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6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WordArt 2"/>
          <p:cNvSpPr>
            <a:spLocks noChangeArrowheads="1" noChangeShapeType="1" noTextEdit="1"/>
          </p:cNvSpPr>
          <p:nvPr/>
        </p:nvSpPr>
        <p:spPr bwMode="auto">
          <a:xfrm>
            <a:off x="1066800" y="914400"/>
            <a:ext cx="6019800" cy="933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6000" kern="10">
                <a:ln w="9525">
                  <a:noFill/>
                  <a:miter lim="800000"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Shoda přísudku s podmětem</a:t>
            </a:r>
          </a:p>
        </p:txBody>
      </p:sp>
      <p:pic>
        <p:nvPicPr>
          <p:cNvPr id="20485" name="Picture 5" descr="http://gify-mix.wz.cz/gifi/Postavy/hudebnici/hudebnici1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505200"/>
            <a:ext cx="2286000" cy="3200400"/>
          </a:xfrm>
          <a:prstGeom prst="rect">
            <a:avLst/>
          </a:prstGeom>
          <a:noFill/>
        </p:spPr>
      </p:pic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2209800" y="1981200"/>
            <a:ext cx="6400800" cy="1143000"/>
          </a:xfrm>
          <a:prstGeom prst="wedgeRoundRectCallout">
            <a:avLst>
              <a:gd name="adj1" fmla="val -37870"/>
              <a:gd name="adj2" fmla="val 10597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2590800" y="2057400"/>
            <a:ext cx="5572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i="1"/>
              <a:t>Koncovka sloves v příčestí minulém se řídí </a:t>
            </a:r>
          </a:p>
          <a:p>
            <a:r>
              <a:rPr lang="cs-CZ" i="1"/>
              <a:t>rodem podmětu.</a:t>
            </a:r>
          </a:p>
        </p:txBody>
      </p:sp>
      <p:graphicFrame>
        <p:nvGraphicFramePr>
          <p:cNvPr id="20523" name="Group 43"/>
          <p:cNvGraphicFramePr>
            <a:graphicFrameLocks noGrp="1"/>
          </p:cNvGraphicFramePr>
          <p:nvPr/>
        </p:nvGraphicFramePr>
        <p:xfrm>
          <a:off x="3581400" y="3810000"/>
          <a:ext cx="4572000" cy="2590800"/>
        </p:xfrm>
        <a:graphic>
          <a:graphicData uri="http://schemas.openxmlformats.org/drawingml/2006/table">
            <a:tbl>
              <a:tblPr/>
              <a:tblGrid>
                <a:gridCol w="2324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8D1741"/>
                          </a:solidFill>
                          <a:effectLst/>
                          <a:latin typeface="Times New Roman" pitchFamily="18" charset="0"/>
                        </a:rPr>
                        <a:t>Rod podmětu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8D1741"/>
                          </a:solidFill>
                          <a:effectLst/>
                          <a:latin typeface="Times New Roman" pitchFamily="18" charset="0"/>
                        </a:rPr>
                        <a:t>Koncovka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 živ.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2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6618AC"/>
                          </a:solidFill>
                          <a:effectLst/>
                          <a:latin typeface="Times New Roman" pitchFamily="18" charset="0"/>
                        </a:rPr>
                        <a:t>-i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C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 než.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2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6618AC"/>
                          </a:solidFill>
                          <a:effectLst/>
                          <a:latin typeface="Times New Roman" pitchFamily="18" charset="0"/>
                        </a:rPr>
                        <a:t>-y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C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2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6618AC"/>
                          </a:solidFill>
                          <a:effectLst/>
                          <a:latin typeface="Times New Roman" pitchFamily="18" charset="0"/>
                        </a:rPr>
                        <a:t>-y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C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27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6618AC"/>
                          </a:solidFill>
                          <a:effectLst/>
                          <a:latin typeface="Times New Roman" pitchFamily="18" charset="0"/>
                        </a:rPr>
                        <a:t>-a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C0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0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nimBg="1"/>
      <p:bldP spid="20486" grpId="0" animBg="1" autoUpdateAnimBg="0"/>
      <p:bldP spid="2048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 descr="http://st.blog.cz/s/superzertik.blog.cz/obrazky/1095588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990600"/>
            <a:ext cx="2286000" cy="3121025"/>
          </a:xfrm>
          <a:prstGeom prst="rect">
            <a:avLst/>
          </a:prstGeom>
          <a:noFill/>
        </p:spPr>
      </p:pic>
      <p:graphicFrame>
        <p:nvGraphicFramePr>
          <p:cNvPr id="21555" name="Group 51"/>
          <p:cNvGraphicFramePr>
            <a:graphicFrameLocks noGrp="1"/>
          </p:cNvGraphicFramePr>
          <p:nvPr/>
        </p:nvGraphicFramePr>
        <p:xfrm>
          <a:off x="2743200" y="1371600"/>
          <a:ext cx="6096000" cy="488696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447D2B"/>
                          </a:solidFill>
                          <a:effectLst/>
                          <a:latin typeface="Times New Roman" pitchFamily="18" charset="0"/>
                        </a:rPr>
                        <a:t>Rod podmětu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447D2B"/>
                          </a:solidFill>
                          <a:effectLst/>
                          <a:latin typeface="Times New Roman" pitchFamily="18" charset="0"/>
                        </a:rPr>
                        <a:t>Příklad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447D2B"/>
                          </a:solidFill>
                          <a:effectLst/>
                          <a:latin typeface="Times New Roman" pitchFamily="18" charset="0"/>
                        </a:rPr>
                        <a:t>Koncovka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6618AC"/>
                          </a:solidFill>
                          <a:effectLst/>
                          <a:latin typeface="Times New Roman" pitchFamily="18" charset="0"/>
                        </a:rPr>
                        <a:t>M živ.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1" u="none" strike="noStrike" cap="none" normalizeH="0" baseline="0">
                          <a:ln>
                            <a:noFill/>
                          </a:ln>
                          <a:solidFill>
                            <a:srgbClr val="6618AC"/>
                          </a:solidFill>
                          <a:effectLst/>
                          <a:latin typeface="Times New Roman" pitchFamily="18" charset="0"/>
                        </a:rPr>
                        <a:t>Chlapci</a:t>
                      </a:r>
                      <a:r>
                        <a:rPr kumimoji="0" lang="cs-CZ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přijel</a:t>
                      </a:r>
                      <a:r>
                        <a:rPr kumimoji="0" 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8D174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0" lang="cs-CZ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100000">
                          <a:schemeClr val="accent1">
                            <a:gamma/>
                            <a:shade val="46275"/>
                            <a:invGamma/>
                          </a:schemeClr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8D1741"/>
                          </a:solidFill>
                          <a:effectLst/>
                          <a:latin typeface="Times New Roman" pitchFamily="18" charset="0"/>
                        </a:rPr>
                        <a:t>-i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100000">
                          <a:schemeClr val="accent2"/>
                        </a:gs>
                      </a:gsLst>
                      <a:lin ang="27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6618AC"/>
                          </a:solidFill>
                          <a:effectLst/>
                          <a:latin typeface="Times New Roman" pitchFamily="18" charset="0"/>
                        </a:rPr>
                        <a:t>M než.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1" u="sng" strike="noStrike" cap="none" normalizeH="0" baseline="0">
                          <a:ln>
                            <a:noFill/>
                          </a:ln>
                          <a:solidFill>
                            <a:srgbClr val="6618AC"/>
                          </a:solidFill>
                          <a:effectLst/>
                          <a:latin typeface="Times New Roman" pitchFamily="18" charset="0"/>
                        </a:rPr>
                        <a:t>Autobusy</a:t>
                      </a:r>
                      <a:r>
                        <a:rPr kumimoji="0" lang="cs-CZ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startoval</a:t>
                      </a:r>
                      <a:r>
                        <a:rPr kumimoji="0" 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8D174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r>
                        <a:rPr kumimoji="0" lang="cs-CZ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100000">
                          <a:schemeClr val="accent1">
                            <a:gamma/>
                            <a:shade val="46275"/>
                            <a:invGamma/>
                          </a:schemeClr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8D1741"/>
                          </a:solidFill>
                          <a:effectLst/>
                          <a:latin typeface="Times New Roman" pitchFamily="18" charset="0"/>
                        </a:rPr>
                        <a:t>-y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100000">
                          <a:schemeClr val="accent2"/>
                        </a:gs>
                      </a:gsLst>
                      <a:lin ang="27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6618AC"/>
                          </a:solidFill>
                          <a:effectLst/>
                          <a:latin typeface="Times New Roman" pitchFamily="18" charset="0"/>
                        </a:rPr>
                        <a:t>Ženský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1" u="sng" strike="noStrike" cap="none" normalizeH="0" baseline="0">
                          <a:ln>
                            <a:noFill/>
                          </a:ln>
                          <a:solidFill>
                            <a:srgbClr val="6618AC"/>
                          </a:solidFill>
                          <a:effectLst/>
                          <a:latin typeface="Times New Roman" pitchFamily="18" charset="0"/>
                        </a:rPr>
                        <a:t>Dívky</a:t>
                      </a:r>
                      <a:r>
                        <a:rPr kumimoji="0" lang="cs-CZ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si hrál</a:t>
                      </a:r>
                      <a:r>
                        <a:rPr kumimoji="0" 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8D174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r>
                        <a:rPr kumimoji="0" lang="cs-CZ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100000">
                          <a:schemeClr val="accent1">
                            <a:gamma/>
                            <a:shade val="46275"/>
                            <a:invGamma/>
                          </a:schemeClr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8D1741"/>
                          </a:solidFill>
                          <a:effectLst/>
                          <a:latin typeface="Times New Roman" pitchFamily="18" charset="0"/>
                        </a:rPr>
                        <a:t>-y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100000">
                          <a:schemeClr val="accent2"/>
                        </a:gs>
                      </a:gsLst>
                      <a:lin ang="27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6618AC"/>
                          </a:solidFill>
                          <a:effectLst/>
                          <a:latin typeface="Times New Roman" pitchFamily="18" charset="0"/>
                        </a:rPr>
                        <a:t>Střední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1" u="sng" strike="noStrike" cap="none" normalizeH="0" baseline="0">
                          <a:ln>
                            <a:noFill/>
                          </a:ln>
                          <a:solidFill>
                            <a:srgbClr val="6618AC"/>
                          </a:solidFill>
                          <a:effectLst/>
                          <a:latin typeface="Times New Roman" pitchFamily="18" charset="0"/>
                        </a:rPr>
                        <a:t>Děvčata</a:t>
                      </a:r>
                      <a:r>
                        <a:rPr kumimoji="0" lang="cs-CZ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si hrál</a:t>
                      </a:r>
                      <a:r>
                        <a:rPr kumimoji="0" 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8D174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  <a:r>
                        <a:rPr kumimoji="0" lang="cs-CZ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100000">
                          <a:schemeClr val="accent1">
                            <a:gamma/>
                            <a:shade val="46275"/>
                            <a:invGamma/>
                          </a:schemeClr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8D1741"/>
                          </a:solidFill>
                          <a:effectLst/>
                          <a:latin typeface="Times New Roman" pitchFamily="18" charset="0"/>
                        </a:rPr>
                        <a:t>-a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100000">
                          <a:schemeClr val="accent2"/>
                        </a:gs>
                      </a:gsLst>
                      <a:lin ang="27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1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3" descr="http://nd.blog.cz/p/petrs123.blog.cz/obrazky/1947676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219200"/>
            <a:ext cx="1455738" cy="1828800"/>
          </a:xfrm>
          <a:prstGeom prst="rect">
            <a:avLst/>
          </a:prstGeom>
          <a:noFill/>
        </p:spPr>
      </p:pic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3810000" y="1295400"/>
            <a:ext cx="2438400" cy="10668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/>
              <a:t>Lidičky</a:t>
            </a:r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>
            <a:off x="5181600" y="4114800"/>
            <a:ext cx="2743200" cy="9906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/>
              <a:t>Koně</a:t>
            </a:r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4495800" y="2667000"/>
            <a:ext cx="2590800" cy="10668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/>
              <a:t>Rodiče</a:t>
            </a:r>
          </a:p>
        </p:txBody>
      </p:sp>
      <p:sp>
        <p:nvSpPr>
          <p:cNvPr id="22538" name="AutoShape 10"/>
          <p:cNvSpPr>
            <a:spLocks noChangeArrowheads="1"/>
          </p:cNvSpPr>
          <p:nvPr/>
        </p:nvSpPr>
        <p:spPr bwMode="auto">
          <a:xfrm>
            <a:off x="914400" y="914400"/>
            <a:ext cx="2667000" cy="4343400"/>
          </a:xfrm>
          <a:prstGeom prst="verticalScroll">
            <a:avLst>
              <a:gd name="adj" fmla="val 12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i="1"/>
              <a:t>Tato podstatná </a:t>
            </a:r>
          </a:p>
          <a:p>
            <a:pPr algn="ctr"/>
            <a:r>
              <a:rPr lang="cs-CZ" i="1"/>
              <a:t>jména jsou </a:t>
            </a:r>
          </a:p>
          <a:p>
            <a:pPr algn="ctr"/>
            <a:r>
              <a:rPr lang="cs-CZ" i="1"/>
              <a:t>mluvnicky</a:t>
            </a:r>
          </a:p>
          <a:p>
            <a:pPr algn="ctr"/>
            <a:r>
              <a:rPr lang="cs-CZ" i="1"/>
              <a:t>životná, </a:t>
            </a:r>
          </a:p>
          <a:p>
            <a:pPr algn="ctr"/>
            <a:r>
              <a:rPr lang="cs-CZ" i="1"/>
              <a:t>přestože mají </a:t>
            </a:r>
          </a:p>
          <a:p>
            <a:pPr algn="ctr"/>
            <a:r>
              <a:rPr lang="cs-CZ" i="1"/>
              <a:t>neživotnou </a:t>
            </a:r>
          </a:p>
          <a:p>
            <a:pPr algn="ctr"/>
            <a:r>
              <a:rPr lang="cs-CZ" i="1"/>
              <a:t>koncovku.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838200" y="5562600"/>
            <a:ext cx="2459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tx2"/>
                </a:solidFill>
              </a:rPr>
              <a:t>Lidičky se vrátil</a:t>
            </a:r>
            <a:r>
              <a:rPr lang="cs-CZ">
                <a:solidFill>
                  <a:srgbClr val="8D1741"/>
                </a:solidFill>
              </a:rPr>
              <a:t>i</a:t>
            </a:r>
            <a:r>
              <a:rPr lang="cs-CZ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3505200" y="5105400"/>
            <a:ext cx="3451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tx2"/>
                </a:solidFill>
              </a:rPr>
              <a:t>Rodiče jel</a:t>
            </a:r>
            <a:r>
              <a:rPr lang="cs-CZ">
                <a:solidFill>
                  <a:srgbClr val="8D1741"/>
                </a:solidFill>
              </a:rPr>
              <a:t>i</a:t>
            </a:r>
            <a:r>
              <a:rPr lang="cs-CZ">
                <a:solidFill>
                  <a:schemeClr val="tx2"/>
                </a:solidFill>
              </a:rPr>
              <a:t> na dovolenou.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5257800" y="5715000"/>
            <a:ext cx="313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tx2"/>
                </a:solidFill>
              </a:rPr>
              <a:t>Bujní koně se vzpínal</a:t>
            </a:r>
            <a:r>
              <a:rPr lang="cs-CZ">
                <a:solidFill>
                  <a:srgbClr val="8D1741"/>
                </a:solidFill>
              </a:rPr>
              <a:t>i</a:t>
            </a:r>
            <a:r>
              <a:rPr lang="cs-CZ">
                <a:solidFill>
                  <a:schemeClr val="tx2"/>
                </a:solidFill>
              </a:rPr>
              <a:t>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 autoUpdateAnimBg="0"/>
      <p:bldP spid="22533" grpId="0" animBg="1" autoUpdateAnimBg="0"/>
      <p:bldP spid="22534" grpId="0" animBg="1" autoUpdateAnimBg="0"/>
      <p:bldP spid="22538" grpId="0" animBg="1" autoUpdateAnimBg="0"/>
      <p:bldP spid="22540" grpId="0" autoUpdateAnimBg="0"/>
      <p:bldP spid="22541" grpId="0" autoUpdateAnimBg="0"/>
      <p:bldP spid="2254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 descr="http://www.kouzelne-hracky.cz/katalog/img_produkty/houpaci-kun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914400"/>
            <a:ext cx="3733800" cy="2665413"/>
          </a:xfrm>
          <a:prstGeom prst="rect">
            <a:avLst/>
          </a:prstGeom>
          <a:noFill/>
        </p:spPr>
      </p:pic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3581400" y="1371600"/>
            <a:ext cx="4994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Dřevěné houpací </a:t>
            </a:r>
            <a:r>
              <a:rPr lang="cs-CZ" u="sng">
                <a:solidFill>
                  <a:srgbClr val="6618AC"/>
                </a:solidFill>
              </a:rPr>
              <a:t>koně</a:t>
            </a:r>
            <a:r>
              <a:rPr lang="cs-CZ"/>
              <a:t> stál</a:t>
            </a:r>
            <a:r>
              <a:rPr lang="cs-CZ">
                <a:solidFill>
                  <a:srgbClr val="8D1741"/>
                </a:solidFill>
              </a:rPr>
              <a:t>y</a:t>
            </a:r>
            <a:r>
              <a:rPr lang="cs-CZ"/>
              <a:t> na návsi.</a:t>
            </a:r>
          </a:p>
        </p:txBody>
      </p:sp>
      <p:pic>
        <p:nvPicPr>
          <p:cNvPr id="23558" name="Picture 6" descr="J. A. Staffa, Hostinné: Houpací kůň, kolem 188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1981200"/>
            <a:ext cx="1919288" cy="3067050"/>
          </a:xfrm>
          <a:prstGeom prst="rect">
            <a:avLst/>
          </a:prstGeom>
          <a:noFill/>
        </p:spPr>
      </p:pic>
      <p:pic>
        <p:nvPicPr>
          <p:cNvPr id="23560" name="Picture 8" descr="http://img6.imageshack.us/img6/6526/kun3ed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3962400"/>
            <a:ext cx="2743200" cy="2193925"/>
          </a:xfrm>
          <a:prstGeom prst="rect">
            <a:avLst/>
          </a:prstGeom>
          <a:noFill/>
        </p:spPr>
      </p:pic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685800" y="4572000"/>
            <a:ext cx="2476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 tělocvičně byl</a:t>
            </a:r>
            <a:r>
              <a:rPr lang="cs-CZ">
                <a:solidFill>
                  <a:srgbClr val="8D1741"/>
                </a:solidFill>
              </a:rPr>
              <a:t>y </a:t>
            </a:r>
          </a:p>
          <a:p>
            <a:r>
              <a:rPr lang="cs-CZ"/>
              <a:t>připraven</a:t>
            </a:r>
            <a:r>
              <a:rPr lang="cs-CZ">
                <a:solidFill>
                  <a:srgbClr val="8D1741"/>
                </a:solidFill>
              </a:rPr>
              <a:t>y</a:t>
            </a:r>
            <a:r>
              <a:rPr lang="cs-CZ"/>
              <a:t> </a:t>
            </a:r>
            <a:r>
              <a:rPr lang="cs-CZ" u="sng">
                <a:solidFill>
                  <a:srgbClr val="6618AC"/>
                </a:solidFill>
              </a:rPr>
              <a:t>koně</a:t>
            </a:r>
            <a:r>
              <a:rPr lang="cs-CZ"/>
              <a:t>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autoUpdateAnimBg="0"/>
      <p:bldP spid="2356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9" name="Picture 3" descr="http://www.esennce.cz/_data_app_catalogue/25_den_na_jacht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286000"/>
            <a:ext cx="3676650" cy="2760663"/>
          </a:xfrm>
          <a:prstGeom prst="rect">
            <a:avLst/>
          </a:prstGeom>
          <a:noFill/>
          <a:ln w="57150">
            <a:solidFill>
              <a:srgbClr val="000080"/>
            </a:solidFill>
            <a:miter lim="800000"/>
            <a:headEnd/>
            <a:tailEnd/>
          </a:ln>
        </p:spPr>
      </p:pic>
      <p:sp>
        <p:nvSpPr>
          <p:cNvPr id="24580" name="AutoShape 4"/>
          <p:cNvSpPr>
            <a:spLocks/>
          </p:cNvSpPr>
          <p:nvPr/>
        </p:nvSpPr>
        <p:spPr bwMode="auto">
          <a:xfrm>
            <a:off x="685800" y="914400"/>
            <a:ext cx="4191000" cy="609600"/>
          </a:xfrm>
          <a:prstGeom prst="borderCallout2">
            <a:avLst>
              <a:gd name="adj1" fmla="val 18750"/>
              <a:gd name="adj2" fmla="val -1819"/>
              <a:gd name="adj3" fmla="val 18750"/>
              <a:gd name="adj4" fmla="val -1819"/>
              <a:gd name="adj5" fmla="val 377606"/>
              <a:gd name="adj6" fmla="val -1819"/>
            </a:avLst>
          </a:prstGeom>
          <a:solidFill>
            <a:srgbClr val="ECF27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4581" name="AutoShape 5"/>
          <p:cNvSpPr>
            <a:spLocks/>
          </p:cNvSpPr>
          <p:nvPr/>
        </p:nvSpPr>
        <p:spPr bwMode="auto">
          <a:xfrm>
            <a:off x="4419600" y="5867400"/>
            <a:ext cx="4191000" cy="609600"/>
          </a:xfrm>
          <a:prstGeom prst="borderCallout2">
            <a:avLst>
              <a:gd name="adj1" fmla="val 18750"/>
              <a:gd name="adj2" fmla="val -1819"/>
              <a:gd name="adj3" fmla="val 18750"/>
              <a:gd name="adj4" fmla="val -1819"/>
              <a:gd name="adj5" fmla="val -175000"/>
              <a:gd name="adj6" fmla="val -66134"/>
            </a:avLst>
          </a:prstGeom>
          <a:solidFill>
            <a:srgbClr val="ECF27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4582" name="AutoShape 6"/>
          <p:cNvSpPr>
            <a:spLocks/>
          </p:cNvSpPr>
          <p:nvPr/>
        </p:nvSpPr>
        <p:spPr bwMode="auto">
          <a:xfrm>
            <a:off x="5486400" y="2743200"/>
            <a:ext cx="3505200" cy="762000"/>
          </a:xfrm>
          <a:prstGeom prst="borderCallout2">
            <a:avLst>
              <a:gd name="adj1" fmla="val 15000"/>
              <a:gd name="adj2" fmla="val -2176"/>
              <a:gd name="adj3" fmla="val 15000"/>
              <a:gd name="adj4" fmla="val -2176"/>
              <a:gd name="adj5" fmla="val 240000"/>
              <a:gd name="adj6" fmla="val -40125"/>
            </a:avLst>
          </a:prstGeom>
          <a:solidFill>
            <a:srgbClr val="ECF27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295400" y="9906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828800" y="990600"/>
            <a:ext cx="292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u="sng">
                <a:solidFill>
                  <a:srgbClr val="6618AC"/>
                </a:solidFill>
              </a:rPr>
              <a:t>Dny</a:t>
            </a:r>
            <a:r>
              <a:rPr lang="cs-CZ"/>
              <a:t> plynul</a:t>
            </a:r>
            <a:r>
              <a:rPr lang="cs-CZ">
                <a:solidFill>
                  <a:srgbClr val="8D1741"/>
                </a:solidFill>
              </a:rPr>
              <a:t>y</a:t>
            </a:r>
            <a:r>
              <a:rPr lang="cs-CZ"/>
              <a:t> pomalu.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5622925" y="2860675"/>
            <a:ext cx="2852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u="sng">
                <a:solidFill>
                  <a:srgbClr val="6618AC"/>
                </a:solidFill>
              </a:rPr>
              <a:t>Dni</a:t>
            </a:r>
            <a:r>
              <a:rPr lang="cs-CZ"/>
              <a:t> plynuly pomalu.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4800600" y="5943600"/>
            <a:ext cx="3140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u="sng">
                <a:solidFill>
                  <a:srgbClr val="6618AC"/>
                </a:solidFill>
              </a:rPr>
              <a:t>Dnové</a:t>
            </a:r>
            <a:r>
              <a:rPr lang="cs-CZ"/>
              <a:t> plynul</a:t>
            </a:r>
            <a:r>
              <a:rPr lang="cs-CZ">
                <a:solidFill>
                  <a:srgbClr val="8D1741"/>
                </a:solidFill>
              </a:rPr>
              <a:t>i</a:t>
            </a:r>
            <a:r>
              <a:rPr lang="cs-CZ"/>
              <a:t> pomalu.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 autoUpdateAnimBg="0"/>
      <p:bldP spid="24581" grpId="0" animBg="1" autoUpdateAnimBg="0"/>
      <p:bldP spid="24582" grpId="0" animBg="1" autoUpdateAnimBg="0"/>
      <p:bldP spid="24584" grpId="0" autoUpdateAnimBg="0"/>
      <p:bldP spid="24585" grpId="0" autoUpdateAnimBg="0"/>
      <p:bldP spid="2458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3" descr="http://www.peoplecomm.cz/images/homan/homan-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3429000"/>
            <a:ext cx="4876800" cy="3175000"/>
          </a:xfrm>
          <a:prstGeom prst="rect">
            <a:avLst/>
          </a:prstGeom>
          <a:noFill/>
        </p:spPr>
      </p:pic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762000" y="1219200"/>
            <a:ext cx="1984375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>
                <a:solidFill>
                  <a:srgbClr val="6618AC"/>
                </a:solidFill>
              </a:rPr>
              <a:t> </a:t>
            </a:r>
            <a:r>
              <a:rPr lang="cs-CZ" sz="3200">
                <a:solidFill>
                  <a:srgbClr val="6618AC"/>
                </a:solidFill>
              </a:rPr>
              <a:t>davy</a:t>
            </a:r>
          </a:p>
          <a:p>
            <a:pPr>
              <a:buFont typeface="Wingdings" pitchFamily="2" charset="2"/>
              <a:buChar char="Ø"/>
            </a:pPr>
            <a:r>
              <a:rPr lang="cs-CZ" sz="3200">
                <a:solidFill>
                  <a:srgbClr val="6618AC"/>
                </a:solidFill>
              </a:rPr>
              <a:t> tisíce</a:t>
            </a:r>
          </a:p>
          <a:p>
            <a:pPr>
              <a:buFont typeface="Wingdings" pitchFamily="2" charset="2"/>
              <a:buChar char="Ø"/>
            </a:pPr>
            <a:r>
              <a:rPr lang="cs-CZ" sz="3200">
                <a:solidFill>
                  <a:srgbClr val="6618AC"/>
                </a:solidFill>
              </a:rPr>
              <a:t> skupiny</a:t>
            </a:r>
          </a:p>
          <a:p>
            <a:pPr>
              <a:buFont typeface="Wingdings" pitchFamily="2" charset="2"/>
              <a:buChar char="Ø"/>
            </a:pPr>
            <a:r>
              <a:rPr lang="cs-CZ" sz="3200">
                <a:solidFill>
                  <a:srgbClr val="6618AC"/>
                </a:solidFill>
              </a:rPr>
              <a:t> miliony</a:t>
            </a:r>
          </a:p>
        </p:txBody>
      </p:sp>
      <p:sp>
        <p:nvSpPr>
          <p:cNvPr id="25605" name="AutoShape 5"/>
          <p:cNvSpPr>
            <a:spLocks/>
          </p:cNvSpPr>
          <p:nvPr/>
        </p:nvSpPr>
        <p:spPr bwMode="auto">
          <a:xfrm>
            <a:off x="3048000" y="1371600"/>
            <a:ext cx="838200" cy="1752600"/>
          </a:xfrm>
          <a:prstGeom prst="rightBrace">
            <a:avLst>
              <a:gd name="adj1" fmla="val 17424"/>
              <a:gd name="adj2" fmla="val 50000"/>
            </a:avLst>
          </a:prstGeom>
          <a:noFill/>
          <a:ln w="5080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4251325" y="1673225"/>
            <a:ext cx="18145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>
                <a:solidFill>
                  <a:srgbClr val="6618AC"/>
                </a:solidFill>
              </a:rPr>
              <a:t>lidí stál</a:t>
            </a:r>
            <a:r>
              <a:rPr lang="cs-CZ" sz="4000">
                <a:solidFill>
                  <a:srgbClr val="8D1741"/>
                </a:solidFill>
              </a:rPr>
              <a:t>y</a:t>
            </a:r>
            <a:r>
              <a:rPr lang="cs-CZ" sz="3200">
                <a:solidFill>
                  <a:srgbClr val="6618AC"/>
                </a:solidFill>
              </a:rPr>
              <a:t>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utoUpdateAnimBg="0"/>
      <p:bldP spid="25605" grpId="0" animBg="1"/>
      <p:bldP spid="2560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934616"/>
          </a:xfrm>
        </p:spPr>
        <p:txBody>
          <a:bodyPr/>
          <a:lstStyle/>
          <a:p>
            <a:r>
              <a:rPr lang="cs-CZ" dirty="0"/>
              <a:t>Procvičování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700808"/>
            <a:ext cx="7772400" cy="451584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None/>
            </a:pPr>
            <a:r>
              <a:rPr lang="cs-CZ" sz="2700" b="1" dirty="0">
                <a:latin typeface="Calibri" pitchFamily="34" charset="0"/>
              </a:rPr>
              <a:t>Naše plavkyně nezklamal-.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sz="2700" b="1" dirty="0">
                <a:latin typeface="Calibri" pitchFamily="34" charset="0"/>
              </a:rPr>
              <a:t>Děti strávil- prázdniny u babičky.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sz="2700" b="1" dirty="0">
                <a:latin typeface="Calibri" pitchFamily="34" charset="0"/>
              </a:rPr>
              <a:t>Zákaznice byl- se zbožím spokojena.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sz="2700" b="1" dirty="0">
                <a:latin typeface="Calibri" pitchFamily="34" charset="0"/>
              </a:rPr>
              <a:t>Na loukách kvetl- kopretiny.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sz="2700" b="1" dirty="0">
                <a:latin typeface="Calibri" pitchFamily="34" charset="0"/>
              </a:rPr>
              <a:t>Včely poletoval- u úlu.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sz="2700" b="1" dirty="0">
                <a:latin typeface="Calibri" pitchFamily="34" charset="0"/>
              </a:rPr>
              <a:t>Na vztyčené stožáry připevnil- montéři pevná lana.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sz="2700" b="1" dirty="0">
                <a:latin typeface="Calibri" pitchFamily="34" charset="0"/>
              </a:rPr>
              <a:t>Teplé dny už uplynul-.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sz="2700" b="1" dirty="0">
                <a:latin typeface="Calibri" pitchFamily="34" charset="0"/>
              </a:rPr>
              <a:t>Obě pole byl- zorán-.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sz="2700" b="1" dirty="0">
                <a:latin typeface="Calibri" pitchFamily="34" charset="0"/>
              </a:rPr>
              <a:t>V ovocnářské školce vypěstoval- novou odrůdu hrušně.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sz="2700" b="1" dirty="0">
                <a:latin typeface="Calibri" pitchFamily="34" charset="0"/>
              </a:rPr>
              <a:t>Davy lidí zaplnil- náměstí.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718592"/>
          </a:xfrm>
        </p:spPr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340768"/>
            <a:ext cx="7772400" cy="487588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cs-CZ" sz="2700" b="1" dirty="0">
                <a:latin typeface="Calibri" pitchFamily="34" charset="0"/>
              </a:rPr>
              <a:t>Naše plavkyně nezklamal</a:t>
            </a:r>
            <a:r>
              <a:rPr lang="cs-CZ" sz="2700" b="1" dirty="0">
                <a:solidFill>
                  <a:srgbClr val="CC0000"/>
                </a:solidFill>
                <a:latin typeface="Calibri" pitchFamily="34" charset="0"/>
              </a:rPr>
              <a:t>y</a:t>
            </a:r>
            <a:r>
              <a:rPr lang="cs-CZ" sz="2700" b="1" dirty="0">
                <a:latin typeface="Calibri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2700" b="1" dirty="0">
                <a:latin typeface="Calibri" pitchFamily="34" charset="0"/>
              </a:rPr>
              <a:t>Děti strávil</a:t>
            </a:r>
            <a:r>
              <a:rPr lang="cs-CZ" sz="2700" b="1" dirty="0">
                <a:solidFill>
                  <a:srgbClr val="CC0000"/>
                </a:solidFill>
                <a:latin typeface="Calibri" pitchFamily="34" charset="0"/>
              </a:rPr>
              <a:t>y</a:t>
            </a:r>
            <a:r>
              <a:rPr lang="cs-CZ" sz="2700" b="1" dirty="0">
                <a:latin typeface="Calibri" pitchFamily="34" charset="0"/>
              </a:rPr>
              <a:t> prázdniny u babičky.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2700" b="1" dirty="0">
                <a:latin typeface="Calibri" pitchFamily="34" charset="0"/>
              </a:rPr>
              <a:t>Zákaznice byl</a:t>
            </a:r>
            <a:r>
              <a:rPr lang="cs-CZ" sz="2700" b="1" dirty="0">
                <a:solidFill>
                  <a:srgbClr val="CC0000"/>
                </a:solidFill>
                <a:latin typeface="Calibri" pitchFamily="34" charset="0"/>
              </a:rPr>
              <a:t>a</a:t>
            </a:r>
            <a:r>
              <a:rPr lang="cs-CZ" sz="2700" b="1" dirty="0">
                <a:latin typeface="Calibri" pitchFamily="34" charset="0"/>
              </a:rPr>
              <a:t> se zbožím spokojena.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2700" b="1" dirty="0">
                <a:latin typeface="Calibri" pitchFamily="34" charset="0"/>
              </a:rPr>
              <a:t>Na loukách kvetl</a:t>
            </a:r>
            <a:r>
              <a:rPr lang="cs-CZ" sz="2700" b="1" dirty="0">
                <a:solidFill>
                  <a:srgbClr val="CC0000"/>
                </a:solidFill>
                <a:latin typeface="Calibri" pitchFamily="34" charset="0"/>
              </a:rPr>
              <a:t>y</a:t>
            </a:r>
            <a:r>
              <a:rPr lang="cs-CZ" sz="2700" b="1" dirty="0">
                <a:latin typeface="Calibri" pitchFamily="34" charset="0"/>
              </a:rPr>
              <a:t> kopretiny.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2700" b="1" dirty="0">
                <a:latin typeface="Calibri" pitchFamily="34" charset="0"/>
              </a:rPr>
              <a:t>Včely poletoval</a:t>
            </a:r>
            <a:r>
              <a:rPr lang="cs-CZ" sz="2700" b="1" dirty="0">
                <a:solidFill>
                  <a:srgbClr val="CC0000"/>
                </a:solidFill>
                <a:latin typeface="Calibri" pitchFamily="34" charset="0"/>
              </a:rPr>
              <a:t>y</a:t>
            </a:r>
            <a:r>
              <a:rPr lang="cs-CZ" sz="2700" b="1" dirty="0">
                <a:latin typeface="Calibri" pitchFamily="34" charset="0"/>
              </a:rPr>
              <a:t> u úlu.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2700" b="1" dirty="0">
                <a:latin typeface="Calibri" pitchFamily="34" charset="0"/>
              </a:rPr>
              <a:t>Na vztyčené stožáry připevnil</a:t>
            </a:r>
            <a:r>
              <a:rPr lang="cs-CZ" sz="2700" b="1" dirty="0">
                <a:solidFill>
                  <a:srgbClr val="CC0000"/>
                </a:solidFill>
                <a:latin typeface="Calibri" pitchFamily="34" charset="0"/>
              </a:rPr>
              <a:t>i</a:t>
            </a:r>
            <a:r>
              <a:rPr lang="cs-CZ" sz="2700" b="1" dirty="0">
                <a:latin typeface="Calibri" pitchFamily="34" charset="0"/>
              </a:rPr>
              <a:t> montéři pevná lana.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2700" b="1" dirty="0">
                <a:latin typeface="Calibri" pitchFamily="34" charset="0"/>
              </a:rPr>
              <a:t>Teplé dny už uplynul</a:t>
            </a:r>
            <a:r>
              <a:rPr lang="cs-CZ" sz="2700" b="1" dirty="0">
                <a:solidFill>
                  <a:srgbClr val="CC0000"/>
                </a:solidFill>
                <a:latin typeface="Calibri" pitchFamily="34" charset="0"/>
              </a:rPr>
              <a:t>y</a:t>
            </a:r>
            <a:r>
              <a:rPr lang="cs-CZ" sz="2700" b="1" dirty="0">
                <a:latin typeface="Calibri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2700" b="1" dirty="0">
                <a:latin typeface="Calibri" pitchFamily="34" charset="0"/>
              </a:rPr>
              <a:t>Obě pole byl</a:t>
            </a:r>
            <a:r>
              <a:rPr lang="cs-CZ" sz="2700" b="1" dirty="0">
                <a:solidFill>
                  <a:srgbClr val="CC0000"/>
                </a:solidFill>
                <a:latin typeface="Calibri" pitchFamily="34" charset="0"/>
              </a:rPr>
              <a:t>a</a:t>
            </a:r>
            <a:r>
              <a:rPr lang="cs-CZ" sz="2700" b="1" dirty="0">
                <a:latin typeface="Calibri" pitchFamily="34" charset="0"/>
              </a:rPr>
              <a:t> zorán</a:t>
            </a:r>
            <a:r>
              <a:rPr lang="cs-CZ" sz="2700" b="1" dirty="0">
                <a:solidFill>
                  <a:srgbClr val="CC0000"/>
                </a:solidFill>
                <a:latin typeface="Calibri" pitchFamily="34" charset="0"/>
              </a:rPr>
              <a:t>a</a:t>
            </a:r>
            <a:r>
              <a:rPr lang="cs-CZ" sz="2700" b="1" dirty="0">
                <a:latin typeface="Calibri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2700" b="1" dirty="0">
                <a:latin typeface="Calibri" pitchFamily="34" charset="0"/>
              </a:rPr>
              <a:t>V ovocnářské školce vypěstoval</a:t>
            </a:r>
            <a:r>
              <a:rPr lang="cs-CZ" sz="2700" b="1" dirty="0">
                <a:solidFill>
                  <a:srgbClr val="CC0000"/>
                </a:solidFill>
                <a:latin typeface="Calibri" pitchFamily="34" charset="0"/>
              </a:rPr>
              <a:t>i</a:t>
            </a:r>
            <a:r>
              <a:rPr lang="cs-CZ" sz="2700" b="1" dirty="0">
                <a:latin typeface="Calibri" pitchFamily="34" charset="0"/>
              </a:rPr>
              <a:t> novou odrůdu hrušně.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2700" b="1" dirty="0">
                <a:latin typeface="Calibri" pitchFamily="34" charset="0"/>
              </a:rPr>
              <a:t>Davy lidí zaplnil</a:t>
            </a:r>
            <a:r>
              <a:rPr lang="cs-CZ" sz="2700" b="1" dirty="0">
                <a:solidFill>
                  <a:srgbClr val="CC0000"/>
                </a:solidFill>
                <a:latin typeface="Calibri" pitchFamily="34" charset="0"/>
              </a:rPr>
              <a:t>y</a:t>
            </a:r>
            <a:r>
              <a:rPr lang="cs-CZ" sz="2700" b="1" dirty="0">
                <a:latin typeface="Calibri" pitchFamily="34" charset="0"/>
              </a:rPr>
              <a:t> náměstí.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SECONDARYMONITOR" val="True"/>
  <p:tag name="BULLETTYPE" val="3"/>
  <p:tag name="RESPCOUNTERSTYLE" val="-1"/>
  <p:tag name="INPUTSOURCE" val="1"/>
  <p:tag name="BACKUPSESSIONS" val="True"/>
  <p:tag name="REVIEWONLY" val="False"/>
  <p:tag name="PARTICIPANTSINLEADERBOARD" val="5"/>
  <p:tag name="BUBBLESIZEVISIBLE" val="True"/>
  <p:tag name="CUSTOMGRIDBACKCOLOR" val="-2830136"/>
  <p:tag name="CUSTOMCELLBACKCOLOR3" val="-268652"/>
  <p:tag name="DISPLAYDEVICENUMBER" val="True"/>
  <p:tag name="AUTOSIZEGRID" val="True"/>
  <p:tag name="CHARTCOLORS" val="0"/>
  <p:tag name="MULTIRESPDIVISOR" val="1"/>
  <p:tag name="CORRECTPOINTVALUE" val="100"/>
  <p:tag name="ADDINALWAYSLOADED" val="False"/>
  <p:tag name="TPVERSION" val="2006"/>
  <p:tag name="DEFAULTPORT" val="1001"/>
  <p:tag name="COUNTDOWNSTYLE" val="-1"/>
  <p:tag name="USEENTERPRISEMANAGER" val="False"/>
  <p:tag name="CHARTVALUEFORMAT" val="0%"/>
  <p:tag name="STDCHART" val="1"/>
  <p:tag name="BUBBLEVALUEFORMAT" val="0.0"/>
  <p:tag name="CUSTOMCELLBACKCOLOR1" val="-657956"/>
  <p:tag name="DISPLAYNAME" val="True"/>
  <p:tag name="GRIDSIZE" val="{Width=800, Height=600}"/>
  <p:tag name="RESETCHARTS" val="True"/>
  <p:tag name="ALLOWUSERFEEDBACK" val="True"/>
  <p:tag name="ZEROBASED" val="False"/>
  <p:tag name="EXPANDSHOWBAR" val="True"/>
  <p:tag name="ANSWERNOWTEXT" val="Odpovídejte"/>
  <p:tag name="NUMRESPONSES" val="1"/>
  <p:tag name="ROTATIONINTERVAL" val="2"/>
  <p:tag name="BUBBLENAMEVISIBLE" val="True"/>
  <p:tag name="CUSTOMCELLBACKCOLOR2" val="-13395457"/>
  <p:tag name="GRIDOPACITY" val="90"/>
  <p:tag name="CHARTLABELS" val="0"/>
  <p:tag name="INCORRECTPOINTVALUE" val="0"/>
  <p:tag name="CHARTSCALE" val="True"/>
  <p:tag name="ANSWERNOWSTYLE" val="-1"/>
  <p:tag name="ALLOWDUPLICATES" val="False"/>
  <p:tag name="TEAMSINLEADERBOARD" val="5"/>
  <p:tag name="CUSTOMCELLFORECOLOR" val="-16777216"/>
  <p:tag name="GRIDROTATIONINTERVAL" val="2"/>
  <p:tag name="PARTLISTDEFAULT" val="0"/>
  <p:tag name="AUTOADJUSTPARTRANGE" val="True"/>
  <p:tag name="RESPCOUNTERFORMAT" val="0"/>
  <p:tag name="AUTOADVANCE" val="False"/>
  <p:tag name="DEFAULTNUMTEAMS" val="5"/>
  <p:tag name="GRIDPOSITION" val="1"/>
  <p:tag name="REALTIMEBACKUP" val="False"/>
  <p:tag name="REQUIREPASSWORD" val="False"/>
  <p:tag name="AUTOUPDATEALIASES" val="True"/>
  <p:tag name="USESCHEMECOLORS" val="True"/>
  <p:tag name="INCLUDEPPT" val="True"/>
  <p:tag name="RESPTABLESTYLE" val="-1"/>
  <p:tag name="BUBBLEGROUPING" val="3"/>
  <p:tag name="INCLUDENONRESPONDERS" val="False"/>
  <p:tag name="COUNTDOWNSECONDS" val="10"/>
  <p:tag name="DISPLAYDEVICEID" val="True"/>
  <p:tag name="ENABLEPRESENTERVPAD" val="False"/>
  <p:tag name="POLLINGCYCLE" val="2"/>
  <p:tag name="MAXRESPONDERS" val="5"/>
  <p:tag name="BACKUPMAINTENANCE" val="7"/>
  <p:tag name="CUSTOMCELLBACKCOLOR4" val="-8355712"/>
  <p:tag name="SHOWBARVISIBLE" val="True"/>
  <p:tag name="REALTIMEBACKUPPATH" val="(None)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Příroda">
  <a:themeElements>
    <a:clrScheme name="Příroda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Přírod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cs-CZ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cs-CZ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říroda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íroda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íroda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íroda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íroda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Designs\Příroda.pot</Template>
  <TotalTime>466</TotalTime>
  <Words>320</Words>
  <Application>Microsoft Office PowerPoint</Application>
  <PresentationFormat>Předvádění na obrazovce (4:3)</PresentationFormat>
  <Paragraphs>89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Calibri</vt:lpstr>
      <vt:lpstr>Impact</vt:lpstr>
      <vt:lpstr>Times New Roman</vt:lpstr>
      <vt:lpstr>Wingdings</vt:lpstr>
      <vt:lpstr>Příroda</vt:lpstr>
      <vt:lpstr>Shoda přísudku s podmětem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Procvičování </vt:lpstr>
      <vt:lpstr>Řešení</vt:lpstr>
      <vt:lpstr>Několikanásobný podmět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Sykyta</dc:creator>
  <cp:lastModifiedBy>Milan Bednář</cp:lastModifiedBy>
  <cp:revision>11</cp:revision>
  <dcterms:created xsi:type="dcterms:W3CDTF">2009-03-04T18:37:03Z</dcterms:created>
  <dcterms:modified xsi:type="dcterms:W3CDTF">2023-05-23T17:49:26Z</dcterms:modified>
</cp:coreProperties>
</file>