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3" r:id="rId3"/>
    <p:sldId id="264" r:id="rId4"/>
    <p:sldId id="262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10.385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0 52 24575,'1604'0'0,"-1547"-3"0,62-10 0,-42 3 0,-2-2 0,-42 7 0,62-4 0,1509 10 0,-1574 1 0,56 9 0,-53-5 0,44 2 0,-11-3-455,1 3 0,78 20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1:10.103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0 1 24575,'417'20'0,"5"-12"0,-247-11 0,1710 3 0,-1857 2 0,52 9 0,-50-6 0,44 3 0,898-6 0,-476-5 0,-272 3-1365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18.767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1 79 24575,'172'2'0,"191"-5"0,-213-8 0,78-3 0,1493 15 0,-1687-3 0,-1-1 0,-1-2 0,42-11 0,-40 7 0,1 3 0,62-6 0,633 12 0,-329 2 0,-175 11 0,6 0 0,-46-16 0,197 6 0,-273 9 0,48 2 0,-121-12 0,0 2 0,62 15 0,-59-10 0,-1-2 0,44 2 0,557-7 0,-317-4 0,830 2 0,-1136 1 0,0 1 0,0 1 0,-1 0 0,1 1 0,17 8 0,-14-6 0,0 0 0,0-1 0,22 3 0,307-4 0,-180-7 0,707 3 0,-721-14 0,-13 1 0,-125 13 0,0 0 0,0-1 0,0-1 0,0-1 0,0 0 0,0-1 0,19-8 0,-18 5 0,0 2 0,1-1 0,0 2 0,0 1 0,33-2 0,103 7 0,-56 1 0,-63-4-82,-13 0-346,0 2 1,43 5-1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35.875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1 62 24575,'1569'0'0,"-1377"-14"0,2 1 0,3688 14 0,-3841-3 0,53-9 0,32-2 0,432 14 0,-548-1-227,-1-1-1,0 0 1,0 0-1,0-1 1,11-3-1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37.694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0 4 24575,'85'-1'0,"-34"-2"0,1 3 0,-1 2 0,1 3 0,-1 1 0,67 18 0,3 0-1365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40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0 21 24575,'12'1'0,"0"0"0,0 1 0,17 5 0,26 4 0,400-6 0,-245-7 0,919 2 0,-922-13 0,-4 0 0,-168 11 38,44-8-1,-23 2-1477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44.758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1 0 24575,'3'2'0,"0"0"0,0-1 0,0 1 0,0-1 0,0 1 0,1-1 0,-1 0 0,1-1 0,-1 1 0,0-1 0,8 1 0,3 1 0,414 57 0,-259-60 0,-121-1 0,1 1 0,58 7 0,-20 16 0,-65-15 0,1-1 0,29 4 0,90-1 0,151-10 0,-103-2 0,-97 3 0,36 1 0,148-17 0,-143 5 0,198 9 0,-148 5 0,-108-2 0,-27 1 0,71-7 0,-103 2 0,-1 0 0,1-2 0,21-8 0,-24 7 0,0 1 0,1 1 0,0 0 0,30-3 0,370 5 0,-197 5 0,290-3-1365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52.108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0 59 24575,'45'0'0,"10"2"0,-1-3 0,1-2 0,0-2 0,93-23 0,-107 20 0,0 2 0,0 1 0,1 2 0,-1 2 0,57 5 0,7-1 0,2359-3 0,-2299 14 0,1-1 0,1148-14-1365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0:59.675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1 29 24575,'0'-1'0,"0"1"0,1-1 0,-1 0 0,1 0 0,-1 0 0,1 1 0,-1-1 0,1 0 0,-1 0 0,1 1 0,0-1 0,-1 1 0,1-1 0,0 0 0,-1 1 0,1 0 0,0-1 0,0 1 0,0-1 0,-1 1 0,1 0 0,0-1 0,0 1 0,0 0 0,1 0 0,28-6 0,-27 6 0,108-9 0,173 9 0,-113 3 0,7596-3 0,-7726 2 0,57 10 0,-58-6 0,61 1 0,550-8 0,-612-1 0,55-9 0,-55 5 0,52-2 0,758 9 0,-820 1 0,1 1 0,-1 2 0,0 0 0,-1 2 0,0 1 0,0 1 0,0 2 0,31 16 0,1 12 0,-47-29 0,1-1 0,0 0 0,24 10 0,-13-9 0,2-1 0,-1-2 0,1 0 0,0-2 0,0-1 0,1-1 0,-1-2 0,1 0 0,0-2 0,52-8 0,-48-1 32,0 0 0,0-2-1,32-18 1,-32 15-529,0 1-1,52-15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2T19:21:04.510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1 6 24575,'4'3'0,"1"0"0,-1-1 0,1 0 0,0 0 0,0 0 0,0 0 0,0-1 0,0 0 0,0 0 0,0 0 0,0-1 0,1 0 0,8 0 0,4 0 0,619 9 0,-382-12 0,-85 1 0,197 5 0,-226 9 0,64 1 0,772-14 0,-966 0 0,0 0 0,0-1 0,0-1 0,0 0 0,-1 0 0,20-9 0,-18 6 0,1 2 0,1-1 0,-1 1 0,16-2 0,39 4 89,-50 3-574,0-2 1,30-3-1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85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52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5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70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99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05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20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4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4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56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5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6C41E2-FBE7-4B3B-ADB9-C55F3783E09E}" type="datetimeFigureOut">
              <a:rPr lang="cs-CZ" smtClean="0"/>
              <a:pPr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DA9273-FC58-48E1-A9BC-A4F5F00F58E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82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6.png"/><Relationship Id="rId19" Type="http://schemas.openxmlformats.org/officeDocument/2006/relationships/customXml" Target="../ink/ink9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8.png"/><Relationship Id="rId2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fxvi2i8c2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1356" y="1844824"/>
            <a:ext cx="7560840" cy="1894362"/>
          </a:xfrm>
        </p:spPr>
        <p:txBody>
          <a:bodyPr>
            <a:normAutofit/>
          </a:bodyPr>
          <a:lstStyle/>
          <a:p>
            <a:r>
              <a:rPr lang="cs-CZ" sz="4000" dirty="0"/>
              <a:t>Slova jednoznačná a mnohoznačná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 Třída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71E59-95F9-3E94-E02F-00852AB5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654505A-B8CF-0840-A991-C013345C3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6EA3B4A-0E15-0BC0-2538-4EB55A79C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7" y="1818310"/>
            <a:ext cx="9013586" cy="405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4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71E59-95F9-3E94-E02F-00852AB5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654505A-B8CF-0840-A991-C013345C3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6EA3B4A-0E15-0BC0-2538-4EB55A79C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7" y="1818310"/>
            <a:ext cx="9013586" cy="405078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FFF56D08-668C-833E-77BD-B1A25F60AA7A}"/>
                  </a:ext>
                </a:extLst>
              </p14:cNvPr>
              <p14:cNvContentPartPr/>
              <p14:nvPr/>
            </p14:nvContentPartPr>
            <p14:xfrm>
              <a:off x="7123104" y="2258136"/>
              <a:ext cx="1500840" cy="2520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FFF56D08-668C-833E-77BD-B1A25F60AA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60104" y="2195136"/>
                <a:ext cx="162648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3F9C298F-CF86-C90C-9683-83EC83897F9C}"/>
                  </a:ext>
                </a:extLst>
              </p14:cNvPr>
              <p14:cNvContentPartPr/>
              <p14:nvPr/>
            </p14:nvContentPartPr>
            <p14:xfrm>
              <a:off x="127584" y="2732976"/>
              <a:ext cx="3767040" cy="5724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3F9C298F-CF86-C90C-9683-83EC83897F9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944" y="2670336"/>
                <a:ext cx="3892680" cy="182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Skupina 14">
            <a:extLst>
              <a:ext uri="{FF2B5EF4-FFF2-40B4-BE49-F238E27FC236}">
                <a16:creationId xmlns:a16="http://schemas.microsoft.com/office/drawing/2014/main" id="{E53FEA90-5CF4-39F0-0D8F-3AFC06666EAA}"/>
              </a:ext>
            </a:extLst>
          </p:cNvPr>
          <p:cNvGrpSpPr/>
          <p:nvPr/>
        </p:nvGrpSpPr>
        <p:grpSpPr>
          <a:xfrm>
            <a:off x="3757824" y="3235536"/>
            <a:ext cx="2651400" cy="29160"/>
            <a:chOff x="3757824" y="3235536"/>
            <a:chExt cx="2651400" cy="2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38617AFB-E729-0986-690B-E1E0C7AF137F}"/>
                    </a:ext>
                  </a:extLst>
                </p14:cNvPr>
                <p14:cNvContentPartPr/>
                <p14:nvPr/>
              </p14:nvContentPartPr>
              <p14:xfrm>
                <a:off x="3757824" y="3242376"/>
                <a:ext cx="2420280" cy="2232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38617AFB-E729-0986-690B-E1E0C7AF137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95184" y="3179736"/>
                  <a:ext cx="254592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8E5D53D3-8E4F-CF60-6769-68E4C1E23923}"/>
                    </a:ext>
                  </a:extLst>
                </p14:cNvPr>
                <p14:cNvContentPartPr/>
                <p14:nvPr/>
              </p14:nvContentPartPr>
              <p14:xfrm>
                <a:off x="6199704" y="3235536"/>
                <a:ext cx="209520" cy="2232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8E5D53D3-8E4F-CF60-6769-68E4C1E2392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136704" y="3172536"/>
                  <a:ext cx="335160" cy="14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B8439F4A-97C6-2E04-4E55-9A3944FD680D}"/>
                  </a:ext>
                </a:extLst>
              </p14:cNvPr>
              <p14:cNvContentPartPr/>
              <p14:nvPr/>
            </p14:nvContentPartPr>
            <p14:xfrm>
              <a:off x="7626024" y="3220416"/>
              <a:ext cx="898200" cy="1764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B8439F4A-97C6-2E04-4E55-9A3944FD680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563024" y="3157416"/>
                <a:ext cx="1023840" cy="1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96CF9568-D6D4-E527-74F6-E97A630E31F5}"/>
                  </a:ext>
                </a:extLst>
              </p14:cNvPr>
              <p14:cNvContentPartPr/>
              <p14:nvPr/>
            </p14:nvContentPartPr>
            <p14:xfrm>
              <a:off x="145944" y="3666816"/>
              <a:ext cx="1582920" cy="4752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96CF9568-D6D4-E527-74F6-E97A630E31F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3304" y="3603816"/>
                <a:ext cx="170856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6620BE73-15F6-695B-D505-026C4A7BF161}"/>
                  </a:ext>
                </a:extLst>
              </p14:cNvPr>
              <p14:cNvContentPartPr/>
              <p14:nvPr/>
            </p14:nvContentPartPr>
            <p14:xfrm>
              <a:off x="6171984" y="4111776"/>
              <a:ext cx="1775160" cy="2196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6620BE73-15F6-695B-D505-026C4A7BF16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108984" y="4049136"/>
                <a:ext cx="190080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A4A3525E-10EB-CD36-0307-7F1A8B5E9238}"/>
                  </a:ext>
                </a:extLst>
              </p14:cNvPr>
              <p14:cNvContentPartPr/>
              <p14:nvPr/>
            </p14:nvContentPartPr>
            <p14:xfrm>
              <a:off x="4233384" y="4570776"/>
              <a:ext cx="4144680" cy="7704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A4A3525E-10EB-CD36-0307-7F1A8B5E923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170744" y="4507776"/>
                <a:ext cx="427032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3C524A40-8E02-86A8-BE44-DCD621BDB65F}"/>
                  </a:ext>
                </a:extLst>
              </p14:cNvPr>
              <p14:cNvContentPartPr/>
              <p14:nvPr/>
            </p14:nvContentPartPr>
            <p14:xfrm>
              <a:off x="758664" y="5054256"/>
              <a:ext cx="1143720" cy="2088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3C524A40-8E02-86A8-BE44-DCD621BDB65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6024" y="4991616"/>
                <a:ext cx="126936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7E73B0C3-78D6-8E5F-7AED-4387A5B77929}"/>
                  </a:ext>
                </a:extLst>
              </p14:cNvPr>
              <p14:cNvContentPartPr/>
              <p14:nvPr/>
            </p14:nvContentPartPr>
            <p14:xfrm>
              <a:off x="6391584" y="5010696"/>
              <a:ext cx="1729440" cy="1944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7E73B0C3-78D6-8E5F-7AED-4387A5B7792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328584" y="4948056"/>
                <a:ext cx="1855080" cy="14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783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Vysvětlete pojem: </a:t>
            </a:r>
          </a:p>
          <a:p>
            <a:r>
              <a:rPr lang="cs-CZ" dirty="0"/>
              <a:t>Slovo</a:t>
            </a:r>
          </a:p>
          <a:p>
            <a:r>
              <a:rPr lang="cs-CZ" dirty="0"/>
              <a:t>Význam mluvnický</a:t>
            </a:r>
          </a:p>
          <a:p>
            <a:r>
              <a:rPr lang="cs-CZ" dirty="0"/>
              <a:t>Význam věcný</a:t>
            </a:r>
          </a:p>
          <a:p>
            <a:r>
              <a:rPr lang="cs-CZ" dirty="0"/>
              <a:t>Sousloví</a:t>
            </a:r>
          </a:p>
          <a:p>
            <a:r>
              <a:rPr lang="cs-CZ" dirty="0">
                <a:hlinkClick r:id="rId2"/>
              </a:rPr>
              <a:t>https://learningapps.org/watch?v=pfxvi2i8c21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75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solidFill>
                  <a:schemeClr val="accent3">
                    <a:lumMod val="75000"/>
                  </a:schemeClr>
                </a:solidFill>
              </a:rPr>
              <a:t>Slova jednoznačná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5" y="1845734"/>
            <a:ext cx="7899216" cy="4023360"/>
          </a:xfrm>
        </p:spPr>
        <p:txBody>
          <a:bodyPr/>
          <a:lstStyle/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</a:rPr>
              <a:t>mají jen jeden význam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</a:rPr>
              <a:t>patří sem:</a:t>
            </a:r>
          </a:p>
          <a:p>
            <a:pPr lvl="1"/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vlastní jména </a:t>
            </a:r>
            <a:r>
              <a:rPr lang="cs-CZ" sz="2400" b="1" i="1" dirty="0">
                <a:solidFill>
                  <a:schemeClr val="accent3">
                    <a:lumMod val="75000"/>
                  </a:schemeClr>
                </a:solidFill>
              </a:rPr>
              <a:t>(Anna, </a:t>
            </a:r>
            <a:r>
              <a:rPr lang="cs-CZ" sz="2400" b="1" i="1" dirty="0" err="1">
                <a:solidFill>
                  <a:schemeClr val="accent3">
                    <a:lumMod val="75000"/>
                  </a:schemeClr>
                </a:solidFill>
              </a:rPr>
              <a:t>Praha,Alík</a:t>
            </a:r>
            <a:r>
              <a:rPr lang="cs-CZ" sz="2400" b="1" i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lvl="1">
              <a:buNone/>
            </a:pP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odborné názvy </a:t>
            </a:r>
            <a:r>
              <a:rPr lang="cs-CZ" sz="2400" b="1" i="1" dirty="0">
                <a:solidFill>
                  <a:schemeClr val="accent3">
                    <a:lumMod val="75000"/>
                  </a:schemeClr>
                </a:solidFill>
              </a:rPr>
              <a:t>(zájmena, tětiva)</a:t>
            </a:r>
          </a:p>
          <a:p>
            <a:pPr lvl="1">
              <a:buNone/>
            </a:pP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jiná slova </a:t>
            </a:r>
            <a:r>
              <a:rPr lang="cs-CZ" sz="2400" b="1" i="1" dirty="0">
                <a:solidFill>
                  <a:schemeClr val="accent3">
                    <a:lumMod val="75000"/>
                  </a:schemeClr>
                </a:solidFill>
              </a:rPr>
              <a:t>(stůl, míč)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Slova mnohoznačná: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944" y="1741953"/>
            <a:ext cx="8485520" cy="4495359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mají několik významů, označují více věcí</a:t>
            </a:r>
          </a:p>
          <a:p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mnohoznačná slova mají význam základní a další významy jsou přenesené</a:t>
            </a:r>
          </a:p>
          <a:p>
            <a:pPr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Např. oko – čidlo zraku, na polévce, pytlácké oko...</a:t>
            </a:r>
          </a:p>
          <a:p>
            <a:pPr lvl="1"/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přenesení významu podle vnější podobnosti </a:t>
            </a:r>
          </a:p>
          <a:p>
            <a:pPr lvl="1">
              <a:buNone/>
            </a:pP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	= metafora – lopatka, zub</a:t>
            </a:r>
          </a:p>
          <a:p>
            <a:pPr lvl="1"/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přenesení významu na základě vnitřní podobnosti = metonymie – vláda, hlídka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chemeClr val="accent3">
                    <a:lumMod val="75000"/>
                  </a:schemeClr>
                </a:solidFill>
              </a:rPr>
              <a:t>Procvičování učiva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Samostatná práce– str. 12/</a:t>
            </a:r>
            <a:r>
              <a:rPr lang="cs-CZ" dirty="0" err="1"/>
              <a:t>cv</a:t>
            </a:r>
            <a:r>
              <a:rPr lang="cs-CZ" dirty="0"/>
              <a:t>. 1 – 3, OPAKUJEME ČEŠTINU 2 </a:t>
            </a:r>
          </a:p>
        </p:txBody>
      </p:sp>
    </p:spTree>
    <p:extLst>
      <p:ext uri="{BB962C8B-B14F-4D97-AF65-F5344CB8AC3E}">
        <p14:creationId xmlns:p14="http://schemas.microsoft.com/office/powerpoint/2010/main" val="16891148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</TotalTime>
  <Words>141</Words>
  <Application>Microsoft Office PowerPoint</Application>
  <PresentationFormat>Předvádění na obrazovce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Retrospektiva</vt:lpstr>
      <vt:lpstr>Slova jednoznačná a mnohoznačná</vt:lpstr>
      <vt:lpstr>Opakování pravopisu</vt:lpstr>
      <vt:lpstr>Opakování pravopisu</vt:lpstr>
      <vt:lpstr>Opakování učiva </vt:lpstr>
      <vt:lpstr>Slova jednoznačná:</vt:lpstr>
      <vt:lpstr>Slova mnohoznačná:</vt:lpstr>
      <vt:lpstr>Procvičování učiva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 jednoznačná a mnohoznačná</dc:title>
  <dc:creator>Martina</dc:creator>
  <cp:lastModifiedBy>Milan Bednář</cp:lastModifiedBy>
  <cp:revision>15</cp:revision>
  <dcterms:created xsi:type="dcterms:W3CDTF">2010-09-21T17:02:13Z</dcterms:created>
  <dcterms:modified xsi:type="dcterms:W3CDTF">2024-05-02T19:21:24Z</dcterms:modified>
</cp:coreProperties>
</file>