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9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37E8-FFA7-4E28-87EB-31C21AC7A697}" type="datetimeFigureOut">
              <a:rPr lang="cs-CZ" smtClean="0"/>
              <a:pPr/>
              <a:t>31.05.2021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B11CA-6982-4ABB-9500-B9316A075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FF0000"/>
                </a:solidFill>
              </a:rPr>
              <a:t>Synonyma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336522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09E27-0624-45A7-A1C9-E27572432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Slova jednoznačná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89FB2-51F8-4F95-8B65-ACE6F255D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mající jen jeden význam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patří sem: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vlastní jména </a:t>
            </a:r>
            <a:r>
              <a:rPr lang="cs-CZ" sz="2400" b="1" i="1" dirty="0">
                <a:solidFill>
                  <a:srgbClr val="FF0000"/>
                </a:solidFill>
              </a:rPr>
              <a:t>(Anna, Praha, Alík)</a:t>
            </a:r>
          </a:p>
          <a:p>
            <a:pPr lvl="1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odborné názvy </a:t>
            </a:r>
            <a:r>
              <a:rPr lang="cs-CZ" sz="2400" b="1" i="1" dirty="0">
                <a:solidFill>
                  <a:srgbClr val="FF0000"/>
                </a:solidFill>
              </a:rPr>
              <a:t>(zájmena, tětiva)</a:t>
            </a:r>
          </a:p>
          <a:p>
            <a:pPr lvl="1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jiná slova </a:t>
            </a:r>
            <a:r>
              <a:rPr lang="cs-CZ" sz="2400" b="1" i="1" dirty="0">
                <a:solidFill>
                  <a:srgbClr val="FF0000"/>
                </a:solidFill>
              </a:rPr>
              <a:t>(stůl, míč)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73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Slova mnohoznačná: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528" y="1961622"/>
            <a:ext cx="8003232" cy="4873752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mající několik významů, označují více věcí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mnohoznačná slova mají význam základní a další významy jsou přenesené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Např. oko – čidlo zraku, na polévce, pytlácké oko...</a:t>
            </a: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přenesení významu podle vnější podobnosti </a:t>
            </a:r>
          </a:p>
          <a:p>
            <a:pPr lvl="1">
              <a:buNone/>
            </a:pPr>
            <a:r>
              <a:rPr lang="cs-CZ" sz="2400" b="1" dirty="0">
                <a:solidFill>
                  <a:srgbClr val="FF0000"/>
                </a:solidFill>
              </a:rPr>
              <a:t>	= metafora – lopatka, zub</a:t>
            </a:r>
          </a:p>
          <a:p>
            <a:pPr lvl="1"/>
            <a:endParaRPr lang="cs-CZ" sz="2400" b="1" dirty="0">
              <a:solidFill>
                <a:srgbClr val="FF0000"/>
              </a:solidFill>
            </a:endParaRPr>
          </a:p>
          <a:p>
            <a:pPr lvl="1"/>
            <a:r>
              <a:rPr lang="cs-CZ" sz="2400" b="1" dirty="0">
                <a:solidFill>
                  <a:srgbClr val="FF0000"/>
                </a:solidFill>
              </a:rPr>
              <a:t>Přenesení významu na základě vnitřní podobnosti = metonymie – vláda, hlídka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Synonyma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slova se stejným věcným významem</a:t>
            </a:r>
          </a:p>
          <a:p>
            <a:r>
              <a:rPr lang="cs-CZ" dirty="0">
                <a:solidFill>
                  <a:srgbClr val="FF0000"/>
                </a:solidFill>
              </a:rPr>
              <a:t>význam nebývá často zcela shodný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liší se významový odstín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slohové zabarvení citový příznak</a:t>
            </a:r>
          </a:p>
          <a:p>
            <a:r>
              <a:rPr lang="cs-CZ" dirty="0">
                <a:solidFill>
                  <a:srgbClr val="FF0000"/>
                </a:solidFill>
              </a:rPr>
              <a:t>nelze je většinou v textu libovolně zaměňovat</a:t>
            </a:r>
          </a:p>
          <a:p>
            <a:r>
              <a:rPr lang="cs-CZ" dirty="0">
                <a:solidFill>
                  <a:srgbClr val="FF0000"/>
                </a:solidFill>
              </a:rPr>
              <a:t>synonymní mnohdy bávají slova domácího a cizího původu (</a:t>
            </a:r>
            <a:r>
              <a:rPr lang="cs-CZ" i="1" dirty="0">
                <a:solidFill>
                  <a:srgbClr val="FF0000"/>
                </a:solidFill>
              </a:rPr>
              <a:t>pokus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i="1" dirty="0">
                <a:solidFill>
                  <a:srgbClr val="FF0000"/>
                </a:solidFill>
              </a:rPr>
              <a:t>experiment</a:t>
            </a:r>
            <a:r>
              <a:rPr lang="cs-CZ" dirty="0">
                <a:solidFill>
                  <a:srgbClr val="FF0000"/>
                </a:solidFill>
              </a:rPr>
              <a:t>) nebo pojmenování jednoslovná a víceslovná, sousloví (</a:t>
            </a:r>
            <a:r>
              <a:rPr lang="cs-CZ" i="1" dirty="0">
                <a:solidFill>
                  <a:srgbClr val="FF0000"/>
                </a:solidFill>
              </a:rPr>
              <a:t>nádraží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i="1" dirty="0">
                <a:solidFill>
                  <a:srgbClr val="FF0000"/>
                </a:solidFill>
              </a:rPr>
              <a:t>železniční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stanice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791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Rozlište, ve kterých případech jde o dvojici synonym a kde nikoliv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teta – tetička</a:t>
            </a:r>
          </a:p>
          <a:p>
            <a:r>
              <a:rPr lang="cs-CZ" dirty="0"/>
              <a:t>děvčátko – holčička</a:t>
            </a:r>
          </a:p>
          <a:p>
            <a:r>
              <a:rPr lang="cs-CZ" dirty="0"/>
              <a:t>boty – holínky</a:t>
            </a:r>
          </a:p>
          <a:p>
            <a:r>
              <a:rPr lang="cs-CZ" dirty="0"/>
              <a:t>pes – vlčák</a:t>
            </a:r>
          </a:p>
          <a:p>
            <a:r>
              <a:rPr lang="cs-CZ" dirty="0"/>
              <a:t>husa – houser</a:t>
            </a:r>
          </a:p>
          <a:p>
            <a:r>
              <a:rPr lang="cs-CZ" dirty="0"/>
              <a:t>obrovský – nesmírný</a:t>
            </a:r>
          </a:p>
          <a:p>
            <a:r>
              <a:rPr lang="cs-CZ" dirty="0"/>
              <a:t>dělat – pracovat</a:t>
            </a:r>
          </a:p>
          <a:p>
            <a:r>
              <a:rPr lang="cs-CZ" dirty="0"/>
              <a:t>voják – vojín</a:t>
            </a:r>
          </a:p>
          <a:p>
            <a:r>
              <a:rPr lang="cs-CZ" dirty="0"/>
              <a:t>les – hvozd</a:t>
            </a:r>
          </a:p>
          <a:p>
            <a:r>
              <a:rPr lang="cs-CZ" dirty="0"/>
              <a:t>kapusta - zelenina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4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Rozlište, ve kterých případech jde o </a:t>
            </a:r>
            <a:r>
              <a:rPr lang="cs-CZ" sz="3600" b="1" dirty="0">
                <a:solidFill>
                  <a:srgbClr val="FF0000"/>
                </a:solidFill>
              </a:rPr>
              <a:t>dvojici synonym</a:t>
            </a:r>
            <a:r>
              <a:rPr lang="cs-CZ" sz="3600" dirty="0"/>
              <a:t> a kde nikoliv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teta – tetička</a:t>
            </a:r>
          </a:p>
          <a:p>
            <a:r>
              <a:rPr lang="cs-CZ" dirty="0">
                <a:solidFill>
                  <a:srgbClr val="FF0000"/>
                </a:solidFill>
              </a:rPr>
              <a:t>děvčátko – holčička</a:t>
            </a:r>
          </a:p>
          <a:p>
            <a:r>
              <a:rPr lang="cs-CZ" dirty="0"/>
              <a:t>boty – holínky</a:t>
            </a:r>
          </a:p>
          <a:p>
            <a:r>
              <a:rPr lang="cs-CZ" dirty="0"/>
              <a:t>pes – vlčák</a:t>
            </a:r>
          </a:p>
          <a:p>
            <a:r>
              <a:rPr lang="cs-CZ" dirty="0"/>
              <a:t>husa – houser</a:t>
            </a:r>
          </a:p>
          <a:p>
            <a:r>
              <a:rPr lang="cs-CZ" dirty="0"/>
              <a:t>obrovský – nesmírný</a:t>
            </a:r>
          </a:p>
          <a:p>
            <a:r>
              <a:rPr lang="cs-CZ" dirty="0">
                <a:solidFill>
                  <a:srgbClr val="FF0000"/>
                </a:solidFill>
              </a:rPr>
              <a:t>dělat – pracovat</a:t>
            </a:r>
          </a:p>
          <a:p>
            <a:r>
              <a:rPr lang="cs-CZ" dirty="0"/>
              <a:t>voják – vojín</a:t>
            </a:r>
          </a:p>
          <a:p>
            <a:r>
              <a:rPr lang="cs-CZ" dirty="0"/>
              <a:t>les – hvozd</a:t>
            </a:r>
          </a:p>
          <a:p>
            <a:r>
              <a:rPr lang="cs-CZ" dirty="0"/>
              <a:t>kapusta - zelenina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31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Rozděl synonyma podle citového zabarvení na </a:t>
            </a:r>
            <a:r>
              <a:rPr lang="cs-CZ" sz="2800" dirty="0">
                <a:solidFill>
                  <a:schemeClr val="tx1"/>
                </a:solidFill>
              </a:rPr>
              <a:t>neutrální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lichotivá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00B0F0"/>
                </a:solidFill>
              </a:rPr>
              <a:t>hanlivá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taťka – tatínek – otec – tatíček – tatík – fotr – taťula</a:t>
            </a:r>
          </a:p>
          <a:p>
            <a:r>
              <a:rPr lang="cs-CZ" dirty="0"/>
              <a:t>děda – děd – dědeček – dědek – </a:t>
            </a:r>
            <a:r>
              <a:rPr lang="cs-CZ" dirty="0" err="1"/>
              <a:t>dědouš</a:t>
            </a:r>
            <a:r>
              <a:rPr lang="cs-CZ" dirty="0"/>
              <a:t> – </a:t>
            </a:r>
            <a:r>
              <a:rPr lang="cs-CZ" dirty="0" err="1"/>
              <a:t>dědour</a:t>
            </a:r>
            <a:r>
              <a:rPr lang="cs-CZ" dirty="0"/>
              <a:t> – </a:t>
            </a:r>
            <a:r>
              <a:rPr lang="cs-CZ" dirty="0" err="1"/>
              <a:t>dědoušek</a:t>
            </a:r>
            <a:endParaRPr lang="cs-CZ" dirty="0"/>
          </a:p>
          <a:p>
            <a:r>
              <a:rPr lang="cs-CZ" dirty="0"/>
              <a:t>bába – babička – babizna – bábinka – babice – babka</a:t>
            </a:r>
          </a:p>
          <a:p>
            <a:r>
              <a:rPr lang="cs-CZ" dirty="0"/>
              <a:t>dítě – děcko – děťátko – </a:t>
            </a:r>
            <a:r>
              <a:rPr lang="cs-CZ" dirty="0" err="1"/>
              <a:t>harant</a:t>
            </a:r>
            <a:r>
              <a:rPr lang="cs-CZ" dirty="0"/>
              <a:t> – miminko</a:t>
            </a:r>
          </a:p>
          <a:p>
            <a:r>
              <a:rPr lang="cs-CZ" dirty="0"/>
              <a:t>klobouček – klobouk – hučka</a:t>
            </a:r>
          </a:p>
          <a:p>
            <a:r>
              <a:rPr lang="cs-CZ" dirty="0"/>
              <a:t>boty – botičky – křápy – </a:t>
            </a:r>
            <a:r>
              <a:rPr lang="cs-CZ" dirty="0" err="1"/>
              <a:t>botinky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54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298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Synonyma </vt:lpstr>
      <vt:lpstr>Slova jednoznačná </vt:lpstr>
      <vt:lpstr>Slova mnohoznačná:</vt:lpstr>
      <vt:lpstr>Synonyma</vt:lpstr>
      <vt:lpstr>Rozlište, ve kterých případech jde o dvojici synonym a kde nikoliv</vt:lpstr>
      <vt:lpstr>Rozlište, ve kterých případech jde o dvojici synonym a kde nikoliv</vt:lpstr>
      <vt:lpstr>Rozděl synonyma podle citového zabarvení na neutrální, lichotivá a hanlivá</vt:lpstr>
    </vt:vector>
  </TitlesOfParts>
  <Company>ZŠ a MŠ Boršice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 související se stavbou slova a s tvořením slov</dc:title>
  <dc:creator>Mgr. Tomáš Kozák</dc:creator>
  <cp:lastModifiedBy>Milan Bednář</cp:lastModifiedBy>
  <cp:revision>17</cp:revision>
  <dcterms:created xsi:type="dcterms:W3CDTF">2011-10-25T10:17:43Z</dcterms:created>
  <dcterms:modified xsi:type="dcterms:W3CDTF">2021-05-31T17:51:58Z</dcterms:modified>
</cp:coreProperties>
</file>