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3" r:id="rId5"/>
    <p:sldId id="258" r:id="rId6"/>
    <p:sldId id="264" r:id="rId7"/>
    <p:sldId id="259" r:id="rId8"/>
    <p:sldId id="265" r:id="rId9"/>
    <p:sldId id="260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685BB-8D4C-434C-8B5A-8EB3BFD9BC06}" type="datetimeFigureOut">
              <a:rPr lang="de-DE" smtClean="0"/>
              <a:t>24.05.2024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9E6C-116B-429A-8FF4-6055BAA187D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25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685BB-8D4C-434C-8B5A-8EB3BFD9BC06}" type="datetimeFigureOut">
              <a:rPr lang="de-DE" smtClean="0"/>
              <a:t>24.05.2024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9E6C-116B-429A-8FF4-6055BAA187D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8882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685BB-8D4C-434C-8B5A-8EB3BFD9BC06}" type="datetimeFigureOut">
              <a:rPr lang="de-DE" smtClean="0"/>
              <a:t>24.05.2024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9E6C-116B-429A-8FF4-6055BAA187D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5638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685BB-8D4C-434C-8B5A-8EB3BFD9BC06}" type="datetimeFigureOut">
              <a:rPr lang="de-DE" smtClean="0"/>
              <a:t>24.05.2024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9E6C-116B-429A-8FF4-6055BAA187D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7571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685BB-8D4C-434C-8B5A-8EB3BFD9BC06}" type="datetimeFigureOut">
              <a:rPr lang="de-DE" smtClean="0"/>
              <a:t>24.05.2024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9E6C-116B-429A-8FF4-6055BAA187D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0414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685BB-8D4C-434C-8B5A-8EB3BFD9BC06}" type="datetimeFigureOut">
              <a:rPr lang="de-DE" smtClean="0"/>
              <a:t>24.05.2024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9E6C-116B-429A-8FF4-6055BAA187D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9157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685BB-8D4C-434C-8B5A-8EB3BFD9BC06}" type="datetimeFigureOut">
              <a:rPr lang="de-DE" smtClean="0"/>
              <a:t>24.05.2024</a:t>
            </a:fld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9E6C-116B-429A-8FF4-6055BAA187D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4523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685BB-8D4C-434C-8B5A-8EB3BFD9BC06}" type="datetimeFigureOut">
              <a:rPr lang="de-DE" smtClean="0"/>
              <a:t>24.05.2024</a:t>
            </a:fld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9E6C-116B-429A-8FF4-6055BAA187D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6661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685BB-8D4C-434C-8B5A-8EB3BFD9BC06}" type="datetimeFigureOut">
              <a:rPr lang="de-DE" smtClean="0"/>
              <a:t>24.05.2024</a:t>
            </a:fld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9E6C-116B-429A-8FF4-6055BAA187D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542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685BB-8D4C-434C-8B5A-8EB3BFD9BC06}" type="datetimeFigureOut">
              <a:rPr lang="de-DE" smtClean="0"/>
              <a:t>24.05.2024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9E6C-116B-429A-8FF4-6055BAA187D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965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685BB-8D4C-434C-8B5A-8EB3BFD9BC06}" type="datetimeFigureOut">
              <a:rPr lang="de-DE" smtClean="0"/>
              <a:t>24.05.2024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9E6C-116B-429A-8FF4-6055BAA187D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5416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685BB-8D4C-434C-8B5A-8EB3BFD9BC06}" type="datetimeFigureOut">
              <a:rPr lang="de-DE" smtClean="0"/>
              <a:t>24.05.2024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E9E6C-116B-429A-8FF4-6055BAA187D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636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FYZIKÁLNÍ VELIČINY</a:t>
            </a:r>
            <a:br>
              <a:rPr lang="cs-CZ" dirty="0" smtClean="0"/>
            </a:br>
            <a:r>
              <a:rPr lang="cs-CZ" dirty="0" smtClean="0"/>
              <a:t>PŘEHLED</a:t>
            </a:r>
            <a:endParaRPr lang="de-DE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aoblený obdélník 3"/>
          <p:cNvSpPr/>
          <p:nvPr/>
        </p:nvSpPr>
        <p:spPr>
          <a:xfrm>
            <a:off x="1968135" y="4058194"/>
            <a:ext cx="8795657" cy="1689463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KTERÉ FYZIKÁLNÍ VELIČINY ZNÁŠ?</a:t>
            </a:r>
          </a:p>
          <a:p>
            <a:pPr algn="ctr"/>
            <a:r>
              <a:rPr lang="cs-CZ" sz="2800" dirty="0"/>
              <a:t>6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96904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TEPLOTA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4195354" cy="4351338"/>
          </a:xfrm>
        </p:spPr>
        <p:txBody>
          <a:bodyPr/>
          <a:lstStyle/>
          <a:p>
            <a:r>
              <a:rPr lang="cs-CZ" dirty="0" smtClean="0"/>
              <a:t>CO POPISUJE?</a:t>
            </a:r>
          </a:p>
          <a:p>
            <a:endParaRPr lang="cs-CZ" dirty="0"/>
          </a:p>
          <a:p>
            <a:r>
              <a:rPr lang="cs-CZ" dirty="0" smtClean="0"/>
              <a:t>ZNAČKA: </a:t>
            </a:r>
          </a:p>
          <a:p>
            <a:r>
              <a:rPr lang="cs-CZ" dirty="0" smtClean="0"/>
              <a:t>ZÁKLADNÍ JEDNOTKA:</a:t>
            </a:r>
          </a:p>
          <a:p>
            <a:r>
              <a:rPr lang="cs-CZ" dirty="0" smtClean="0"/>
              <a:t>ZNAČKA:</a:t>
            </a:r>
          </a:p>
          <a:p>
            <a:r>
              <a:rPr lang="cs-CZ" dirty="0" smtClean="0"/>
              <a:t>ČÍM MĚŘÍME: 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648199" y="1825625"/>
            <a:ext cx="636814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 err="1"/>
              <a:t>souvisí</a:t>
            </a:r>
            <a:r>
              <a:rPr lang="de-DE" dirty="0"/>
              <a:t> s </a:t>
            </a:r>
            <a:r>
              <a:rPr lang="de-DE" dirty="0" err="1"/>
              <a:t>pohybem</a:t>
            </a:r>
            <a:r>
              <a:rPr lang="de-DE" dirty="0"/>
              <a:t> </a:t>
            </a:r>
            <a:r>
              <a:rPr lang="de-DE" dirty="0" err="1"/>
              <a:t>částic</a:t>
            </a:r>
            <a:r>
              <a:rPr lang="de-DE" dirty="0"/>
              <a:t> v </a:t>
            </a:r>
            <a:r>
              <a:rPr lang="de-DE" dirty="0" err="1" smtClean="0"/>
              <a:t>tělese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dirty="0"/>
              <a:t>t</a:t>
            </a:r>
            <a:r>
              <a:rPr lang="cs-CZ" dirty="0" smtClean="0"/>
              <a:t>eplejší – rychlejší, chladnější - pomalejší</a:t>
            </a:r>
          </a:p>
          <a:p>
            <a:pPr marL="0" indent="0">
              <a:buNone/>
            </a:pPr>
            <a:r>
              <a:rPr lang="cs-CZ" dirty="0"/>
              <a:t>t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Stupeň Celsia, kelvin</a:t>
            </a:r>
          </a:p>
          <a:p>
            <a:pPr marL="0" indent="0">
              <a:buNone/>
            </a:pPr>
            <a:r>
              <a:rPr lang="cs-CZ" dirty="0" smtClean="0"/>
              <a:t>°C, K</a:t>
            </a:r>
          </a:p>
          <a:p>
            <a:pPr marL="0" indent="0">
              <a:buNone/>
            </a:pPr>
            <a:r>
              <a:rPr lang="cs-CZ" dirty="0" smtClean="0"/>
              <a:t>teploměrem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1515290" y="5033554"/>
            <a:ext cx="8795657" cy="1689463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KDY / KDE / PŘI JAKÉ SITUACI SE SETKÁME S </a:t>
            </a:r>
            <a:r>
              <a:rPr lang="cs-CZ" sz="2800" b="1" dirty="0" smtClean="0"/>
              <a:t>TEPLOTOU</a:t>
            </a:r>
            <a:r>
              <a:rPr lang="cs-CZ" sz="2800" dirty="0" smtClean="0"/>
              <a:t>?</a:t>
            </a:r>
          </a:p>
          <a:p>
            <a:pPr algn="ctr"/>
            <a:r>
              <a:rPr lang="cs-CZ" sz="2800" dirty="0" smtClean="0"/>
              <a:t>KDY JE POTŘEBA </a:t>
            </a:r>
            <a:r>
              <a:rPr lang="cs-CZ" sz="2800" b="1" dirty="0" smtClean="0"/>
              <a:t>TEPLOTU</a:t>
            </a:r>
            <a:r>
              <a:rPr lang="cs-CZ" sz="2800" dirty="0" smtClean="0"/>
              <a:t> ZMĚŘIT?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64258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4195354" cy="4351338"/>
          </a:xfrm>
        </p:spPr>
        <p:txBody>
          <a:bodyPr/>
          <a:lstStyle/>
          <a:p>
            <a:r>
              <a:rPr lang="cs-CZ" dirty="0" smtClean="0"/>
              <a:t>CO POPISUJE?</a:t>
            </a:r>
          </a:p>
          <a:p>
            <a:endParaRPr lang="cs-CZ" dirty="0"/>
          </a:p>
          <a:p>
            <a:r>
              <a:rPr lang="cs-CZ" dirty="0" smtClean="0"/>
              <a:t>ZNAČKA: </a:t>
            </a:r>
          </a:p>
          <a:p>
            <a:r>
              <a:rPr lang="cs-CZ" dirty="0" smtClean="0"/>
              <a:t>ZÁKLADNÍ JEDNOTKA:</a:t>
            </a:r>
          </a:p>
          <a:p>
            <a:r>
              <a:rPr lang="cs-CZ" dirty="0" smtClean="0"/>
              <a:t>ZNAČKA:</a:t>
            </a:r>
          </a:p>
          <a:p>
            <a:r>
              <a:rPr lang="cs-CZ" dirty="0" smtClean="0"/>
              <a:t>ČÍM MĚŘÍME: 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648199" y="1825625"/>
            <a:ext cx="636814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 err="1"/>
              <a:t>délku</a:t>
            </a:r>
            <a:r>
              <a:rPr lang="de-DE" dirty="0"/>
              <a:t> </a:t>
            </a:r>
            <a:r>
              <a:rPr lang="de-DE" dirty="0" err="1"/>
              <a:t>trvání</a:t>
            </a:r>
            <a:r>
              <a:rPr lang="de-DE" dirty="0"/>
              <a:t> </a:t>
            </a:r>
            <a:r>
              <a:rPr lang="de-DE" dirty="0" err="1"/>
              <a:t>nějakého</a:t>
            </a:r>
            <a:r>
              <a:rPr lang="de-DE" dirty="0"/>
              <a:t> </a:t>
            </a:r>
            <a:r>
              <a:rPr lang="de-DE" dirty="0" err="1" smtClean="0"/>
              <a:t>děje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</a:t>
            </a:r>
          </a:p>
          <a:p>
            <a:pPr marL="0" indent="0">
              <a:buNone/>
            </a:pPr>
            <a:r>
              <a:rPr lang="cs-CZ" dirty="0" smtClean="0"/>
              <a:t>sekunda</a:t>
            </a:r>
          </a:p>
          <a:p>
            <a:pPr marL="0" indent="0">
              <a:buNone/>
            </a:pPr>
            <a:r>
              <a:rPr lang="cs-CZ" dirty="0"/>
              <a:t>s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Hodiny (sluneční, přesýpací), stopky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1515290" y="5033554"/>
            <a:ext cx="8795657" cy="1689463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KDY / KDE / PŘI JAKÉ SITUACI SE SETKÁME S </a:t>
            </a:r>
            <a:r>
              <a:rPr lang="cs-CZ" sz="2800" b="1" dirty="0" smtClean="0"/>
              <a:t>ČASEM</a:t>
            </a:r>
            <a:r>
              <a:rPr lang="cs-CZ" sz="2800" dirty="0" smtClean="0"/>
              <a:t>?</a:t>
            </a:r>
          </a:p>
          <a:p>
            <a:pPr algn="ctr"/>
            <a:r>
              <a:rPr lang="cs-CZ" sz="2800" dirty="0" smtClean="0"/>
              <a:t>KDY JE POTŘEBA </a:t>
            </a:r>
            <a:r>
              <a:rPr lang="cs-CZ" sz="2800" b="1" dirty="0" smtClean="0"/>
              <a:t>ČAS</a:t>
            </a:r>
            <a:r>
              <a:rPr lang="cs-CZ" sz="2800" dirty="0" smtClean="0"/>
              <a:t> ZMĚŘIT?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530541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2168" y="642916"/>
            <a:ext cx="10515600" cy="1325563"/>
          </a:xfrm>
        </p:spPr>
        <p:txBody>
          <a:bodyPr/>
          <a:lstStyle/>
          <a:p>
            <a:r>
              <a:rPr lang="cs-CZ" dirty="0" smtClean="0"/>
              <a:t>ČAS</a:t>
            </a:r>
            <a:endParaRPr lang="de-DE" dirty="0"/>
          </a:p>
        </p:txBody>
      </p:sp>
      <p:sp>
        <p:nvSpPr>
          <p:cNvPr id="4" name="Zástupný symbol pro obsah 3"/>
          <p:cNvSpPr txBox="1">
            <a:spLocks/>
          </p:cNvSpPr>
          <p:nvPr/>
        </p:nvSpPr>
        <p:spPr>
          <a:xfrm>
            <a:off x="1098570" y="2605946"/>
            <a:ext cx="4038600" cy="293799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1,25 h =        </a:t>
            </a:r>
            <a:r>
              <a:rPr lang="cs-CZ" sz="3200" b="1" dirty="0" smtClean="0">
                <a:latin typeface="Calibri" pitchFamily="34" charset="0"/>
                <a:cs typeface="Calibri" pitchFamily="34" charset="0"/>
              </a:rPr>
              <a:t>min</a:t>
            </a: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30 min =          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2 min =          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45 s =            min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144</a:t>
            </a:r>
            <a:r>
              <a:rPr kumimoji="0" lang="cs-CZ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h =             d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376206" y="2657061"/>
            <a:ext cx="4038600" cy="2835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sz="3200" b="1" dirty="0" smtClean="0">
                <a:latin typeface="Calibri" pitchFamily="34" charset="0"/>
                <a:cs typeface="Calibri" pitchFamily="34" charset="0"/>
              </a:rPr>
              <a:t>72 min =          h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sz="3200" b="1" dirty="0" smtClean="0">
                <a:latin typeface="Calibri" pitchFamily="34" charset="0"/>
                <a:cs typeface="Calibri" pitchFamily="34" charset="0"/>
              </a:rPr>
              <a:t>1,5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h</a:t>
            </a:r>
            <a:r>
              <a:rPr lang="cs-CZ" sz="3200" b="1" dirty="0" smtClean="0">
                <a:latin typeface="Calibri" pitchFamily="34" charset="0"/>
                <a:cs typeface="Calibri" pitchFamily="34" charset="0"/>
              </a:rPr>
              <a:t> =               s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sz="3200" b="1" dirty="0" smtClean="0">
                <a:latin typeface="Calibri" pitchFamily="34" charset="0"/>
                <a:cs typeface="Calibri" pitchFamily="34" charset="0"/>
              </a:rPr>
              <a:t>2,5 d =         h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sz="3200" b="1" dirty="0" smtClean="0">
                <a:latin typeface="Calibri" pitchFamily="34" charset="0"/>
                <a:cs typeface="Calibri" pitchFamily="34" charset="0"/>
              </a:rPr>
              <a:t>1 h 54 min=          h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sz="3200" b="1" dirty="0" smtClean="0">
                <a:latin typeface="Calibri" pitchFamily="34" charset="0"/>
                <a:cs typeface="Calibri" pitchFamily="34" charset="0"/>
              </a:rPr>
              <a:t>360 s =          h</a:t>
            </a:r>
          </a:p>
          <a:p>
            <a:pPr>
              <a:buFont typeface="Arial" panose="020B0604020202020204" pitchFamily="34" charset="0"/>
              <a:buNone/>
            </a:pPr>
            <a:endParaRPr lang="cs-CZ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2473234" y="2586446"/>
            <a:ext cx="766354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75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2643051" y="3130731"/>
            <a:ext cx="766354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0,5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2473234" y="3701609"/>
            <a:ext cx="844732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120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303417" y="4346043"/>
            <a:ext cx="936171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0,75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8027789" y="2605946"/>
            <a:ext cx="718015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1,2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7637417" y="3230880"/>
            <a:ext cx="1108387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5400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7582010" y="3773082"/>
            <a:ext cx="809898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60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8395506" y="4295784"/>
            <a:ext cx="826871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1,9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7582011" y="4899503"/>
            <a:ext cx="809898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0,1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2558142" y="4930450"/>
            <a:ext cx="936171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6</a:t>
            </a:r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16" name="Picture 2" descr="Převody jednotek času 4. třída pracovní list /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275" b="20418"/>
          <a:stretch/>
        </p:blipFill>
        <p:spPr bwMode="auto">
          <a:xfrm>
            <a:off x="3026226" y="35026"/>
            <a:ext cx="8132285" cy="176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682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DÉLKA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4195354" cy="4351338"/>
          </a:xfrm>
        </p:spPr>
        <p:txBody>
          <a:bodyPr/>
          <a:lstStyle/>
          <a:p>
            <a:r>
              <a:rPr lang="cs-CZ" dirty="0" smtClean="0"/>
              <a:t>CO POPISUJE?</a:t>
            </a:r>
          </a:p>
          <a:p>
            <a:endParaRPr lang="cs-CZ" dirty="0"/>
          </a:p>
          <a:p>
            <a:r>
              <a:rPr lang="cs-CZ" dirty="0" smtClean="0"/>
              <a:t>ZNAČKA: </a:t>
            </a:r>
          </a:p>
          <a:p>
            <a:r>
              <a:rPr lang="cs-CZ" dirty="0" smtClean="0"/>
              <a:t>ZÁKLADNÍ JEDNOTKA:</a:t>
            </a:r>
          </a:p>
          <a:p>
            <a:r>
              <a:rPr lang="cs-CZ" dirty="0" smtClean="0"/>
              <a:t>ZNAČKA:</a:t>
            </a:r>
          </a:p>
          <a:p>
            <a:r>
              <a:rPr lang="cs-CZ" dirty="0" smtClean="0"/>
              <a:t>ČÍM MĚŘÍME: 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648199" y="1825625"/>
            <a:ext cx="71867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j</a:t>
            </a:r>
            <a:r>
              <a:rPr lang="de-DE" dirty="0" err="1" smtClean="0"/>
              <a:t>ak</a:t>
            </a:r>
            <a:r>
              <a:rPr lang="de-DE" dirty="0"/>
              <a:t> je </a:t>
            </a:r>
            <a:r>
              <a:rPr lang="de-DE" dirty="0" err="1"/>
              <a:t>něco</a:t>
            </a:r>
            <a:r>
              <a:rPr lang="de-DE" dirty="0"/>
              <a:t> </a:t>
            </a:r>
            <a:r>
              <a:rPr lang="de-DE" dirty="0" err="1"/>
              <a:t>dlouhé</a:t>
            </a:r>
            <a:r>
              <a:rPr lang="de-DE" dirty="0"/>
              <a:t>, </a:t>
            </a:r>
            <a:r>
              <a:rPr lang="de-DE" dirty="0" err="1"/>
              <a:t>vysoké</a:t>
            </a:r>
            <a:r>
              <a:rPr lang="de-DE" dirty="0"/>
              <a:t>, </a:t>
            </a:r>
            <a:r>
              <a:rPr lang="de-DE" dirty="0" err="1"/>
              <a:t>hluboké</a:t>
            </a:r>
            <a:r>
              <a:rPr lang="de-DE" dirty="0"/>
              <a:t>, </a:t>
            </a:r>
            <a:r>
              <a:rPr lang="de-DE" dirty="0" err="1"/>
              <a:t>široké</a:t>
            </a:r>
            <a:r>
              <a:rPr lang="de-DE" dirty="0"/>
              <a:t> </a:t>
            </a:r>
            <a:r>
              <a:rPr lang="de-DE" dirty="0" err="1"/>
              <a:t>atd</a:t>
            </a:r>
            <a:r>
              <a:rPr lang="de-DE" dirty="0"/>
              <a:t>. </a:t>
            </a:r>
            <a:r>
              <a:rPr lang="de-DE" dirty="0" err="1"/>
              <a:t>nebo</a:t>
            </a:r>
            <a:r>
              <a:rPr lang="de-DE" dirty="0"/>
              <a:t> </a:t>
            </a:r>
            <a:r>
              <a:rPr lang="de-DE" dirty="0" err="1"/>
              <a:t>třeba</a:t>
            </a:r>
            <a:r>
              <a:rPr lang="de-DE" dirty="0"/>
              <a:t> </a:t>
            </a:r>
            <a:r>
              <a:rPr lang="de-DE" dirty="0" err="1"/>
              <a:t>jaká</a:t>
            </a:r>
            <a:r>
              <a:rPr lang="de-DE" dirty="0"/>
              <a:t> je </a:t>
            </a:r>
            <a:r>
              <a:rPr lang="de-DE" dirty="0" err="1"/>
              <a:t>vzdálenost</a:t>
            </a:r>
            <a:r>
              <a:rPr lang="de-DE" dirty="0"/>
              <a:t> </a:t>
            </a:r>
            <a:r>
              <a:rPr lang="de-DE" dirty="0" err="1"/>
              <a:t>dvou</a:t>
            </a:r>
            <a:r>
              <a:rPr lang="de-DE" dirty="0"/>
              <a:t> </a:t>
            </a:r>
            <a:r>
              <a:rPr lang="de-DE" dirty="0" err="1"/>
              <a:t>míst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latin typeface="Euclid Extra" panose="02050502000505020303" pitchFamily="18" charset="2"/>
              </a:rPr>
              <a:t>l</a:t>
            </a:r>
          </a:p>
          <a:p>
            <a:pPr marL="0" indent="0">
              <a:buNone/>
            </a:pPr>
            <a:r>
              <a:rPr lang="cs-CZ" dirty="0" smtClean="0"/>
              <a:t>metr</a:t>
            </a:r>
          </a:p>
          <a:p>
            <a:pPr marL="0" indent="0">
              <a:buNone/>
            </a:pPr>
            <a:r>
              <a:rPr lang="cs-CZ" dirty="0"/>
              <a:t>m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p</a:t>
            </a:r>
            <a:r>
              <a:rPr lang="cs-CZ" dirty="0" smtClean="0"/>
              <a:t>ravítko, krejčovský metr, pásmo… 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1515290" y="5033554"/>
            <a:ext cx="8795657" cy="1689463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KDY / KDE / PŘI JAKÉ SITUACI SE SETKÁME S </a:t>
            </a:r>
            <a:r>
              <a:rPr lang="cs-CZ" sz="2800" b="1" dirty="0" smtClean="0"/>
              <a:t>DÉLKOU</a:t>
            </a:r>
            <a:r>
              <a:rPr lang="cs-CZ" sz="2800" dirty="0" smtClean="0"/>
              <a:t>?</a:t>
            </a:r>
          </a:p>
          <a:p>
            <a:pPr algn="ctr"/>
            <a:r>
              <a:rPr lang="cs-CZ" sz="2800" dirty="0" smtClean="0"/>
              <a:t>KDY JE POTŘEBA </a:t>
            </a:r>
            <a:r>
              <a:rPr lang="cs-CZ" sz="2800" b="1" dirty="0" smtClean="0"/>
              <a:t>DÉLKU</a:t>
            </a:r>
            <a:r>
              <a:rPr lang="cs-CZ" sz="2800" dirty="0" smtClean="0"/>
              <a:t> ZMĚŘIT?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25069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DÉLKA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788" y="3370770"/>
            <a:ext cx="11190424" cy="379475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3500" b="1" dirty="0" smtClean="0"/>
              <a:t>380 dm = 			m			57 mm = 			cm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3500" b="1" dirty="0" smtClean="0"/>
              <a:t>825 m = 			km			18 cm = 			m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3500" b="1" dirty="0" smtClean="0"/>
              <a:t>2 500 cm = 		m			67,6 dm = 		mm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3500" b="1" dirty="0" smtClean="0"/>
              <a:t>2,4 dm = 			mm			5,1 km = 			m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3500" b="1" dirty="0" smtClean="0"/>
              <a:t>0,48 km = 		m			1,6 dm = 			m</a:t>
            </a:r>
          </a:p>
          <a:p>
            <a:pPr marL="0" indent="0">
              <a:lnSpc>
                <a:spcPct val="100000"/>
              </a:lnSpc>
              <a:buNone/>
            </a:pPr>
            <a:endParaRPr lang="de-DE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4354" y="762154"/>
            <a:ext cx="9798705" cy="2077376"/>
          </a:xfrm>
          <a:prstGeom prst="rect">
            <a:avLst/>
          </a:prstGeom>
        </p:spPr>
      </p:pic>
      <p:sp>
        <p:nvSpPr>
          <p:cNvPr id="5" name="Zaoblený obdélník 4"/>
          <p:cNvSpPr/>
          <p:nvPr/>
        </p:nvSpPr>
        <p:spPr>
          <a:xfrm>
            <a:off x="2884714" y="3409406"/>
            <a:ext cx="964910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38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2781953" y="4053840"/>
            <a:ext cx="1170432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0,825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3033195" y="4623716"/>
            <a:ext cx="964910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25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2987475" y="5193592"/>
            <a:ext cx="964910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240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941755" y="5838026"/>
            <a:ext cx="964910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480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9061051" y="3409406"/>
            <a:ext cx="964910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5,7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8998131" y="3951717"/>
            <a:ext cx="964910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0,18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9123970" y="4564843"/>
            <a:ext cx="1163030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6760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9215410" y="5309582"/>
            <a:ext cx="1243149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5100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9169690" y="5954016"/>
            <a:ext cx="964910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0,16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98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HMOTNOST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4195354" cy="4351338"/>
          </a:xfrm>
        </p:spPr>
        <p:txBody>
          <a:bodyPr/>
          <a:lstStyle/>
          <a:p>
            <a:r>
              <a:rPr lang="cs-CZ" dirty="0" smtClean="0"/>
              <a:t>CO POPISUJE?</a:t>
            </a:r>
          </a:p>
          <a:p>
            <a:endParaRPr lang="cs-CZ" dirty="0"/>
          </a:p>
          <a:p>
            <a:r>
              <a:rPr lang="cs-CZ" dirty="0" smtClean="0"/>
              <a:t>ZNAČKA: </a:t>
            </a:r>
          </a:p>
          <a:p>
            <a:r>
              <a:rPr lang="cs-CZ" dirty="0" smtClean="0"/>
              <a:t>ZÁKLADNÍ JEDNOTKA:</a:t>
            </a:r>
          </a:p>
          <a:p>
            <a:r>
              <a:rPr lang="cs-CZ" dirty="0" smtClean="0"/>
              <a:t>ZNAČKA:</a:t>
            </a:r>
          </a:p>
          <a:p>
            <a:r>
              <a:rPr lang="cs-CZ" dirty="0" smtClean="0"/>
              <a:t>ČÍM MĚŘÍME: 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648199" y="1825625"/>
            <a:ext cx="636814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Kolik v sobě mají tělesa hmoty</a:t>
            </a:r>
          </a:p>
          <a:p>
            <a:pPr marL="0" indent="0">
              <a:buNone/>
            </a:pPr>
            <a:r>
              <a:rPr lang="cs-CZ" dirty="0" smtClean="0"/>
              <a:t>NE! Jak jsou tělesa těžká</a:t>
            </a:r>
          </a:p>
          <a:p>
            <a:pPr marL="0" indent="0">
              <a:buNone/>
            </a:pPr>
            <a:r>
              <a:rPr lang="cs-CZ" dirty="0"/>
              <a:t>m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kilogra</a:t>
            </a:r>
            <a:r>
              <a:rPr lang="cs-CZ" dirty="0"/>
              <a:t>m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kg</a:t>
            </a:r>
          </a:p>
          <a:p>
            <a:pPr marL="0" indent="0">
              <a:buNone/>
            </a:pPr>
            <a:r>
              <a:rPr lang="cs-CZ" dirty="0"/>
              <a:t>r</a:t>
            </a:r>
            <a:r>
              <a:rPr lang="cs-CZ" dirty="0" smtClean="0"/>
              <a:t>ovnoramenné váhy, digitální váhy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1515290" y="5033554"/>
            <a:ext cx="8795657" cy="1689463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KDY / KDE / PŘI JAKÉ SITUACI SE SETKÁME S </a:t>
            </a:r>
            <a:r>
              <a:rPr lang="cs-CZ" sz="2800" b="1" dirty="0" smtClean="0"/>
              <a:t>HMOTNOSTÍ</a:t>
            </a:r>
            <a:r>
              <a:rPr lang="cs-CZ" sz="2800" dirty="0" smtClean="0"/>
              <a:t>?</a:t>
            </a:r>
          </a:p>
          <a:p>
            <a:pPr algn="ctr"/>
            <a:r>
              <a:rPr lang="cs-CZ" sz="2800" dirty="0" smtClean="0"/>
              <a:t>KDY JE POTŘEBA </a:t>
            </a:r>
            <a:r>
              <a:rPr lang="cs-CZ" sz="2800" b="1" dirty="0" smtClean="0"/>
              <a:t>HMOTNOST</a:t>
            </a:r>
            <a:r>
              <a:rPr lang="cs-CZ" sz="2800" dirty="0" smtClean="0"/>
              <a:t> ZMĚŘIT?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21042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HMOTNOST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812869"/>
            <a:ext cx="10515600" cy="3479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/>
              <a:t>3,8 kg = 		g		8,4 t = 			kg </a:t>
            </a:r>
          </a:p>
          <a:p>
            <a:pPr marL="0" indent="0">
              <a:buNone/>
            </a:pPr>
            <a:r>
              <a:rPr lang="cs-CZ" sz="3200" b="1" dirty="0" smtClean="0"/>
              <a:t>240 kg = 		q		420 g =			dag</a:t>
            </a:r>
            <a:endParaRPr lang="cs-CZ" sz="3200" b="1" dirty="0"/>
          </a:p>
          <a:p>
            <a:pPr marL="0" indent="0">
              <a:buNone/>
            </a:pPr>
            <a:r>
              <a:rPr lang="cs-CZ" sz="3200" b="1" dirty="0" smtClean="0"/>
              <a:t>520 kg = 		t		0,7 t =			q</a:t>
            </a:r>
          </a:p>
          <a:p>
            <a:pPr marL="0" indent="0">
              <a:buNone/>
            </a:pPr>
            <a:r>
              <a:rPr lang="cs-CZ" sz="3200" b="1" dirty="0" smtClean="0"/>
              <a:t>850 g = 		kg		247 mg = 			g</a:t>
            </a:r>
            <a:endParaRPr lang="cs-CZ" sz="3200" b="1" dirty="0"/>
          </a:p>
          <a:p>
            <a:pPr marL="0" indent="0">
              <a:buNone/>
            </a:pPr>
            <a:r>
              <a:rPr lang="cs-CZ" sz="3200" b="1" dirty="0" smtClean="0"/>
              <a:t>7,6 g =		mg		30 dag =			kg 			</a:t>
            </a:r>
            <a:endParaRPr lang="de-DE" sz="32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29583" t="43038" r="41500" b="44370"/>
          <a:stretch/>
        </p:blipFill>
        <p:spPr>
          <a:xfrm>
            <a:off x="3788228" y="406313"/>
            <a:ext cx="8168642" cy="2000964"/>
          </a:xfrm>
          <a:prstGeom prst="rect">
            <a:avLst/>
          </a:prstGeom>
        </p:spPr>
      </p:pic>
      <p:sp>
        <p:nvSpPr>
          <p:cNvPr id="6" name="Zaoblený obdélník 5"/>
          <p:cNvSpPr/>
          <p:nvPr/>
        </p:nvSpPr>
        <p:spPr>
          <a:xfrm>
            <a:off x="2377657" y="2766513"/>
            <a:ext cx="1055044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3800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2422724" y="3364590"/>
            <a:ext cx="964910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2,4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2467791" y="3896437"/>
            <a:ext cx="964910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0,52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512858" y="4449743"/>
            <a:ext cx="964910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0,85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2377657" y="5027000"/>
            <a:ext cx="1100111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7600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7622177" y="2631067"/>
            <a:ext cx="1225732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8400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7622177" y="3141598"/>
            <a:ext cx="964910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42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7622177" y="3762082"/>
            <a:ext cx="964910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7622176" y="4406516"/>
            <a:ext cx="1156063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0,247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7622177" y="5027000"/>
            <a:ext cx="964910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0,3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51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OBJEM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4195354" cy="4351338"/>
          </a:xfrm>
        </p:spPr>
        <p:txBody>
          <a:bodyPr/>
          <a:lstStyle/>
          <a:p>
            <a:r>
              <a:rPr lang="cs-CZ" dirty="0" smtClean="0"/>
              <a:t>CO POPISUJE?</a:t>
            </a:r>
          </a:p>
          <a:p>
            <a:endParaRPr lang="cs-CZ" dirty="0"/>
          </a:p>
          <a:p>
            <a:r>
              <a:rPr lang="cs-CZ" dirty="0" smtClean="0"/>
              <a:t>ZNAČKA: </a:t>
            </a:r>
          </a:p>
          <a:p>
            <a:r>
              <a:rPr lang="cs-CZ" dirty="0" smtClean="0"/>
              <a:t>ZÁKLADNÍ JEDNOTKA:</a:t>
            </a:r>
          </a:p>
          <a:p>
            <a:r>
              <a:rPr lang="cs-CZ" dirty="0" smtClean="0"/>
              <a:t>ZNAČKA:</a:t>
            </a:r>
          </a:p>
          <a:p>
            <a:r>
              <a:rPr lang="cs-CZ" dirty="0" smtClean="0"/>
              <a:t>ČÍM MĚŘÍME: 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648199" y="1825625"/>
            <a:ext cx="636814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Velikost tělesa (</a:t>
            </a:r>
            <a:r>
              <a:rPr lang="de-DE" dirty="0" err="1" smtClean="0"/>
              <a:t>kolik</a:t>
            </a:r>
            <a:r>
              <a:rPr lang="de-DE" dirty="0" smtClean="0"/>
              <a:t> </a:t>
            </a:r>
            <a:r>
              <a:rPr lang="de-DE" dirty="0" err="1"/>
              <a:t>prostoru</a:t>
            </a:r>
            <a:r>
              <a:rPr lang="de-DE" dirty="0"/>
              <a:t> </a:t>
            </a:r>
            <a:r>
              <a:rPr lang="de-DE" dirty="0" err="1"/>
              <a:t>zabírá</a:t>
            </a:r>
            <a:r>
              <a:rPr lang="de-DE" dirty="0"/>
              <a:t>)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</a:t>
            </a:r>
          </a:p>
          <a:p>
            <a:pPr marL="0" indent="0">
              <a:buNone/>
            </a:pPr>
            <a:r>
              <a:rPr lang="cs-CZ" dirty="0"/>
              <a:t>m</a:t>
            </a:r>
            <a:r>
              <a:rPr lang="cs-CZ" dirty="0" smtClean="0"/>
              <a:t>etr krychlový</a:t>
            </a:r>
          </a:p>
          <a:p>
            <a:pPr marL="0" indent="0">
              <a:buNone/>
            </a:pPr>
            <a:r>
              <a:rPr lang="cs-CZ" dirty="0"/>
              <a:t>m</a:t>
            </a:r>
            <a:r>
              <a:rPr lang="de-DE" baseline="30000" dirty="0" smtClean="0"/>
              <a:t>3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Odměrný válec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1515290" y="5033554"/>
            <a:ext cx="8795657" cy="1689463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KDY / KDE / PŘI JAKÉ SITUACI SE SETKÁME S </a:t>
            </a:r>
            <a:r>
              <a:rPr lang="cs-CZ" sz="2800" b="1" dirty="0" smtClean="0"/>
              <a:t>OBJEMEM</a:t>
            </a:r>
            <a:r>
              <a:rPr lang="cs-CZ" sz="2800" dirty="0" smtClean="0"/>
              <a:t>?</a:t>
            </a:r>
          </a:p>
          <a:p>
            <a:pPr algn="ctr"/>
            <a:r>
              <a:rPr lang="cs-CZ" sz="2800" dirty="0" smtClean="0"/>
              <a:t>KDY JE POTŘEBA </a:t>
            </a:r>
            <a:r>
              <a:rPr lang="cs-CZ" sz="2800" b="1" dirty="0" smtClean="0"/>
              <a:t>OBJEM</a:t>
            </a:r>
            <a:r>
              <a:rPr lang="cs-CZ" sz="2800" dirty="0" smtClean="0"/>
              <a:t> ZMĚŘIT?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40071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OBJEM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752" y="3239941"/>
            <a:ext cx="10515600" cy="3740482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sz="3200" b="1" dirty="0" smtClean="0"/>
              <a:t>56 dm</a:t>
            </a:r>
            <a:r>
              <a:rPr lang="de-DE" sz="3200" b="1" baseline="30000" dirty="0" smtClean="0"/>
              <a:t>3</a:t>
            </a:r>
            <a:r>
              <a:rPr lang="cs-CZ" sz="3200" b="1" baseline="30000" dirty="0" smtClean="0"/>
              <a:t> </a:t>
            </a:r>
            <a:r>
              <a:rPr lang="cs-CZ" sz="3200" b="1" dirty="0" smtClean="0"/>
              <a:t>=		l				12 hl =		l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3200" b="1" dirty="0" smtClean="0"/>
              <a:t>1,9 ml = 		c</a:t>
            </a:r>
            <a:r>
              <a:rPr lang="cs-CZ" sz="3200" b="1" dirty="0"/>
              <a:t>m</a:t>
            </a:r>
            <a:r>
              <a:rPr lang="de-DE" sz="3200" b="1" baseline="30000" dirty="0"/>
              <a:t>3</a:t>
            </a:r>
            <a:r>
              <a:rPr lang="cs-CZ" sz="3200" b="1" baseline="30000" dirty="0"/>
              <a:t> </a:t>
            </a:r>
            <a:r>
              <a:rPr lang="cs-CZ" sz="3200" b="1" baseline="30000" dirty="0" smtClean="0"/>
              <a:t>				</a:t>
            </a:r>
            <a:r>
              <a:rPr lang="cs-CZ" sz="3200" b="1" dirty="0" smtClean="0"/>
              <a:t>63 ml =		dl</a:t>
            </a:r>
            <a:r>
              <a:rPr lang="cs-CZ" sz="3200" b="1" dirty="0"/>
              <a:t>	</a:t>
            </a:r>
            <a:endParaRPr lang="cs-CZ" sz="3200" b="1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cs-CZ" sz="3200" b="1" dirty="0" smtClean="0"/>
              <a:t>3 800 c</a:t>
            </a:r>
            <a:r>
              <a:rPr lang="cs-CZ" sz="3200" b="1" dirty="0"/>
              <a:t>m</a:t>
            </a:r>
            <a:r>
              <a:rPr lang="de-DE" sz="3200" b="1" baseline="30000" dirty="0"/>
              <a:t>3</a:t>
            </a:r>
            <a:r>
              <a:rPr lang="cs-CZ" sz="3200" b="1" baseline="30000" dirty="0"/>
              <a:t> </a:t>
            </a:r>
            <a:r>
              <a:rPr lang="cs-CZ" sz="3200" b="1" dirty="0" smtClean="0"/>
              <a:t>=</a:t>
            </a:r>
            <a:r>
              <a:rPr lang="cs-CZ" sz="3200" b="1" dirty="0"/>
              <a:t>	</a:t>
            </a:r>
            <a:r>
              <a:rPr lang="cs-CZ" sz="3200" b="1" dirty="0" smtClean="0"/>
              <a:t>dm</a:t>
            </a:r>
            <a:r>
              <a:rPr lang="de-DE" sz="3200" b="1" baseline="30000" dirty="0"/>
              <a:t>3</a:t>
            </a:r>
            <a:r>
              <a:rPr lang="cs-CZ" sz="3200" b="1" baseline="30000" dirty="0"/>
              <a:t> </a:t>
            </a:r>
            <a:r>
              <a:rPr lang="cs-CZ" sz="3200" b="1" baseline="30000" dirty="0" smtClean="0"/>
              <a:t>				</a:t>
            </a:r>
            <a:r>
              <a:rPr lang="cs-CZ" sz="3200" b="1" dirty="0" smtClean="0"/>
              <a:t>872 l </a:t>
            </a:r>
            <a:r>
              <a:rPr lang="cs-CZ" sz="3200" b="1" dirty="0"/>
              <a:t>=	</a:t>
            </a:r>
            <a:r>
              <a:rPr lang="cs-CZ" sz="3200" b="1" dirty="0" smtClean="0"/>
              <a:t>	hl</a:t>
            </a:r>
            <a:endParaRPr lang="cs-CZ" sz="3200" b="1" dirty="0"/>
          </a:p>
          <a:p>
            <a:pPr marL="0" indent="0">
              <a:lnSpc>
                <a:spcPct val="110000"/>
              </a:lnSpc>
              <a:buNone/>
            </a:pPr>
            <a:r>
              <a:rPr lang="cs-CZ" sz="3200" b="1" dirty="0" smtClean="0"/>
              <a:t>5,9 m</a:t>
            </a:r>
            <a:r>
              <a:rPr lang="de-DE" sz="3200" b="1" baseline="30000" dirty="0" smtClean="0"/>
              <a:t>3</a:t>
            </a:r>
            <a:r>
              <a:rPr lang="cs-CZ" sz="3200" b="1" baseline="30000" dirty="0" smtClean="0"/>
              <a:t> </a:t>
            </a:r>
            <a:r>
              <a:rPr lang="cs-CZ" sz="3200" b="1" dirty="0" smtClean="0"/>
              <a:t>=		dm</a:t>
            </a:r>
            <a:r>
              <a:rPr lang="cs-CZ" sz="3200" b="1" baseline="30000" dirty="0" smtClean="0"/>
              <a:t>3				</a:t>
            </a:r>
            <a:r>
              <a:rPr lang="cs-CZ" sz="3200" b="1" dirty="0" smtClean="0"/>
              <a:t>0,5 l =</a:t>
            </a:r>
            <a:r>
              <a:rPr lang="cs-CZ" sz="3200" b="1" dirty="0"/>
              <a:t>	</a:t>
            </a:r>
            <a:r>
              <a:rPr lang="cs-CZ" sz="3200" b="1" dirty="0" smtClean="0"/>
              <a:t>	dl</a:t>
            </a:r>
            <a:endParaRPr lang="cs-CZ" sz="3200" b="1" baseline="300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cs-CZ" sz="3200" b="1" dirty="0" smtClean="0"/>
              <a:t>934 mm</a:t>
            </a:r>
            <a:r>
              <a:rPr lang="de-DE" sz="3200" b="1" baseline="30000" dirty="0" smtClean="0"/>
              <a:t>3</a:t>
            </a:r>
            <a:r>
              <a:rPr lang="cs-CZ" sz="3200" b="1" baseline="30000" dirty="0" smtClean="0"/>
              <a:t> </a:t>
            </a:r>
            <a:r>
              <a:rPr lang="cs-CZ" sz="3200" b="1" dirty="0" smtClean="0"/>
              <a:t>= 	</a:t>
            </a:r>
            <a:r>
              <a:rPr lang="cs-CZ" sz="3200" b="1" dirty="0"/>
              <a:t> </a:t>
            </a:r>
            <a:r>
              <a:rPr lang="cs-CZ" sz="3200" b="1" dirty="0" smtClean="0"/>
              <a:t>cm</a:t>
            </a:r>
            <a:r>
              <a:rPr lang="de-DE" sz="3200" b="1" baseline="30000" dirty="0" smtClean="0"/>
              <a:t>3</a:t>
            </a:r>
            <a:r>
              <a:rPr lang="cs-CZ" sz="3200" b="1" baseline="30000" dirty="0" smtClean="0"/>
              <a:t>				</a:t>
            </a:r>
            <a:r>
              <a:rPr lang="cs-CZ" sz="3200" b="1" dirty="0" smtClean="0"/>
              <a:t>820 l =	</a:t>
            </a:r>
            <a:r>
              <a:rPr lang="cs-CZ" sz="3200" b="1" dirty="0"/>
              <a:t>	m</a:t>
            </a:r>
            <a:r>
              <a:rPr lang="de-DE" sz="3200" b="1" baseline="30000" dirty="0"/>
              <a:t>3</a:t>
            </a:r>
            <a:r>
              <a:rPr lang="cs-CZ" sz="3200" b="1" baseline="30000" dirty="0"/>
              <a:t> </a:t>
            </a:r>
            <a:endParaRPr lang="cs-CZ" sz="3200" b="1" dirty="0"/>
          </a:p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r>
              <a:rPr lang="cs-CZ" sz="3200" b="1" dirty="0" smtClean="0"/>
              <a:t>		</a:t>
            </a:r>
            <a:endParaRPr lang="cs-CZ" sz="3200" b="1" dirty="0"/>
          </a:p>
          <a:p>
            <a:pPr marL="0" indent="0">
              <a:buNone/>
            </a:pPr>
            <a:endParaRPr lang="de-DE" sz="32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2227" y="365125"/>
            <a:ext cx="7268589" cy="2524477"/>
          </a:xfrm>
          <a:prstGeom prst="rect">
            <a:avLst/>
          </a:prstGeom>
        </p:spPr>
      </p:pic>
      <p:sp>
        <p:nvSpPr>
          <p:cNvPr id="6" name="Zaoblený obdélník 5"/>
          <p:cNvSpPr/>
          <p:nvPr/>
        </p:nvSpPr>
        <p:spPr>
          <a:xfrm>
            <a:off x="2503713" y="3268864"/>
            <a:ext cx="964910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56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2473234" y="3942220"/>
            <a:ext cx="964910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1,9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2645021" y="4555123"/>
            <a:ext cx="838843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3,8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362407" y="5110182"/>
            <a:ext cx="1121457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5900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2503713" y="5833759"/>
            <a:ext cx="1121457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0,934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8614953" y="3285631"/>
            <a:ext cx="1068543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1200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8614953" y="3930065"/>
            <a:ext cx="964910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0,63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8614953" y="4555123"/>
            <a:ext cx="964910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8,72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8614953" y="5199557"/>
            <a:ext cx="964910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8614953" y="5831248"/>
            <a:ext cx="964910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0,82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88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HUSTOTA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4195354" cy="4351338"/>
          </a:xfrm>
        </p:spPr>
        <p:txBody>
          <a:bodyPr/>
          <a:lstStyle/>
          <a:p>
            <a:r>
              <a:rPr lang="cs-CZ" dirty="0" smtClean="0"/>
              <a:t>CO POPISUJE?</a:t>
            </a:r>
          </a:p>
          <a:p>
            <a:endParaRPr lang="cs-CZ" dirty="0"/>
          </a:p>
          <a:p>
            <a:r>
              <a:rPr lang="cs-CZ" dirty="0" smtClean="0"/>
              <a:t>ZNAČKA: </a:t>
            </a:r>
          </a:p>
          <a:p>
            <a:r>
              <a:rPr lang="cs-CZ" dirty="0" smtClean="0"/>
              <a:t>ZÁKLADNÍ JEDNOTKA:</a:t>
            </a:r>
          </a:p>
          <a:p>
            <a:r>
              <a:rPr lang="cs-CZ" dirty="0" smtClean="0"/>
              <a:t>ZNAČKA:</a:t>
            </a:r>
          </a:p>
          <a:p>
            <a:r>
              <a:rPr lang="cs-CZ" dirty="0" smtClean="0"/>
              <a:t>ČÍM MĚŘÍME: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symbol pro obsah 2"/>
              <p:cNvSpPr txBox="1">
                <a:spLocks/>
              </p:cNvSpPr>
              <p:nvPr/>
            </p:nvSpPr>
            <p:spPr>
              <a:xfrm>
                <a:off x="4648199" y="1825625"/>
                <a:ext cx="6368143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de-DE" dirty="0" err="1"/>
                  <a:t>kolik</a:t>
                </a:r>
                <a:r>
                  <a:rPr lang="de-DE" dirty="0"/>
                  <a:t> </a:t>
                </a:r>
                <a:r>
                  <a:rPr lang="de-DE" dirty="0" err="1"/>
                  <a:t>hmoty</a:t>
                </a:r>
                <a:r>
                  <a:rPr lang="de-DE" dirty="0"/>
                  <a:t> </a:t>
                </a:r>
                <a:r>
                  <a:rPr lang="de-DE" dirty="0" err="1"/>
                  <a:t>má</a:t>
                </a:r>
                <a:r>
                  <a:rPr lang="de-DE" dirty="0"/>
                  <a:t> </a:t>
                </a:r>
                <a:r>
                  <a:rPr lang="de-DE" dirty="0" err="1"/>
                  <a:t>určitá</a:t>
                </a:r>
                <a:r>
                  <a:rPr lang="de-DE" dirty="0"/>
                  <a:t> </a:t>
                </a:r>
                <a:r>
                  <a:rPr lang="de-DE" dirty="0" err="1"/>
                  <a:t>látka</a:t>
                </a:r>
                <a:r>
                  <a:rPr lang="de-DE" dirty="0"/>
                  <a:t> v </a:t>
                </a:r>
                <a:r>
                  <a:rPr lang="de-DE" dirty="0" err="1"/>
                  <a:t>takzvaném</a:t>
                </a:r>
                <a:r>
                  <a:rPr lang="de-DE" dirty="0"/>
                  <a:t> </a:t>
                </a:r>
                <a:r>
                  <a:rPr lang="de-DE" dirty="0" err="1"/>
                  <a:t>jednotkovém</a:t>
                </a:r>
                <a:r>
                  <a:rPr lang="de-DE" dirty="0"/>
                  <a:t> </a:t>
                </a:r>
                <a:r>
                  <a:rPr lang="de-DE" dirty="0" err="1"/>
                  <a:t>objemu</a:t>
                </a:r>
                <a:r>
                  <a:rPr lang="de-DE" dirty="0"/>
                  <a:t> </a:t>
                </a:r>
                <a:r>
                  <a:rPr lang="de-DE" dirty="0" smtClean="0"/>
                  <a:t>(</a:t>
                </a:r>
                <a:r>
                  <a:rPr lang="de-DE" dirty="0" err="1" smtClean="0"/>
                  <a:t>např</a:t>
                </a:r>
                <a:r>
                  <a:rPr lang="de-DE" dirty="0" smtClean="0"/>
                  <a:t> </a:t>
                </a:r>
                <a:r>
                  <a:rPr lang="de-DE" dirty="0"/>
                  <a:t>v 1 </a:t>
                </a:r>
                <a:r>
                  <a:rPr lang="de-DE" dirty="0" smtClean="0"/>
                  <a:t>m</a:t>
                </a:r>
                <a:r>
                  <a:rPr lang="de-DE" baseline="30000" dirty="0" smtClean="0"/>
                  <a:t>3</a:t>
                </a:r>
                <a:r>
                  <a:rPr lang="cs-CZ" dirty="0"/>
                  <a:t>)</a:t>
                </a:r>
                <a:endParaRPr lang="cs-CZ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</m:oMath>
                  </m:oMathPara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/>
                  <a:t>k</a:t>
                </a:r>
                <a:r>
                  <a:rPr lang="cs-CZ" dirty="0" smtClean="0"/>
                  <a:t>ilogram na metr krychlový</a:t>
                </a:r>
              </a:p>
              <a:p>
                <a:pPr marL="0" indent="0">
                  <a:buNone/>
                </a:pPr>
                <a:r>
                  <a:rPr lang="cs-CZ" dirty="0"/>
                  <a:t>k</a:t>
                </a:r>
                <a:r>
                  <a:rPr lang="cs-CZ" dirty="0" smtClean="0"/>
                  <a:t>g/m</a:t>
                </a:r>
                <a:r>
                  <a:rPr lang="de-DE" baseline="30000" dirty="0" smtClean="0"/>
                  <a:t>3</a:t>
                </a: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hustoměr</a:t>
                </a:r>
              </a:p>
            </p:txBody>
          </p:sp>
        </mc:Choice>
        <mc:Fallback xmlns="">
          <p:sp>
            <p:nvSpPr>
              <p:cNvPr id="4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199" y="1825625"/>
                <a:ext cx="6368143" cy="4351338"/>
              </a:xfrm>
              <a:prstGeom prst="rect">
                <a:avLst/>
              </a:prstGeom>
              <a:blipFill>
                <a:blip r:embed="rId2"/>
                <a:stretch>
                  <a:fillRect l="-1914" t="-224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Hustomě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553" y="3724136"/>
            <a:ext cx="3272760" cy="3272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aoblený obdélník 5"/>
          <p:cNvSpPr/>
          <p:nvPr/>
        </p:nvSpPr>
        <p:spPr>
          <a:xfrm>
            <a:off x="511627" y="4967134"/>
            <a:ext cx="8795657" cy="1689463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KDY / KDE / PŘI JAKÉ SITUACI SE SETKÁME S </a:t>
            </a:r>
            <a:r>
              <a:rPr lang="cs-CZ" sz="2800" b="1" dirty="0" smtClean="0"/>
              <a:t>HUSTOTOU</a:t>
            </a:r>
            <a:r>
              <a:rPr lang="cs-CZ" sz="2800" dirty="0" smtClean="0"/>
              <a:t>?</a:t>
            </a:r>
          </a:p>
          <a:p>
            <a:pPr algn="ctr"/>
            <a:r>
              <a:rPr lang="cs-CZ" sz="2800" dirty="0" smtClean="0"/>
              <a:t>KDY JE POTŘEBA </a:t>
            </a:r>
            <a:r>
              <a:rPr lang="cs-CZ" sz="2800" b="1" dirty="0" smtClean="0"/>
              <a:t>HUSTOTU</a:t>
            </a:r>
            <a:r>
              <a:rPr lang="cs-CZ" sz="2800" dirty="0" smtClean="0"/>
              <a:t> ZMĚŘIT?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3153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HUSTOTA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 g/cm</a:t>
            </a:r>
            <a:r>
              <a:rPr lang="de-DE" baseline="30000" dirty="0" smtClean="0"/>
              <a:t>3</a:t>
            </a:r>
            <a:r>
              <a:rPr lang="cs-CZ" baseline="30000" dirty="0" smtClean="0"/>
              <a:t> </a:t>
            </a:r>
            <a:r>
              <a:rPr lang="cs-CZ" dirty="0" smtClean="0"/>
              <a:t>= 1000 kg/m</a:t>
            </a:r>
            <a:r>
              <a:rPr lang="de-DE" baseline="30000" dirty="0" smtClean="0"/>
              <a:t>3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8,6 g/cm</a:t>
            </a:r>
            <a:r>
              <a:rPr lang="de-DE" b="1" baseline="30000" dirty="0"/>
              <a:t>3</a:t>
            </a:r>
            <a:r>
              <a:rPr lang="cs-CZ" b="1" baseline="30000" dirty="0"/>
              <a:t> </a:t>
            </a:r>
            <a:r>
              <a:rPr lang="cs-CZ" b="1" dirty="0" smtClean="0"/>
              <a:t>=		 kg/m</a:t>
            </a:r>
            <a:r>
              <a:rPr lang="de-DE" b="1" baseline="30000" dirty="0"/>
              <a:t>3 </a:t>
            </a:r>
            <a:r>
              <a:rPr lang="cs-CZ" b="1" dirty="0" smtClean="0"/>
              <a:t>	</a:t>
            </a:r>
            <a:r>
              <a:rPr lang="cs-CZ" b="1" dirty="0"/>
              <a:t>	</a:t>
            </a:r>
            <a:r>
              <a:rPr lang="cs-CZ" b="1" dirty="0" smtClean="0"/>
              <a:t>2800 kg/m</a:t>
            </a:r>
            <a:r>
              <a:rPr lang="de-DE" b="1" baseline="30000" dirty="0"/>
              <a:t>3</a:t>
            </a:r>
            <a:r>
              <a:rPr lang="cs-CZ" b="1" baseline="30000" dirty="0"/>
              <a:t> </a:t>
            </a:r>
            <a:r>
              <a:rPr lang="cs-CZ" b="1" dirty="0" smtClean="0"/>
              <a:t>=             </a:t>
            </a:r>
            <a:r>
              <a:rPr lang="cs-CZ" b="1" dirty="0"/>
              <a:t>	</a:t>
            </a:r>
            <a:r>
              <a:rPr lang="cs-CZ" b="1" dirty="0" smtClean="0"/>
              <a:t>g/cm</a:t>
            </a:r>
            <a:r>
              <a:rPr lang="de-DE" b="1" baseline="30000" dirty="0"/>
              <a:t>3</a:t>
            </a:r>
            <a:endParaRPr lang="de-DE" b="1" dirty="0"/>
          </a:p>
        </p:txBody>
      </p:sp>
      <p:sp>
        <p:nvSpPr>
          <p:cNvPr id="4" name="Zaoblený obdélník 3"/>
          <p:cNvSpPr/>
          <p:nvPr/>
        </p:nvSpPr>
        <p:spPr>
          <a:xfrm>
            <a:off x="2646970" y="3752229"/>
            <a:ext cx="1056350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8600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8624098" y="3752229"/>
            <a:ext cx="1056350" cy="644434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2,8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52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369</Words>
  <Application>Microsoft Office PowerPoint</Application>
  <PresentationFormat>Širokoúhlá obrazovka</PresentationFormat>
  <Paragraphs>171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Euclid Extra</vt:lpstr>
      <vt:lpstr>Motiv Office</vt:lpstr>
      <vt:lpstr>FYZIKÁLNÍ VELIČINY PŘEHLED</vt:lpstr>
      <vt:lpstr>DÉLKA</vt:lpstr>
      <vt:lpstr>DÉLKA</vt:lpstr>
      <vt:lpstr>HMOTNOST</vt:lpstr>
      <vt:lpstr>HMOTNOST</vt:lpstr>
      <vt:lpstr>OBJEM</vt:lpstr>
      <vt:lpstr>OBJEM</vt:lpstr>
      <vt:lpstr>HUSTOTA</vt:lpstr>
      <vt:lpstr>HUSTOTA</vt:lpstr>
      <vt:lpstr>TEPLOTA</vt:lpstr>
      <vt:lpstr>ČAS</vt:lpstr>
      <vt:lpstr>ČAS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FYZIKÁLNÍ VELIČINY PŘEHLED</dc:title>
  <dc:creator>skolavrbovec@hotmail.com</dc:creator>
  <cp:lastModifiedBy>skolavrbovec@hotmail.com</cp:lastModifiedBy>
  <cp:revision>22</cp:revision>
  <dcterms:created xsi:type="dcterms:W3CDTF">2024-04-28T18:24:36Z</dcterms:created>
  <dcterms:modified xsi:type="dcterms:W3CDTF">2024-05-24T16:57:18Z</dcterms:modified>
</cp:coreProperties>
</file>