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9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96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4.png"/><Relationship Id="rId4" Type="http://schemas.openxmlformats.org/officeDocument/2006/relationships/image" Target="../media/image1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4.png"/><Relationship Id="rId4" Type="http://schemas.openxmlformats.org/officeDocument/2006/relationships/image" Target="../media/image1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D4F319-8422-4DA2-B4D3-B4F4435FB879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A4AE1507-7282-4342-8125-0479BF0158E7}">
      <dgm:prSet/>
      <dgm:spPr/>
      <dgm:t>
        <a:bodyPr/>
        <a:lstStyle/>
        <a:p>
          <a:pPr>
            <a:defRPr cap="all"/>
          </a:pPr>
          <a:r>
            <a:rPr lang="cs-CZ"/>
            <a:t>→ podle zaměstnavatelem zadané osnovy</a:t>
          </a:r>
          <a:endParaRPr lang="en-US"/>
        </a:p>
      </dgm:t>
    </dgm:pt>
    <dgm:pt modelId="{3169CDCA-42A0-49DA-820E-93F742EE81AC}" type="parTrans" cxnId="{59FB0553-65A4-40D9-8918-5493E1638242}">
      <dgm:prSet/>
      <dgm:spPr/>
      <dgm:t>
        <a:bodyPr/>
        <a:lstStyle/>
        <a:p>
          <a:endParaRPr lang="en-US"/>
        </a:p>
      </dgm:t>
    </dgm:pt>
    <dgm:pt modelId="{84982A3A-3F31-4332-B579-9BC3BB60C3D1}" type="sibTrans" cxnId="{59FB0553-65A4-40D9-8918-5493E1638242}">
      <dgm:prSet/>
      <dgm:spPr/>
      <dgm:t>
        <a:bodyPr/>
        <a:lstStyle/>
        <a:p>
          <a:endParaRPr lang="en-US"/>
        </a:p>
      </dgm:t>
    </dgm:pt>
    <dgm:pt modelId="{86D6B0A4-72F0-4B88-B20D-D5AE01729A74}">
      <dgm:prSet/>
      <dgm:spPr/>
      <dgm:t>
        <a:bodyPr/>
        <a:lstStyle/>
        <a:p>
          <a:pPr>
            <a:defRPr cap="all"/>
          </a:pPr>
          <a:r>
            <a:rPr lang="cs-CZ"/>
            <a:t>→ nebo předtištěný formulář  </a:t>
          </a:r>
          <a:endParaRPr lang="en-US"/>
        </a:p>
      </dgm:t>
    </dgm:pt>
    <dgm:pt modelId="{A6B74891-FBF6-4EF3-872A-5E3C44F74602}" type="parTrans" cxnId="{0890FFA6-5B11-408A-8FA0-72F5FC7C1547}">
      <dgm:prSet/>
      <dgm:spPr/>
      <dgm:t>
        <a:bodyPr/>
        <a:lstStyle/>
        <a:p>
          <a:endParaRPr lang="en-US"/>
        </a:p>
      </dgm:t>
    </dgm:pt>
    <dgm:pt modelId="{3F7FBACB-3AFB-43F6-99E4-92D9830FC6B3}" type="sibTrans" cxnId="{0890FFA6-5B11-408A-8FA0-72F5FC7C1547}">
      <dgm:prSet/>
      <dgm:spPr/>
      <dgm:t>
        <a:bodyPr/>
        <a:lstStyle/>
        <a:p>
          <a:endParaRPr lang="en-US"/>
        </a:p>
      </dgm:t>
    </dgm:pt>
    <dgm:pt modelId="{ED0DD4AB-9480-4CC3-82AD-33A12CE13CFF}">
      <dgm:prSet/>
      <dgm:spPr/>
      <dgm:t>
        <a:bodyPr/>
        <a:lstStyle/>
        <a:p>
          <a:pPr>
            <a:defRPr cap="all"/>
          </a:pPr>
          <a:r>
            <a:rPr lang="cs-CZ"/>
            <a:t>→ uvádí se jen požadované údaje v heslech</a:t>
          </a:r>
          <a:endParaRPr lang="en-US"/>
        </a:p>
      </dgm:t>
    </dgm:pt>
    <dgm:pt modelId="{41333DB8-BC98-4AAF-8F62-163388417192}" type="parTrans" cxnId="{4354E422-AC0C-492A-9F79-BD6288B47D77}">
      <dgm:prSet/>
      <dgm:spPr/>
      <dgm:t>
        <a:bodyPr/>
        <a:lstStyle/>
        <a:p>
          <a:endParaRPr lang="en-US"/>
        </a:p>
      </dgm:t>
    </dgm:pt>
    <dgm:pt modelId="{249C153B-4192-4D4B-8EC5-58E9636742DC}" type="sibTrans" cxnId="{4354E422-AC0C-492A-9F79-BD6288B47D77}">
      <dgm:prSet/>
      <dgm:spPr/>
      <dgm:t>
        <a:bodyPr/>
        <a:lstStyle/>
        <a:p>
          <a:endParaRPr lang="en-US"/>
        </a:p>
      </dgm:t>
    </dgm:pt>
    <dgm:pt modelId="{110D5634-FB1B-4AE3-A33B-BF8D39985AB2}" type="pres">
      <dgm:prSet presAssocID="{D6D4F319-8422-4DA2-B4D3-B4F4435FB879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3EB1A2F-4C20-4D23-8D5D-8919BB350D01}" type="pres">
      <dgm:prSet presAssocID="{A4AE1507-7282-4342-8125-0479BF0158E7}" presName="compNode" presStyleCnt="0"/>
      <dgm:spPr/>
    </dgm:pt>
    <dgm:pt modelId="{89710BC2-2249-48DC-81E7-311300F8E5DD}" type="pres">
      <dgm:prSet presAssocID="{A4AE1507-7282-4342-8125-0479BF0158E7}" presName="iconBgRect" presStyleLbl="bgShp" presStyleIdx="0" presStyleCnt="3"/>
      <dgm:spPr/>
    </dgm:pt>
    <dgm:pt modelId="{CD9E100F-72B5-499D-8CE1-FF1AC976C157}" type="pres">
      <dgm:prSet presAssocID="{A4AE1507-7282-4342-8125-0479BF0158E7}" presName="iconRect" presStyleLbl="nod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Uživatel"/>
        </a:ext>
      </dgm:extLst>
    </dgm:pt>
    <dgm:pt modelId="{6EF27D72-4B03-4454-B5F5-69DF5ABDBE4A}" type="pres">
      <dgm:prSet presAssocID="{A4AE1507-7282-4342-8125-0479BF0158E7}" presName="spaceRect" presStyleCnt="0"/>
      <dgm:spPr/>
    </dgm:pt>
    <dgm:pt modelId="{46471891-E9F1-41FC-B054-BC6A93E8B4FC}" type="pres">
      <dgm:prSet presAssocID="{A4AE1507-7282-4342-8125-0479BF0158E7}" presName="textRect" presStyleLbl="revTx" presStyleIdx="0" presStyleCnt="3">
        <dgm:presLayoutVars>
          <dgm:chMax val="1"/>
          <dgm:chPref val="1"/>
        </dgm:presLayoutVars>
      </dgm:prSet>
      <dgm:spPr/>
      <dgm:t>
        <a:bodyPr/>
        <a:lstStyle/>
        <a:p>
          <a:endParaRPr lang="cs-CZ"/>
        </a:p>
      </dgm:t>
    </dgm:pt>
    <dgm:pt modelId="{FEC2D10D-80EE-494E-84FA-29876FD5F4B7}" type="pres">
      <dgm:prSet presAssocID="{84982A3A-3F31-4332-B579-9BC3BB60C3D1}" presName="sibTrans" presStyleCnt="0"/>
      <dgm:spPr/>
    </dgm:pt>
    <dgm:pt modelId="{2BA4BF5E-313C-48F7-800F-7E8C63AD1D80}" type="pres">
      <dgm:prSet presAssocID="{86D6B0A4-72F0-4B88-B20D-D5AE01729A74}" presName="compNode" presStyleCnt="0"/>
      <dgm:spPr/>
    </dgm:pt>
    <dgm:pt modelId="{FB3BE4F4-8265-434B-9A9B-032A47FEEEFA}" type="pres">
      <dgm:prSet presAssocID="{86D6B0A4-72F0-4B88-B20D-D5AE01729A74}" presName="iconBgRect" presStyleLbl="bgShp" presStyleIdx="1" presStyleCnt="3"/>
      <dgm:spPr/>
    </dgm:pt>
    <dgm:pt modelId="{67A21A1A-790D-4FE1-AF08-2627B95858EF}" type="pres">
      <dgm:prSet presAssocID="{86D6B0A4-72F0-4B88-B20D-D5AE01729A74}" presName="iconRect" presStyleLbl="node1" presStyleIdx="1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Right Pointing Backhand Index"/>
        </a:ext>
      </dgm:extLst>
    </dgm:pt>
    <dgm:pt modelId="{384A1D34-C101-4D09-9C1D-67C28B9360ED}" type="pres">
      <dgm:prSet presAssocID="{86D6B0A4-72F0-4B88-B20D-D5AE01729A74}" presName="spaceRect" presStyleCnt="0"/>
      <dgm:spPr/>
    </dgm:pt>
    <dgm:pt modelId="{085DDF0E-7CBA-401C-80BE-E3741D66C7F5}" type="pres">
      <dgm:prSet presAssocID="{86D6B0A4-72F0-4B88-B20D-D5AE01729A74}" presName="textRect" presStyleLbl="revTx" presStyleIdx="1" presStyleCnt="3">
        <dgm:presLayoutVars>
          <dgm:chMax val="1"/>
          <dgm:chPref val="1"/>
        </dgm:presLayoutVars>
      </dgm:prSet>
      <dgm:spPr/>
      <dgm:t>
        <a:bodyPr/>
        <a:lstStyle/>
        <a:p>
          <a:endParaRPr lang="cs-CZ"/>
        </a:p>
      </dgm:t>
    </dgm:pt>
    <dgm:pt modelId="{EE7EA4D0-DF50-480F-92AF-4CD6A86E39C9}" type="pres">
      <dgm:prSet presAssocID="{3F7FBACB-3AFB-43F6-99E4-92D9830FC6B3}" presName="sibTrans" presStyleCnt="0"/>
      <dgm:spPr/>
    </dgm:pt>
    <dgm:pt modelId="{9599D77B-B86A-491B-ADDF-C05DCA1DEE8C}" type="pres">
      <dgm:prSet presAssocID="{ED0DD4AB-9480-4CC3-82AD-33A12CE13CFF}" presName="compNode" presStyleCnt="0"/>
      <dgm:spPr/>
    </dgm:pt>
    <dgm:pt modelId="{ED901E54-43EE-490D-948A-868FA6D0CC58}" type="pres">
      <dgm:prSet presAssocID="{ED0DD4AB-9480-4CC3-82AD-33A12CE13CFF}" presName="iconBgRect" presStyleLbl="bgShp" presStyleIdx="2" presStyleCnt="3"/>
      <dgm:spPr/>
    </dgm:pt>
    <dgm:pt modelId="{FDBF3AD2-30CF-4619-B043-4FE3DD94457C}" type="pres">
      <dgm:prSet presAssocID="{ED0DD4AB-9480-4CC3-82AD-33A12CE13CFF}" presName="iconRect" presStyleLbl="node1" presStyleIdx="2" presStyleCnt="3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7D84A3D5-94DD-4217-AD03-3D22D65034A7}" type="pres">
      <dgm:prSet presAssocID="{ED0DD4AB-9480-4CC3-82AD-33A12CE13CFF}" presName="spaceRect" presStyleCnt="0"/>
      <dgm:spPr/>
    </dgm:pt>
    <dgm:pt modelId="{164175C4-82D0-4C2F-94D5-495336220911}" type="pres">
      <dgm:prSet presAssocID="{ED0DD4AB-9480-4CC3-82AD-33A12CE13CFF}" presName="textRect" presStyleLbl="revTx" presStyleIdx="2" presStyleCnt="3">
        <dgm:presLayoutVars>
          <dgm:chMax val="1"/>
          <dgm:chPref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1CAC1BA-DF55-4F9B-8168-790D5A0C66D2}" type="presOf" srcId="{ED0DD4AB-9480-4CC3-82AD-33A12CE13CFF}" destId="{164175C4-82D0-4C2F-94D5-495336220911}" srcOrd="0" destOrd="0" presId="urn:microsoft.com/office/officeart/2018/5/layout/IconCircleLabelList"/>
    <dgm:cxn modelId="{ECEDA0C3-1223-4E15-BADA-515B2A1C03E9}" type="presOf" srcId="{D6D4F319-8422-4DA2-B4D3-B4F4435FB879}" destId="{110D5634-FB1B-4AE3-A33B-BF8D39985AB2}" srcOrd="0" destOrd="0" presId="urn:microsoft.com/office/officeart/2018/5/layout/IconCircleLabelList"/>
    <dgm:cxn modelId="{57530DED-960D-4460-AC85-BBF5DD4DE319}" type="presOf" srcId="{A4AE1507-7282-4342-8125-0479BF0158E7}" destId="{46471891-E9F1-41FC-B054-BC6A93E8B4FC}" srcOrd="0" destOrd="0" presId="urn:microsoft.com/office/officeart/2018/5/layout/IconCircleLabelList"/>
    <dgm:cxn modelId="{59FB0553-65A4-40D9-8918-5493E1638242}" srcId="{D6D4F319-8422-4DA2-B4D3-B4F4435FB879}" destId="{A4AE1507-7282-4342-8125-0479BF0158E7}" srcOrd="0" destOrd="0" parTransId="{3169CDCA-42A0-49DA-820E-93F742EE81AC}" sibTransId="{84982A3A-3F31-4332-B579-9BC3BB60C3D1}"/>
    <dgm:cxn modelId="{4354E422-AC0C-492A-9F79-BD6288B47D77}" srcId="{D6D4F319-8422-4DA2-B4D3-B4F4435FB879}" destId="{ED0DD4AB-9480-4CC3-82AD-33A12CE13CFF}" srcOrd="2" destOrd="0" parTransId="{41333DB8-BC98-4AAF-8F62-163388417192}" sibTransId="{249C153B-4192-4D4B-8EC5-58E9636742DC}"/>
    <dgm:cxn modelId="{D3430EEB-F13C-479B-83C7-E3A84BDFE894}" type="presOf" srcId="{86D6B0A4-72F0-4B88-B20D-D5AE01729A74}" destId="{085DDF0E-7CBA-401C-80BE-E3741D66C7F5}" srcOrd="0" destOrd="0" presId="urn:microsoft.com/office/officeart/2018/5/layout/IconCircleLabelList"/>
    <dgm:cxn modelId="{0890FFA6-5B11-408A-8FA0-72F5FC7C1547}" srcId="{D6D4F319-8422-4DA2-B4D3-B4F4435FB879}" destId="{86D6B0A4-72F0-4B88-B20D-D5AE01729A74}" srcOrd="1" destOrd="0" parTransId="{A6B74891-FBF6-4EF3-872A-5E3C44F74602}" sibTransId="{3F7FBACB-3AFB-43F6-99E4-92D9830FC6B3}"/>
    <dgm:cxn modelId="{222EFA14-616D-43D2-9237-9BDA9E8DA91F}" type="presParOf" srcId="{110D5634-FB1B-4AE3-A33B-BF8D39985AB2}" destId="{43EB1A2F-4C20-4D23-8D5D-8919BB350D01}" srcOrd="0" destOrd="0" presId="urn:microsoft.com/office/officeart/2018/5/layout/IconCircleLabelList"/>
    <dgm:cxn modelId="{7BF03D76-0346-44E1-BA87-8E9C9C1C932F}" type="presParOf" srcId="{43EB1A2F-4C20-4D23-8D5D-8919BB350D01}" destId="{89710BC2-2249-48DC-81E7-311300F8E5DD}" srcOrd="0" destOrd="0" presId="urn:microsoft.com/office/officeart/2018/5/layout/IconCircleLabelList"/>
    <dgm:cxn modelId="{C85EDBC0-AEEF-4ACF-B1E8-71654ABC21A6}" type="presParOf" srcId="{43EB1A2F-4C20-4D23-8D5D-8919BB350D01}" destId="{CD9E100F-72B5-499D-8CE1-FF1AC976C157}" srcOrd="1" destOrd="0" presId="urn:microsoft.com/office/officeart/2018/5/layout/IconCircleLabelList"/>
    <dgm:cxn modelId="{99E79B7C-A63C-49EA-8565-F82C1FFF69A3}" type="presParOf" srcId="{43EB1A2F-4C20-4D23-8D5D-8919BB350D01}" destId="{6EF27D72-4B03-4454-B5F5-69DF5ABDBE4A}" srcOrd="2" destOrd="0" presId="urn:microsoft.com/office/officeart/2018/5/layout/IconCircleLabelList"/>
    <dgm:cxn modelId="{86DDD7BA-AE04-41B7-85A1-33E2EE3CD89C}" type="presParOf" srcId="{43EB1A2F-4C20-4D23-8D5D-8919BB350D01}" destId="{46471891-E9F1-41FC-B054-BC6A93E8B4FC}" srcOrd="3" destOrd="0" presId="urn:microsoft.com/office/officeart/2018/5/layout/IconCircleLabelList"/>
    <dgm:cxn modelId="{1FEEA101-E070-493B-A086-03F263E71060}" type="presParOf" srcId="{110D5634-FB1B-4AE3-A33B-BF8D39985AB2}" destId="{FEC2D10D-80EE-494E-84FA-29876FD5F4B7}" srcOrd="1" destOrd="0" presId="urn:microsoft.com/office/officeart/2018/5/layout/IconCircleLabelList"/>
    <dgm:cxn modelId="{564BBF54-0E8F-48EF-936B-17722BB55A2B}" type="presParOf" srcId="{110D5634-FB1B-4AE3-A33B-BF8D39985AB2}" destId="{2BA4BF5E-313C-48F7-800F-7E8C63AD1D80}" srcOrd="2" destOrd="0" presId="urn:microsoft.com/office/officeart/2018/5/layout/IconCircleLabelList"/>
    <dgm:cxn modelId="{13357402-4A5A-4065-95FD-48A295CBB171}" type="presParOf" srcId="{2BA4BF5E-313C-48F7-800F-7E8C63AD1D80}" destId="{FB3BE4F4-8265-434B-9A9B-032A47FEEEFA}" srcOrd="0" destOrd="0" presId="urn:microsoft.com/office/officeart/2018/5/layout/IconCircleLabelList"/>
    <dgm:cxn modelId="{17AEE9C9-C38E-4285-B703-750C4616C75A}" type="presParOf" srcId="{2BA4BF5E-313C-48F7-800F-7E8C63AD1D80}" destId="{67A21A1A-790D-4FE1-AF08-2627B95858EF}" srcOrd="1" destOrd="0" presId="urn:microsoft.com/office/officeart/2018/5/layout/IconCircleLabelList"/>
    <dgm:cxn modelId="{531C7D7B-8722-40CD-9F12-4D1675C6409C}" type="presParOf" srcId="{2BA4BF5E-313C-48F7-800F-7E8C63AD1D80}" destId="{384A1D34-C101-4D09-9C1D-67C28B9360ED}" srcOrd="2" destOrd="0" presId="urn:microsoft.com/office/officeart/2018/5/layout/IconCircleLabelList"/>
    <dgm:cxn modelId="{19A862B1-B3EE-4D43-9180-09ACC80D814E}" type="presParOf" srcId="{2BA4BF5E-313C-48F7-800F-7E8C63AD1D80}" destId="{085DDF0E-7CBA-401C-80BE-E3741D66C7F5}" srcOrd="3" destOrd="0" presId="urn:microsoft.com/office/officeart/2018/5/layout/IconCircleLabelList"/>
    <dgm:cxn modelId="{27E1C429-C625-47FC-A01D-875F4894D05F}" type="presParOf" srcId="{110D5634-FB1B-4AE3-A33B-BF8D39985AB2}" destId="{EE7EA4D0-DF50-480F-92AF-4CD6A86E39C9}" srcOrd="3" destOrd="0" presId="urn:microsoft.com/office/officeart/2018/5/layout/IconCircleLabelList"/>
    <dgm:cxn modelId="{5FFFE370-F634-42A2-B26D-87A3378FBE53}" type="presParOf" srcId="{110D5634-FB1B-4AE3-A33B-BF8D39985AB2}" destId="{9599D77B-B86A-491B-ADDF-C05DCA1DEE8C}" srcOrd="4" destOrd="0" presId="urn:microsoft.com/office/officeart/2018/5/layout/IconCircleLabelList"/>
    <dgm:cxn modelId="{15EEB2F9-CD97-44C2-874E-9F95E0A50731}" type="presParOf" srcId="{9599D77B-B86A-491B-ADDF-C05DCA1DEE8C}" destId="{ED901E54-43EE-490D-948A-868FA6D0CC58}" srcOrd="0" destOrd="0" presId="urn:microsoft.com/office/officeart/2018/5/layout/IconCircleLabelList"/>
    <dgm:cxn modelId="{777C665F-A79A-4942-9771-12B2AB9F224B}" type="presParOf" srcId="{9599D77B-B86A-491B-ADDF-C05DCA1DEE8C}" destId="{FDBF3AD2-30CF-4619-B043-4FE3DD94457C}" srcOrd="1" destOrd="0" presId="urn:microsoft.com/office/officeart/2018/5/layout/IconCircleLabelList"/>
    <dgm:cxn modelId="{4CC5C60C-F071-4A7C-927F-1BD04FEFD70C}" type="presParOf" srcId="{9599D77B-B86A-491B-ADDF-C05DCA1DEE8C}" destId="{7D84A3D5-94DD-4217-AD03-3D22D65034A7}" srcOrd="2" destOrd="0" presId="urn:microsoft.com/office/officeart/2018/5/layout/IconCircleLabelList"/>
    <dgm:cxn modelId="{A908B376-5B4D-48A9-B449-7B43DF589580}" type="presParOf" srcId="{9599D77B-B86A-491B-ADDF-C05DCA1DEE8C}" destId="{164175C4-82D0-4C2F-94D5-495336220911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710BC2-2249-48DC-81E7-311300F8E5DD}">
      <dsp:nvSpPr>
        <dsp:cNvPr id="0" name=""/>
        <dsp:cNvSpPr/>
      </dsp:nvSpPr>
      <dsp:spPr>
        <a:xfrm>
          <a:off x="481740" y="471931"/>
          <a:ext cx="1475437" cy="147543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9E100F-72B5-499D-8CE1-FF1AC976C157}">
      <dsp:nvSpPr>
        <dsp:cNvPr id="0" name=""/>
        <dsp:cNvSpPr/>
      </dsp:nvSpPr>
      <dsp:spPr>
        <a:xfrm>
          <a:off x="796178" y="786369"/>
          <a:ext cx="846562" cy="846562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471891-E9F1-41FC-B054-BC6A93E8B4FC}">
      <dsp:nvSpPr>
        <dsp:cNvPr id="0" name=""/>
        <dsp:cNvSpPr/>
      </dsp:nvSpPr>
      <dsp:spPr>
        <a:xfrm>
          <a:off x="10084" y="2406931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cs-CZ" sz="1800" kern="1200"/>
            <a:t>→ podle zaměstnavatelem zadané osnovy</a:t>
          </a:r>
          <a:endParaRPr lang="en-US" sz="1800" kern="1200"/>
        </a:p>
      </dsp:txBody>
      <dsp:txXfrm>
        <a:off x="10084" y="2406931"/>
        <a:ext cx="2418750" cy="720000"/>
      </dsp:txXfrm>
    </dsp:sp>
    <dsp:sp modelId="{FB3BE4F4-8265-434B-9A9B-032A47FEEEFA}">
      <dsp:nvSpPr>
        <dsp:cNvPr id="0" name=""/>
        <dsp:cNvSpPr/>
      </dsp:nvSpPr>
      <dsp:spPr>
        <a:xfrm>
          <a:off x="3323771" y="471931"/>
          <a:ext cx="1475437" cy="147543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A21A1A-790D-4FE1-AF08-2627B95858EF}">
      <dsp:nvSpPr>
        <dsp:cNvPr id="0" name=""/>
        <dsp:cNvSpPr/>
      </dsp:nvSpPr>
      <dsp:spPr>
        <a:xfrm>
          <a:off x="3638209" y="786369"/>
          <a:ext cx="846562" cy="846562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5DDF0E-7CBA-401C-80BE-E3741D66C7F5}">
      <dsp:nvSpPr>
        <dsp:cNvPr id="0" name=""/>
        <dsp:cNvSpPr/>
      </dsp:nvSpPr>
      <dsp:spPr>
        <a:xfrm>
          <a:off x="2852115" y="2406931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cs-CZ" sz="1800" kern="1200"/>
            <a:t>→ nebo předtištěný formulář  </a:t>
          </a:r>
          <a:endParaRPr lang="en-US" sz="1800" kern="1200"/>
        </a:p>
      </dsp:txBody>
      <dsp:txXfrm>
        <a:off x="2852115" y="2406931"/>
        <a:ext cx="2418750" cy="720000"/>
      </dsp:txXfrm>
    </dsp:sp>
    <dsp:sp modelId="{ED901E54-43EE-490D-948A-868FA6D0CC58}">
      <dsp:nvSpPr>
        <dsp:cNvPr id="0" name=""/>
        <dsp:cNvSpPr/>
      </dsp:nvSpPr>
      <dsp:spPr>
        <a:xfrm>
          <a:off x="6165803" y="471931"/>
          <a:ext cx="1475437" cy="147543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BF3AD2-30CF-4619-B043-4FE3DD94457C}">
      <dsp:nvSpPr>
        <dsp:cNvPr id="0" name=""/>
        <dsp:cNvSpPr/>
      </dsp:nvSpPr>
      <dsp:spPr>
        <a:xfrm>
          <a:off x="6480240" y="786369"/>
          <a:ext cx="846562" cy="846562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4175C4-82D0-4C2F-94D5-495336220911}">
      <dsp:nvSpPr>
        <dsp:cNvPr id="0" name=""/>
        <dsp:cNvSpPr/>
      </dsp:nvSpPr>
      <dsp:spPr>
        <a:xfrm>
          <a:off x="5694146" y="2406931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cs-CZ" sz="1800" kern="1200"/>
            <a:t>→ uvádí se jen požadované údaje v heslech</a:t>
          </a:r>
          <a:endParaRPr lang="en-US" sz="1800" kern="1200"/>
        </a:p>
      </dsp:txBody>
      <dsp:txXfrm>
        <a:off x="5694146" y="2406931"/>
        <a:ext cx="24187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38A8C0-A1BF-41A0-901C-A05889896B22}" type="datetimeFigureOut">
              <a:rPr lang="cs-CZ" smtClean="0"/>
              <a:pPr/>
              <a:t>07.05.2024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D58798-97FC-4D94-98E0-74DBA9C8DAF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500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D58798-97FC-4D94-98E0-74DBA9C8DAFE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D58798-97FC-4D94-98E0-74DBA9C8DAFE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D58798-97FC-4D94-98E0-74DBA9C8DAFE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207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D58798-97FC-4D94-98E0-74DBA9C8DAFE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D58798-97FC-4D94-98E0-74DBA9C8DAFE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D58798-97FC-4D94-98E0-74DBA9C8DAFE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D58798-97FC-4D94-98E0-74DBA9C8DAFE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D58798-97FC-4D94-98E0-74DBA9C8DAFE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D58798-97FC-4D94-98E0-74DBA9C8DAFE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D58798-97FC-4D94-98E0-74DBA9C8DAFE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D58798-97FC-4D94-98E0-74DBA9C8DAFE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14D8931C-7285-4D82-AA30-9E41A0F6B36C}" type="datetimeFigureOut">
              <a:rPr lang="cs-CZ" smtClean="0"/>
              <a:pPr/>
              <a:t>07.05.2024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259C2610-180F-4FA6-A0D9-966470AC61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226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8931C-7285-4D82-AA30-9E41A0F6B36C}" type="datetimeFigureOut">
              <a:rPr lang="cs-CZ" smtClean="0"/>
              <a:pPr/>
              <a:t>07.05.2024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259C2610-180F-4FA6-A0D9-966470AC61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4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8931C-7285-4D82-AA30-9E41A0F6B36C}" type="datetimeFigureOut">
              <a:rPr lang="cs-CZ" smtClean="0"/>
              <a:pPr/>
              <a:t>07.05.2024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259C2610-180F-4FA6-A0D9-966470AC61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268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8931C-7285-4D82-AA30-9E41A0F6B36C}" type="datetimeFigureOut">
              <a:rPr lang="cs-CZ" smtClean="0"/>
              <a:pPr/>
              <a:t>07.05.2024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259C2610-180F-4FA6-A0D9-966470AC61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68716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8931C-7285-4D82-AA30-9E41A0F6B36C}" type="datetimeFigureOut">
              <a:rPr lang="cs-CZ" smtClean="0"/>
              <a:pPr/>
              <a:t>07.05.2024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259C2610-180F-4FA6-A0D9-966470AC61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1347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8931C-7285-4D82-AA30-9E41A0F6B36C}" type="datetimeFigureOut">
              <a:rPr lang="cs-CZ" smtClean="0"/>
              <a:pPr/>
              <a:t>07.05.2024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2610-180F-4FA6-A0D9-966470AC61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8998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8931C-7285-4D82-AA30-9E41A0F6B36C}" type="datetimeFigureOut">
              <a:rPr lang="cs-CZ" smtClean="0"/>
              <a:pPr/>
              <a:t>07.05.2024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2610-180F-4FA6-A0D9-966470AC61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2886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8931C-7285-4D82-AA30-9E41A0F6B36C}" type="datetimeFigureOut">
              <a:rPr lang="cs-CZ" smtClean="0"/>
              <a:pPr/>
              <a:t>07.05.2024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2610-180F-4FA6-A0D9-966470AC61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37861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14D8931C-7285-4D82-AA30-9E41A0F6B36C}" type="datetimeFigureOut">
              <a:rPr lang="cs-CZ" smtClean="0"/>
              <a:pPr/>
              <a:t>07.05.2024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259C2610-180F-4FA6-A0D9-966470AC61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3319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8931C-7285-4D82-AA30-9E41A0F6B36C}" type="datetimeFigureOut">
              <a:rPr lang="cs-CZ" smtClean="0"/>
              <a:pPr/>
              <a:t>07.05.2024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2610-180F-4FA6-A0D9-966470AC61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805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14D8931C-7285-4D82-AA30-9E41A0F6B36C}" type="datetimeFigureOut">
              <a:rPr lang="cs-CZ" smtClean="0"/>
              <a:pPr/>
              <a:t>07.05.2024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259C2610-180F-4FA6-A0D9-966470AC61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516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8931C-7285-4D82-AA30-9E41A0F6B36C}" type="datetimeFigureOut">
              <a:rPr lang="cs-CZ" smtClean="0"/>
              <a:pPr/>
              <a:t>07.05.2024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2610-180F-4FA6-A0D9-966470AC61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984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8931C-7285-4D82-AA30-9E41A0F6B36C}" type="datetimeFigureOut">
              <a:rPr lang="cs-CZ" smtClean="0"/>
              <a:pPr/>
              <a:t>07.05.2024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2610-180F-4FA6-A0D9-966470AC61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9514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8931C-7285-4D82-AA30-9E41A0F6B36C}" type="datetimeFigureOut">
              <a:rPr lang="cs-CZ" smtClean="0"/>
              <a:pPr/>
              <a:t>07.05.2024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2610-180F-4FA6-A0D9-966470AC61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9762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8931C-7285-4D82-AA30-9E41A0F6B36C}" type="datetimeFigureOut">
              <a:rPr lang="cs-CZ" smtClean="0"/>
              <a:pPr/>
              <a:t>07.05.2024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2610-180F-4FA6-A0D9-966470AC61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6612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8931C-7285-4D82-AA30-9E41A0F6B36C}" type="datetimeFigureOut">
              <a:rPr lang="cs-CZ" smtClean="0"/>
              <a:pPr/>
              <a:t>07.05.2024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2610-180F-4FA6-A0D9-966470AC61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9480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8931C-7285-4D82-AA30-9E41A0F6B36C}" type="datetimeFigureOut">
              <a:rPr lang="cs-CZ" smtClean="0"/>
              <a:pPr/>
              <a:t>07.05.2024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2610-180F-4FA6-A0D9-966470AC61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9137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8931C-7285-4D82-AA30-9E41A0F6B36C}" type="datetimeFigureOut">
              <a:rPr lang="cs-CZ" smtClean="0"/>
              <a:pPr/>
              <a:t>07.05.2024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C2610-180F-4FA6-A0D9-966470AC61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19908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B2E911EF-80F5-4781-A4DF-44EFAF242F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B0A2A734-17E4-44D5-9630-D54D6AF746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EFFB5C33-24B2-4764-BDBD-4C10A21DB1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91606" y="0"/>
            <a:ext cx="255239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FEB601E2-EFED-4313-BEE4-9E27B94FC6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42852"/>
            <a:ext cx="6832905" cy="246557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1425DB5A-CEE1-4EE1-8C4A-689E49D354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90078"/>
            <a:ext cx="6832905" cy="1660332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30382" y="2733709"/>
            <a:ext cx="5743344" cy="1373070"/>
          </a:xfrm>
        </p:spPr>
        <p:txBody>
          <a:bodyPr>
            <a:normAutofit/>
          </a:bodyPr>
          <a:lstStyle/>
          <a:p>
            <a:r>
              <a:rPr lang="cs-CZ" sz="4400" b="1">
                <a:solidFill>
                  <a:srgbClr val="FFFFFF"/>
                </a:solidFill>
              </a:rPr>
              <a:t>Životopis, jeho druhy 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631DB09-B3E2-4260-9A23-7FCB6B584D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5611" y="4394039"/>
            <a:ext cx="5478114" cy="1117687"/>
          </a:xfrm>
        </p:spPr>
        <p:txBody>
          <a:bodyPr>
            <a:normAutofit/>
          </a:bodyPr>
          <a:lstStyle/>
          <a:p>
            <a:r>
              <a:rPr lang="cs-CZ"/>
              <a:t>7. třída </a:t>
            </a:r>
          </a:p>
        </p:txBody>
      </p:sp>
    </p:spTree>
    <p:extLst>
      <p:ext uri="{BB962C8B-B14F-4D97-AF65-F5344CB8AC3E}">
        <p14:creationId xmlns:p14="http://schemas.microsoft.com/office/powerpoint/2010/main" val="2698705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187624" y="908720"/>
            <a:ext cx="6984776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/>
              <a:t>Životopis				</a:t>
            </a:r>
            <a:r>
              <a:rPr lang="cs-CZ" sz="2000" dirty="0">
                <a:solidFill>
                  <a:schemeClr val="bg1">
                    <a:lumMod val="65000"/>
                  </a:schemeClr>
                </a:solidFill>
              </a:rPr>
              <a:t>(Ukázka 1.část)</a:t>
            </a:r>
          </a:p>
          <a:p>
            <a:endParaRPr lang="cs-CZ" dirty="0"/>
          </a:p>
          <a:p>
            <a:r>
              <a:rPr lang="cs-CZ" sz="2400" dirty="0"/>
              <a:t>Osobní údaje:</a:t>
            </a:r>
          </a:p>
          <a:p>
            <a:r>
              <a:rPr lang="cs-CZ" sz="2400" dirty="0"/>
              <a:t>Příjmení, Jméno:</a:t>
            </a:r>
          </a:p>
          <a:p>
            <a:r>
              <a:rPr lang="cs-CZ" sz="2400" dirty="0"/>
              <a:t>Adresa:</a:t>
            </a:r>
          </a:p>
          <a:p>
            <a:r>
              <a:rPr lang="cs-CZ" sz="2400" dirty="0"/>
              <a:t>Telefon:</a:t>
            </a:r>
          </a:p>
          <a:p>
            <a:r>
              <a:rPr lang="cs-CZ" sz="2400" dirty="0"/>
              <a:t>E-mail:</a:t>
            </a:r>
          </a:p>
          <a:p>
            <a:r>
              <a:rPr lang="cs-CZ" sz="2400" dirty="0"/>
              <a:t>Státní příslušnost:</a:t>
            </a:r>
          </a:p>
          <a:p>
            <a:r>
              <a:rPr lang="cs-CZ" sz="2400" dirty="0"/>
              <a:t>Datum narození:</a:t>
            </a:r>
          </a:p>
          <a:p>
            <a:r>
              <a:rPr lang="cs-CZ" sz="2400" dirty="0"/>
              <a:t>Pohlaví:</a:t>
            </a:r>
          </a:p>
          <a:p>
            <a:endParaRPr lang="cs-CZ" sz="2400" dirty="0"/>
          </a:p>
          <a:p>
            <a:r>
              <a:rPr lang="cs-CZ" sz="2400" dirty="0"/>
              <a:t>Požadované zaměstnání / profese</a:t>
            </a:r>
          </a:p>
        </p:txBody>
      </p:sp>
    </p:spTree>
    <p:extLst>
      <p:ext uri="{BB962C8B-B14F-4D97-AF65-F5344CB8AC3E}">
        <p14:creationId xmlns:p14="http://schemas.microsoft.com/office/powerpoint/2010/main" val="2395887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474345"/>
            <a:ext cx="7992888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sz="2400" b="1" dirty="0"/>
              <a:t>Pracovní zkušenosti				</a:t>
            </a:r>
            <a:r>
              <a:rPr lang="cs-CZ" sz="2000" dirty="0">
                <a:solidFill>
                  <a:schemeClr val="bg1">
                    <a:lumMod val="65000"/>
                  </a:schemeClr>
                </a:solidFill>
              </a:rPr>
              <a:t>(Ukázka 2.část)</a:t>
            </a:r>
          </a:p>
          <a:p>
            <a:r>
              <a:rPr lang="cs-CZ" sz="2400" dirty="0"/>
              <a:t>Období:</a:t>
            </a:r>
          </a:p>
          <a:p>
            <a:r>
              <a:rPr lang="cs-CZ" sz="2400" dirty="0"/>
              <a:t>Povolání nebo vykonávaná funkce:</a:t>
            </a:r>
          </a:p>
          <a:p>
            <a:r>
              <a:rPr lang="cs-CZ" sz="2400" dirty="0"/>
              <a:t>Hlavní pracovní náplň a oblasti odpovědnosti:</a:t>
            </a:r>
          </a:p>
          <a:p>
            <a:r>
              <a:rPr lang="cs-CZ" sz="2400" dirty="0"/>
              <a:t>Název/jméno a adresa zaměstnavatele:</a:t>
            </a:r>
          </a:p>
          <a:p>
            <a:r>
              <a:rPr lang="cs-CZ" sz="2400" dirty="0"/>
              <a:t>Obor činnosti či odvětví:</a:t>
            </a:r>
          </a:p>
          <a:p>
            <a:endParaRPr lang="cs-CZ" sz="2400" dirty="0"/>
          </a:p>
          <a:p>
            <a:r>
              <a:rPr lang="cs-CZ" sz="2400" b="1" dirty="0"/>
              <a:t>Vzdělání, odborná příprava a školení</a:t>
            </a:r>
          </a:p>
          <a:p>
            <a:r>
              <a:rPr lang="cs-CZ" sz="2400" dirty="0"/>
              <a:t>Období:</a:t>
            </a:r>
          </a:p>
          <a:p>
            <a:r>
              <a:rPr lang="cs-CZ" sz="2400" dirty="0"/>
              <a:t>Dosažená kvalifikace:</a:t>
            </a:r>
          </a:p>
          <a:p>
            <a:r>
              <a:rPr lang="cs-CZ" sz="2400" dirty="0"/>
              <a:t>Hlavní předměty / profesní dovednosti:</a:t>
            </a:r>
          </a:p>
          <a:p>
            <a:r>
              <a:rPr lang="cs-CZ" sz="2400" dirty="0"/>
              <a:t>Název a typ organizace</a:t>
            </a:r>
            <a:r>
              <a:rPr lang="cs-CZ" sz="1400" dirty="0"/>
              <a:t>, která poskytla vzdělání, odbornou přípravu či kurz</a:t>
            </a:r>
          </a:p>
          <a:p>
            <a:r>
              <a:rPr lang="cs-CZ" sz="2400" dirty="0"/>
              <a:t>Úroveň vzdělání:</a:t>
            </a:r>
          </a:p>
          <a:p>
            <a:r>
              <a:rPr lang="cs-CZ" sz="2400" dirty="0"/>
              <a:t>							</a:t>
            </a:r>
            <a:r>
              <a:rPr lang="cs-CZ" sz="2800" dirty="0">
                <a:solidFill>
                  <a:schemeClr val="bg1">
                    <a:lumMod val="65000"/>
                  </a:schemeClr>
                </a:solidFill>
              </a:rPr>
              <a:t>atd.</a:t>
            </a:r>
            <a:endParaRPr lang="cs-CZ" sz="28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83450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0240" y="753228"/>
            <a:ext cx="7210396" cy="1080938"/>
          </a:xfrm>
        </p:spPr>
        <p:txBody>
          <a:bodyPr>
            <a:normAutofit/>
          </a:bodyPr>
          <a:lstStyle/>
          <a:p>
            <a:r>
              <a:rPr lang="cs-CZ" b="1" dirty="0"/>
              <a:t>Profesní životopis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33254" y="2336873"/>
            <a:ext cx="5843202" cy="35993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1100" dirty="0"/>
              <a:t>	</a:t>
            </a:r>
          </a:p>
          <a:p>
            <a:pPr marL="0" indent="0">
              <a:buNone/>
            </a:pPr>
            <a:r>
              <a:rPr lang="cs-CZ" sz="1100" dirty="0"/>
              <a:t>	→ </a:t>
            </a:r>
            <a:r>
              <a:rPr lang="cs-CZ" sz="2000" dirty="0"/>
              <a:t>předkládá uchazeč o práci 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 	→ možnému budoucímu zaměstnavateli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br>
              <a:rPr lang="cs-CZ" sz="2000" dirty="0"/>
            </a:br>
            <a:r>
              <a:rPr lang="cs-CZ" sz="2000" dirty="0"/>
              <a:t>	→ prezentuje naši kvalifikaci a dovednosti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	→ v písemné podobě</a:t>
            </a:r>
            <a:br>
              <a:rPr lang="cs-CZ" sz="2000" dirty="0"/>
            </a:br>
            <a:r>
              <a:rPr lang="cs-CZ" sz="2000" dirty="0"/>
              <a:t>	</a:t>
            </a:r>
          </a:p>
          <a:p>
            <a:pPr marL="0" indent="0">
              <a:buNone/>
            </a:pPr>
            <a:r>
              <a:rPr lang="cs-CZ" sz="2000" dirty="0"/>
              <a:t>	→ v ustálené formě</a:t>
            </a:r>
            <a:br>
              <a:rPr lang="cs-CZ" sz="2000" dirty="0"/>
            </a:br>
            <a:r>
              <a:rPr lang="cs-CZ" sz="1100" dirty="0"/>
              <a:t/>
            </a:r>
            <a:br>
              <a:rPr lang="cs-CZ" sz="1100" dirty="0"/>
            </a:br>
            <a:r>
              <a:rPr lang="cs-CZ" sz="1100" dirty="0"/>
              <a:t>	</a:t>
            </a:r>
          </a:p>
          <a:p>
            <a:pPr marL="0" indent="0">
              <a:buNone/>
            </a:pPr>
            <a:r>
              <a:rPr lang="cs-CZ" sz="1100" dirty="0"/>
              <a:t>	</a:t>
            </a:r>
            <a:br>
              <a:rPr lang="cs-CZ" sz="1100" dirty="0"/>
            </a:br>
            <a:r>
              <a:rPr lang="cs-CZ" sz="1100" dirty="0"/>
              <a:t>	</a:t>
            </a:r>
          </a:p>
          <a:p>
            <a:pPr marL="0" indent="0">
              <a:buNone/>
            </a:pPr>
            <a:endParaRPr lang="cs-CZ" sz="1100" dirty="0"/>
          </a:p>
        </p:txBody>
      </p:sp>
      <p:pic>
        <p:nvPicPr>
          <p:cNvPr id="1045" name="Picture 21" descr="C:\Users\ucitel\AppData\Local\Microsoft\Windows\Temporary Internet Files\Content.IE5\DE4CGPLA\MP900399888[1]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23" r="23456" b="-2"/>
          <a:stretch/>
        </p:blipFill>
        <p:spPr bwMode="auto">
          <a:xfrm>
            <a:off x="595743" y="2336872"/>
            <a:ext cx="2019681" cy="3598789"/>
          </a:xfrm>
          <a:prstGeom prst="rect">
            <a:avLst/>
          </a:prstGeo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7310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>
            <a:extLst>
              <a:ext uri="{FF2B5EF4-FFF2-40B4-BE49-F238E27FC236}">
                <a16:creationId xmlns:a16="http://schemas.microsoft.com/office/drawing/2014/main" id="{7A865E47-4365-4F21-B8EA-13B2C12BCB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382" y="0"/>
            <a:ext cx="9144000" cy="6858001"/>
            <a:chOff x="-3176" y="0"/>
            <a:chExt cx="12192000" cy="6858001"/>
          </a:xfrm>
        </p:grpSpPr>
        <p:sp useBgFill="1">
          <p:nvSpPr>
            <p:cNvPr id="74" name="Rectangle 73">
              <a:extLst>
                <a:ext uri="{FF2B5EF4-FFF2-40B4-BE49-F238E27FC236}">
                  <a16:creationId xmlns:a16="http://schemas.microsoft.com/office/drawing/2014/main" id="{0CE24988-BB27-40E5-A961-9FA7ED0DB9B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88824" cy="685800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5" name="Picture 74">
              <a:extLst>
                <a:ext uri="{FF2B5EF4-FFF2-40B4-BE49-F238E27FC236}">
                  <a16:creationId xmlns:a16="http://schemas.microsoft.com/office/drawing/2014/main" id="{80BDE80E-ADE0-4E16-8F80-306A15F4D3F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alphaModFix am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176" y="0"/>
              <a:ext cx="12192000" cy="6858000"/>
            </a:xfrm>
            <a:prstGeom prst="rect">
              <a:avLst/>
            </a:prstGeom>
          </p:spPr>
        </p:pic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0241" y="2336873"/>
            <a:ext cx="3781221" cy="3599316"/>
          </a:xfrm>
        </p:spPr>
        <p:txBody>
          <a:bodyPr>
            <a:normAutofit/>
          </a:bodyPr>
          <a:lstStyle/>
          <a:p>
            <a:pPr marL="514350" lvl="0" indent="-514350">
              <a:buAutoNum type="arabicPeriod"/>
            </a:pPr>
            <a:endParaRPr lang="cs-CZ" sz="1600" dirty="0"/>
          </a:p>
          <a:p>
            <a:pPr marL="514350" lvl="0" indent="-514350">
              <a:buAutoNum type="arabicPeriod"/>
            </a:pPr>
            <a:r>
              <a:rPr lang="cs-CZ" sz="1600" dirty="0"/>
              <a:t>Identifikační údaje osoby </a:t>
            </a:r>
          </a:p>
          <a:p>
            <a:pPr marL="0" lvl="0" indent="0">
              <a:buNone/>
            </a:pPr>
            <a:r>
              <a:rPr lang="cs-CZ" sz="1600" dirty="0"/>
              <a:t>				- jméno + příjmení </a:t>
            </a:r>
          </a:p>
          <a:p>
            <a:pPr marL="0" lvl="0" indent="0">
              <a:buNone/>
            </a:pPr>
            <a:r>
              <a:rPr lang="cs-CZ" sz="1600" dirty="0"/>
              <a:t>	</a:t>
            </a:r>
            <a:br>
              <a:rPr lang="cs-CZ" sz="1600" dirty="0"/>
            </a:br>
            <a:r>
              <a:rPr lang="cs-CZ" sz="1600" dirty="0"/>
              <a:t>				- rodné příjmení </a:t>
            </a:r>
          </a:p>
          <a:p>
            <a:pPr marL="0" lvl="0" indent="0">
              <a:buNone/>
            </a:pPr>
            <a:r>
              <a:rPr lang="cs-CZ" sz="1600" dirty="0"/>
              <a:t>	</a:t>
            </a:r>
            <a:br>
              <a:rPr lang="cs-CZ" sz="1600" dirty="0"/>
            </a:br>
            <a:r>
              <a:rPr lang="cs-CZ" sz="1600" dirty="0"/>
              <a:t>				- datum a místo narození</a:t>
            </a:r>
          </a:p>
          <a:p>
            <a:pPr marL="0" lvl="0" indent="0">
              <a:buNone/>
            </a:pPr>
            <a:r>
              <a:rPr lang="cs-CZ" sz="1600" dirty="0"/>
              <a:t>	</a:t>
            </a:r>
            <a:br>
              <a:rPr lang="cs-CZ" sz="1600" dirty="0"/>
            </a:br>
            <a:r>
              <a:rPr lang="cs-CZ" sz="1600" dirty="0"/>
              <a:t>				- bydliště</a:t>
            </a:r>
          </a:p>
          <a:p>
            <a:endParaRPr lang="cs-CZ" sz="1600" dirty="0"/>
          </a:p>
        </p:txBody>
      </p:sp>
      <p:pic>
        <p:nvPicPr>
          <p:cNvPr id="2052" name="Picture 4" descr="C:\Users\ucitel\AppData\Local\Microsoft\Windows\Temporary Internet Files\Content.IE5\K0O7W0UI\MP900308872[1]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07" r="32905" b="1"/>
          <a:stretch/>
        </p:blipFill>
        <p:spPr bwMode="auto">
          <a:xfrm>
            <a:off x="4572000" y="10"/>
            <a:ext cx="4569617" cy="6856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13BC1C09-8FD1-4619-B317-E9EED5E55D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1" y="609600"/>
            <a:ext cx="4874815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0240" y="753228"/>
            <a:ext cx="3781222" cy="1080938"/>
          </a:xfrm>
        </p:spPr>
        <p:txBody>
          <a:bodyPr>
            <a:normAutofit/>
          </a:bodyPr>
          <a:lstStyle/>
          <a:p>
            <a:r>
              <a:rPr lang="cs-CZ" dirty="0"/>
              <a:t>Obsah životopisu 1:</a:t>
            </a:r>
          </a:p>
        </p:txBody>
      </p:sp>
      <p:pic>
        <p:nvPicPr>
          <p:cNvPr id="79" name="Picture 78">
            <a:extLst>
              <a:ext uri="{FF2B5EF4-FFF2-40B4-BE49-F238E27FC236}">
                <a16:creationId xmlns:a16="http://schemas.microsoft.com/office/drawing/2014/main" id="{D3143E80-C928-46DB-9299-0BD06348A9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4869180" cy="261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958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0240" y="753228"/>
            <a:ext cx="7210396" cy="1080938"/>
          </a:xfrm>
        </p:spPr>
        <p:txBody>
          <a:bodyPr>
            <a:normAutofit/>
          </a:bodyPr>
          <a:lstStyle/>
          <a:p>
            <a:r>
              <a:rPr lang="cs-CZ" dirty="0"/>
              <a:t>Obsah životopisu 2: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33254" y="2336873"/>
            <a:ext cx="4887381" cy="359931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1900"/>
              <a:t>2.  Kvalifikace 	- školy</a:t>
            </a:r>
            <a:br>
              <a:rPr lang="cs-CZ" sz="1900"/>
            </a:br>
            <a:r>
              <a:rPr lang="cs-CZ" sz="1900"/>
              <a:t>			- kurzy </a:t>
            </a:r>
          </a:p>
          <a:p>
            <a:pPr marL="0" lvl="0" indent="0">
              <a:buNone/>
            </a:pPr>
            <a:r>
              <a:rPr lang="cs-CZ" sz="1900"/>
              <a:t>	→ název </a:t>
            </a:r>
          </a:p>
          <a:p>
            <a:pPr marL="0" lvl="0" indent="0">
              <a:buNone/>
            </a:pPr>
            <a:r>
              <a:rPr lang="cs-CZ" sz="1900"/>
              <a:t>	→ místo </a:t>
            </a:r>
            <a:br>
              <a:rPr lang="cs-CZ" sz="1900"/>
            </a:br>
            <a:r>
              <a:rPr lang="cs-CZ" sz="1900"/>
              <a:t>	→ obor</a:t>
            </a:r>
            <a:br>
              <a:rPr lang="cs-CZ" sz="1900"/>
            </a:br>
            <a:r>
              <a:rPr lang="cs-CZ" sz="1900"/>
              <a:t>	→ od – do  </a:t>
            </a:r>
          </a:p>
          <a:p>
            <a:pPr marL="0" indent="0">
              <a:buNone/>
            </a:pPr>
            <a:r>
              <a:rPr lang="cs-CZ" sz="1900"/>
              <a:t>			ZŠ nemusíme uvádět</a:t>
            </a:r>
          </a:p>
          <a:p>
            <a:pPr marL="0" lvl="0" indent="0">
              <a:buNone/>
            </a:pPr>
            <a:r>
              <a:rPr lang="cs-CZ" sz="1900"/>
              <a:t>3.  Další schopnosti a dovednosti, na které třeba nemám doklad, ale souvisí s možnou budoucí prací</a:t>
            </a:r>
          </a:p>
          <a:p>
            <a:endParaRPr lang="cs-CZ" sz="1900"/>
          </a:p>
        </p:txBody>
      </p:sp>
      <p:pic>
        <p:nvPicPr>
          <p:cNvPr id="3079" name="Picture 7" descr="C:\Users\ucitel\AppData\Local\Microsoft\Windows\Temporary Internet Files\Content.IE5\K0O7W0UI\MC90039815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5743" y="2979540"/>
            <a:ext cx="2019681" cy="2313452"/>
          </a:xfrm>
          <a:prstGeom prst="rect">
            <a:avLst/>
          </a:prstGeo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3700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0240" y="753228"/>
            <a:ext cx="7210396" cy="1080938"/>
          </a:xfrm>
        </p:spPr>
        <p:txBody>
          <a:bodyPr>
            <a:normAutofit/>
          </a:bodyPr>
          <a:lstStyle/>
          <a:p>
            <a:r>
              <a:rPr lang="cs-CZ" dirty="0"/>
              <a:t>Obsah životopisu 3: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33254" y="2336873"/>
            <a:ext cx="4887381" cy="35993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/>
              <a:t>4. Praxe </a:t>
            </a:r>
            <a:r>
              <a:rPr lang="cs-CZ" dirty="0"/>
              <a:t>= 	kde jsem už pracoval/a</a:t>
            </a:r>
          </a:p>
          <a:p>
            <a:pPr marL="0" indent="0">
              <a:buNone/>
            </a:pPr>
            <a:r>
              <a:rPr lang="cs-CZ" dirty="0"/>
              <a:t>		→ název firmy </a:t>
            </a:r>
            <a:br>
              <a:rPr lang="cs-CZ" dirty="0"/>
            </a:br>
            <a:r>
              <a:rPr lang="cs-CZ" dirty="0"/>
              <a:t>		→ místo</a:t>
            </a:r>
          </a:p>
          <a:p>
            <a:pPr marL="0" indent="0">
              <a:buNone/>
            </a:pPr>
            <a:r>
              <a:rPr lang="cs-CZ" dirty="0"/>
              <a:t>		→ zaměření firmy</a:t>
            </a:r>
          </a:p>
          <a:p>
            <a:pPr marL="0" indent="0">
              <a:buNone/>
            </a:pPr>
            <a:r>
              <a:rPr lang="cs-CZ" dirty="0"/>
              <a:t>		→ pracovní pozice </a:t>
            </a:r>
            <a:br>
              <a:rPr lang="cs-CZ" dirty="0"/>
            </a:br>
            <a:r>
              <a:rPr lang="cs-CZ" dirty="0"/>
              <a:t>		→ od – do</a:t>
            </a:r>
          </a:p>
          <a:p>
            <a:pPr marL="0" lvl="0" indent="0">
              <a:buNone/>
            </a:pPr>
            <a:r>
              <a:rPr lang="cs-CZ"/>
              <a:t>5. Úspěchy </a:t>
            </a:r>
            <a:r>
              <a:rPr lang="cs-CZ" dirty="0"/>
              <a:t>v soutěžích, patenty, vynálezy…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106" name="Picture 10" descr="C:\Users\ucitel\AppData\Local\Microsoft\Windows\Temporary Internet Files\Content.IE5\AM1I8PN9\MP900422996[1]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99" r="22080"/>
          <a:stretch/>
        </p:blipFill>
        <p:spPr bwMode="auto">
          <a:xfrm>
            <a:off x="595743" y="2336872"/>
            <a:ext cx="2019681" cy="3598789"/>
          </a:xfrm>
          <a:prstGeom prst="rect">
            <a:avLst/>
          </a:prstGeo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3923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0240" y="753228"/>
            <a:ext cx="7210396" cy="1080938"/>
          </a:xfrm>
        </p:spPr>
        <p:txBody>
          <a:bodyPr>
            <a:normAutofit/>
          </a:bodyPr>
          <a:lstStyle/>
          <a:p>
            <a:r>
              <a:rPr lang="cs-CZ" dirty="0"/>
              <a:t>Obsah životopisu 4: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0240" y="2336873"/>
            <a:ext cx="4997864" cy="359931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cs-CZ" sz="1600" dirty="0"/>
          </a:p>
          <a:p>
            <a:pPr marL="0" lvl="0" indent="0">
              <a:buNone/>
            </a:pPr>
            <a:r>
              <a:rPr lang="cs-CZ" sz="1600" dirty="0"/>
              <a:t>6. Zdravotní stav  a  jaká mám zdravotní omezení</a:t>
            </a:r>
          </a:p>
          <a:p>
            <a:pPr marL="0" lvl="0" indent="0">
              <a:buNone/>
            </a:pPr>
            <a:r>
              <a:rPr lang="cs-CZ" sz="1600" dirty="0"/>
              <a:t>	</a:t>
            </a:r>
          </a:p>
          <a:p>
            <a:pPr marL="0" lvl="0" indent="0">
              <a:buNone/>
            </a:pPr>
            <a:r>
              <a:rPr lang="cs-CZ" sz="1600" dirty="0"/>
              <a:t>7. Rodinný stav  	- ženatý, vdaná, rozvedený, … - děti…</a:t>
            </a:r>
          </a:p>
          <a:p>
            <a:pPr marL="0" lvl="0" indent="0">
              <a:buNone/>
            </a:pPr>
            <a:r>
              <a:rPr lang="cs-CZ" sz="1600" dirty="0"/>
              <a:t>	</a:t>
            </a:r>
          </a:p>
          <a:p>
            <a:pPr marL="0" lvl="0" indent="0">
              <a:buNone/>
            </a:pPr>
            <a:r>
              <a:rPr lang="cs-CZ" sz="1600" dirty="0"/>
              <a:t>8. O jakou pracovní pozici se u zaměstnavatele ucházím</a:t>
            </a:r>
          </a:p>
          <a:p>
            <a:endParaRPr lang="cs-CZ" sz="1600" dirty="0"/>
          </a:p>
        </p:txBody>
      </p:sp>
      <p:pic>
        <p:nvPicPr>
          <p:cNvPr id="5147" name="Picture 27" descr="C:\Users\ucitel\AppData\Local\Microsoft\Windows\Temporary Internet Files\Content.IE5\S7687CZ2\MC90023344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52120" y="2564904"/>
            <a:ext cx="3148636" cy="2697133"/>
          </a:xfrm>
          <a:prstGeom prst="rect">
            <a:avLst/>
          </a:prstGeo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335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0240" y="753228"/>
            <a:ext cx="7210396" cy="1080938"/>
          </a:xfrm>
        </p:spPr>
        <p:txBody>
          <a:bodyPr>
            <a:normAutofit/>
          </a:bodyPr>
          <a:lstStyle/>
          <a:p>
            <a:r>
              <a:rPr lang="cs-CZ" dirty="0"/>
              <a:t>Obsah životopisu 5: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0240" y="2336873"/>
            <a:ext cx="4854383" cy="359931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1700"/>
              <a:t>↓↓↓</a:t>
            </a:r>
          </a:p>
          <a:p>
            <a:pPr marL="0" lvl="0" indent="0">
              <a:buNone/>
            </a:pPr>
            <a:r>
              <a:rPr lang="cs-CZ" sz="1700"/>
              <a:t>Informace jsou podávány </a:t>
            </a:r>
            <a:r>
              <a:rPr lang="cs-CZ" sz="1700" b="1"/>
              <a:t>ve větách!</a:t>
            </a:r>
          </a:p>
          <a:p>
            <a:pPr marL="0" lvl="0" indent="0">
              <a:buNone/>
            </a:pPr>
            <a:endParaRPr lang="cs-CZ" sz="1700"/>
          </a:p>
          <a:p>
            <a:pPr marL="0" lvl="0" indent="0">
              <a:buNone/>
            </a:pPr>
            <a:r>
              <a:rPr lang="cs-CZ" sz="1700"/>
              <a:t>  9. Kontakt/y – telefon, e-mail…</a:t>
            </a:r>
          </a:p>
          <a:p>
            <a:pPr marL="0" lvl="0" indent="0">
              <a:buNone/>
            </a:pPr>
            <a:endParaRPr lang="cs-CZ" sz="1700"/>
          </a:p>
          <a:p>
            <a:pPr marL="0" lvl="0" indent="0">
              <a:buNone/>
            </a:pPr>
            <a:r>
              <a:rPr lang="cs-CZ" sz="1700"/>
              <a:t>10. Datum sepsání</a:t>
            </a:r>
          </a:p>
          <a:p>
            <a:pPr marL="0" lvl="0" indent="0">
              <a:buNone/>
            </a:pPr>
            <a:endParaRPr lang="cs-CZ" sz="1700"/>
          </a:p>
          <a:p>
            <a:pPr marL="0" lvl="0" indent="0">
              <a:buNone/>
            </a:pPr>
            <a:r>
              <a:rPr lang="cs-CZ" sz="1700"/>
              <a:t>	</a:t>
            </a:r>
          </a:p>
          <a:p>
            <a:pPr marL="0" lvl="0" indent="0">
              <a:buNone/>
            </a:pPr>
            <a:r>
              <a:rPr lang="cs-CZ" sz="1700"/>
              <a:t>11. Vlastnoruční podpis</a:t>
            </a:r>
          </a:p>
          <a:p>
            <a:endParaRPr lang="cs-CZ" sz="1700"/>
          </a:p>
        </p:txBody>
      </p:sp>
      <p:pic>
        <p:nvPicPr>
          <p:cNvPr id="6159" name="Picture 15" descr="C:\Users\ucitel\AppData\Local\Microsoft\Windows\Temporary Internet Files\Content.IE5\K0O7W0UI\MC90039630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28097" y="3171096"/>
            <a:ext cx="1992538" cy="1930271"/>
          </a:xfrm>
          <a:prstGeom prst="rect">
            <a:avLst/>
          </a:prstGeo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3793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78">
            <a:extLst>
              <a:ext uri="{FF2B5EF4-FFF2-40B4-BE49-F238E27FC236}">
                <a16:creationId xmlns:a16="http://schemas.microsoft.com/office/drawing/2014/main" id="{5321D838-2C7E-4177-9DD3-DAC78324A2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1" name="Picture 80">
            <a:extLst>
              <a:ext uri="{FF2B5EF4-FFF2-40B4-BE49-F238E27FC236}">
                <a16:creationId xmlns:a16="http://schemas.microsoft.com/office/drawing/2014/main" id="{224C28B3-E902-49D1-98A0-582D277A0E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70240"/>
            <a:ext cx="7828359" cy="321164"/>
          </a:xfrm>
          <a:prstGeom prst="rect">
            <a:avLst/>
          </a:prstGeom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id="{F3A6C14C-E755-4A02-821B-6EA2D4C9F2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69" y="1971234"/>
            <a:ext cx="1202248" cy="144270"/>
          </a:xfrm>
          <a:prstGeom prst="rect">
            <a:avLst/>
          </a:prstGeom>
        </p:spPr>
      </p:pic>
      <p:sp>
        <p:nvSpPr>
          <p:cNvPr id="85" name="Rectangle 84">
            <a:extLst>
              <a:ext uri="{FF2B5EF4-FFF2-40B4-BE49-F238E27FC236}">
                <a16:creationId xmlns:a16="http://schemas.microsoft.com/office/drawing/2014/main" id="{6478287C-E119-4E9C-95B0-518478BD9D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EA4A294F-6D36-425B-8632-27FD6A284D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39370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0240" y="753228"/>
            <a:ext cx="7210396" cy="108093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Forma životopisu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833254" y="2336873"/>
            <a:ext cx="4887381" cy="3599316"/>
          </a:xfrm>
        </p:spPr>
        <p:txBody>
          <a:bodyPr vert="horz" lIns="91440" tIns="45720" rIns="91440" bIns="45720" rtlCol="0">
            <a:normAutofit/>
          </a:bodyPr>
          <a:lstStyle/>
          <a:p>
            <a:pPr marL="0"/>
            <a:r>
              <a:rPr lang="en-US" sz="1700"/>
              <a:t>Kromě obsahu velmi záleží </a:t>
            </a:r>
            <a:br>
              <a:rPr lang="en-US" sz="1700"/>
            </a:br>
            <a:r>
              <a:rPr lang="en-US" sz="1700"/>
              <a:t>i na formě</a:t>
            </a:r>
          </a:p>
          <a:p>
            <a:pPr marL="0"/>
            <a:r>
              <a:rPr lang="en-US" sz="1700"/>
              <a:t>→ </a:t>
            </a:r>
            <a:r>
              <a:rPr lang="en-US" sz="1700" b="1"/>
              <a:t>vzhled </a:t>
            </a:r>
            <a:br>
              <a:rPr lang="en-US" sz="1700" b="1"/>
            </a:br>
            <a:r>
              <a:rPr lang="en-US" sz="1700"/>
              <a:t>( nezmačkaný, čitelný, přehledný, rozčleněný na části…) </a:t>
            </a:r>
          </a:p>
          <a:p>
            <a:pPr marL="0"/>
            <a:r>
              <a:rPr lang="en-US" sz="1700"/>
              <a:t>= nejlépe zpracovat na počítači</a:t>
            </a:r>
          </a:p>
          <a:p>
            <a:pPr marL="0"/>
            <a:r>
              <a:rPr lang="en-US" sz="1700"/>
              <a:t>→ </a:t>
            </a:r>
            <a:r>
              <a:rPr lang="en-US" sz="1700" b="1"/>
              <a:t>rozsah </a:t>
            </a:r>
          </a:p>
          <a:p>
            <a:pPr marL="0"/>
            <a:r>
              <a:rPr lang="en-US" sz="1700"/>
              <a:t>(10 řádků je málo, 3 strany strojopisu příliš moc)</a:t>
            </a:r>
          </a:p>
          <a:p>
            <a:pPr marL="0"/>
            <a:r>
              <a:rPr lang="en-US" sz="1700"/>
              <a:t>→ </a:t>
            </a:r>
            <a:r>
              <a:rPr lang="en-US" sz="1700" b="1"/>
              <a:t>jazyková správnost </a:t>
            </a:r>
            <a:r>
              <a:rPr lang="en-US" sz="1700"/>
              <a:t/>
            </a:r>
            <a:br>
              <a:rPr lang="en-US" sz="1700"/>
            </a:br>
            <a:r>
              <a:rPr lang="en-US" sz="1700"/>
              <a:t>(bez pravopisných i slohových chyb a nejasností)</a:t>
            </a:r>
          </a:p>
          <a:p>
            <a:pPr marL="0"/>
            <a:endParaRPr lang="en-US" sz="1700"/>
          </a:p>
        </p:txBody>
      </p:sp>
      <p:pic>
        <p:nvPicPr>
          <p:cNvPr id="1034" name="Picture 10" descr="C:\Users\ucitel\AppData\Local\Microsoft\Windows\Temporary Internet Files\Content.IE5\K0O7W0UI\MP900399894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5743" y="3464722"/>
            <a:ext cx="2019681" cy="1343088"/>
          </a:xfrm>
          <a:prstGeom prst="rect">
            <a:avLst/>
          </a:prstGeo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6786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10240" y="753228"/>
            <a:ext cx="7210396" cy="1080938"/>
          </a:xfrm>
        </p:spPr>
        <p:txBody>
          <a:bodyPr>
            <a:normAutofit/>
          </a:bodyPr>
          <a:lstStyle/>
          <a:p>
            <a:r>
              <a:rPr lang="cs-CZ" b="1"/>
              <a:t>Strukturovaný životopis:</a:t>
            </a:r>
          </a:p>
        </p:txBody>
      </p:sp>
      <p:graphicFrame>
        <p:nvGraphicFramePr>
          <p:cNvPr id="7" name="Zástupný symbol pro obsah 4">
            <a:extLst>
              <a:ext uri="{FF2B5EF4-FFF2-40B4-BE49-F238E27FC236}">
                <a16:creationId xmlns:a16="http://schemas.microsoft.com/office/drawing/2014/main" id="{8289303E-4003-4C1C-BF90-6FEC787E51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6026609"/>
              </p:ext>
            </p:extLst>
          </p:nvPr>
        </p:nvGraphicFramePr>
        <p:xfrm>
          <a:off x="510777" y="2336800"/>
          <a:ext cx="8122981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90201476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Berlín</Template>
  <TotalTime>1064</TotalTime>
  <Words>108</Words>
  <Application>Microsoft Office PowerPoint</Application>
  <PresentationFormat>Předvádění na obrazovce (4:3)</PresentationFormat>
  <Paragraphs>97</Paragraphs>
  <Slides>11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Trebuchet MS</vt:lpstr>
      <vt:lpstr>Berlín</vt:lpstr>
      <vt:lpstr>Životopis, jeho druhy </vt:lpstr>
      <vt:lpstr>Profesní životopis</vt:lpstr>
      <vt:lpstr>Obsah životopisu 1:</vt:lpstr>
      <vt:lpstr>Obsah životopisu 2:</vt:lpstr>
      <vt:lpstr>Obsah životopisu 3:</vt:lpstr>
      <vt:lpstr>Obsah životopisu 4:</vt:lpstr>
      <vt:lpstr>Obsah životopisu 5:</vt:lpstr>
      <vt:lpstr>Forma životopisu</vt:lpstr>
      <vt:lpstr>Strukturovaný životopis: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Profesní životopis</dc:title>
  <dc:creator>ucitel</dc:creator>
  <cp:lastModifiedBy>Bednářová Pavla</cp:lastModifiedBy>
  <cp:revision>42</cp:revision>
  <dcterms:created xsi:type="dcterms:W3CDTF">2012-04-14T21:51:01Z</dcterms:created>
  <dcterms:modified xsi:type="dcterms:W3CDTF">2024-05-07T06:46:11Z</dcterms:modified>
</cp:coreProperties>
</file>