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4" r:id="rId5"/>
    <p:sldId id="258" r:id="rId6"/>
    <p:sldId id="257" r:id="rId7"/>
    <p:sldId id="259" r:id="rId8"/>
    <p:sldId id="270" r:id="rId9"/>
    <p:sldId id="260" r:id="rId10"/>
    <p:sldId id="261" r:id="rId11"/>
    <p:sldId id="267" r:id="rId12"/>
    <p:sldId id="268" r:id="rId13"/>
    <p:sldId id="266" r:id="rId14"/>
    <p:sldId id="269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330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EBE4-2487-4A7C-BE30-B8BE05211FE7}" type="datetimeFigureOut">
              <a:rPr lang="de-DE" smtClean="0"/>
              <a:t>26.05.2024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52DE-3082-4E25-9666-CA197CA66A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969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EBE4-2487-4A7C-BE30-B8BE05211FE7}" type="datetimeFigureOut">
              <a:rPr lang="de-DE" smtClean="0"/>
              <a:t>26.05.2024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52DE-3082-4E25-9666-CA197CA66A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224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EBE4-2487-4A7C-BE30-B8BE05211FE7}" type="datetimeFigureOut">
              <a:rPr lang="de-DE" smtClean="0"/>
              <a:t>26.05.2024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52DE-3082-4E25-9666-CA197CA66A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939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EBE4-2487-4A7C-BE30-B8BE05211FE7}" type="datetimeFigureOut">
              <a:rPr lang="de-DE" smtClean="0"/>
              <a:t>26.05.2024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52DE-3082-4E25-9666-CA197CA66A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15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EBE4-2487-4A7C-BE30-B8BE05211FE7}" type="datetimeFigureOut">
              <a:rPr lang="de-DE" smtClean="0"/>
              <a:t>26.05.2024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52DE-3082-4E25-9666-CA197CA66A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382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EBE4-2487-4A7C-BE30-B8BE05211FE7}" type="datetimeFigureOut">
              <a:rPr lang="de-DE" smtClean="0"/>
              <a:t>26.05.2024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52DE-3082-4E25-9666-CA197CA66A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581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EBE4-2487-4A7C-BE30-B8BE05211FE7}" type="datetimeFigureOut">
              <a:rPr lang="de-DE" smtClean="0"/>
              <a:t>26.05.2024</a:t>
            </a:fld>
            <a:endParaRPr lang="de-DE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52DE-3082-4E25-9666-CA197CA66A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790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EBE4-2487-4A7C-BE30-B8BE05211FE7}" type="datetimeFigureOut">
              <a:rPr lang="de-DE" smtClean="0"/>
              <a:t>26.05.2024</a:t>
            </a:fld>
            <a:endParaRPr lang="de-DE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52DE-3082-4E25-9666-CA197CA66A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716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EBE4-2487-4A7C-BE30-B8BE05211FE7}" type="datetimeFigureOut">
              <a:rPr lang="de-DE" smtClean="0"/>
              <a:t>26.05.2024</a:t>
            </a:fld>
            <a:endParaRPr lang="de-DE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52DE-3082-4E25-9666-CA197CA66A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660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EBE4-2487-4A7C-BE30-B8BE05211FE7}" type="datetimeFigureOut">
              <a:rPr lang="de-DE" smtClean="0"/>
              <a:t>26.05.2024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52DE-3082-4E25-9666-CA197CA66A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09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EEBE4-2487-4A7C-BE30-B8BE05211FE7}" type="datetimeFigureOut">
              <a:rPr lang="de-DE" smtClean="0"/>
              <a:t>26.05.2024</a:t>
            </a:fld>
            <a:endParaRPr lang="de-DE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52DE-3082-4E25-9666-CA197CA66A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3769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de-DE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de-DE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EEBE4-2487-4A7C-BE30-B8BE05211FE7}" type="datetimeFigureOut">
              <a:rPr lang="de-DE" smtClean="0"/>
              <a:t>26.05.2024</a:t>
            </a:fld>
            <a:endParaRPr lang="de-DE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A52DE-3082-4E25-9666-CA197CA66AD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21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vividbooks.com/lesson/1037" TargetMode="External"/><Relationship Id="rId2" Type="http://schemas.openxmlformats.org/officeDocument/2006/relationships/hyperlink" Target="https://app.vividbooks.com/lesson/100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cs.wikipedia.org/wiki/Andr%C3%A9-Marie_Amp%C3%A8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url?sa=i&amp;url=https%3A%2F%2Fedu.techmania.cz%2Fcs%2Fencyklopedie%2Fvedec%2F1356%2Fvolta&amp;psig=AOvVaw11LI8w7qdKEkLqF1K0Ew3w&amp;ust=1716814027424000&amp;source=images&amp;cd=vfe&amp;opi=89978449&amp;ved=0CBQQjhxqFwoTCIjxt-msq4YDFQAAAAAdAAAAABAE" TargetMode="Externa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pp.vividbooks.com/lesson/76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 smtClean="0"/>
              <a:t>ELEKTŘINA</a:t>
            </a:r>
            <a:endParaRPr lang="de-DE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98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7389" r="51564" b="81330"/>
          <a:stretch/>
        </p:blipFill>
        <p:spPr>
          <a:xfrm>
            <a:off x="217714" y="466272"/>
            <a:ext cx="5790812" cy="135935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19842" r="50747"/>
          <a:stretch/>
        </p:blipFill>
        <p:spPr>
          <a:xfrm>
            <a:off x="165537" y="2238103"/>
            <a:ext cx="5245715" cy="440599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58370" r="1" b="81330"/>
          <a:stretch/>
        </p:blipFill>
        <p:spPr>
          <a:xfrm>
            <a:off x="6095999" y="466272"/>
            <a:ext cx="6300541" cy="145832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/>
          <a:srcRect l="55754" t="19842"/>
          <a:stretch/>
        </p:blipFill>
        <p:spPr>
          <a:xfrm>
            <a:off x="6551023" y="2465346"/>
            <a:ext cx="4712390" cy="4405990"/>
          </a:xfrm>
          <a:prstGeom prst="rect">
            <a:avLst/>
          </a:prstGeom>
        </p:spPr>
      </p:pic>
      <p:cxnSp>
        <p:nvCxnSpPr>
          <p:cNvPr id="9" name="Přímá spojnice 8"/>
          <p:cNvCxnSpPr/>
          <p:nvPr/>
        </p:nvCxnSpPr>
        <p:spPr>
          <a:xfrm>
            <a:off x="5878287" y="230188"/>
            <a:ext cx="43523" cy="6309949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732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ELEKTRICKÉ SPOTŘEBIČE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cs-CZ" dirty="0" smtClean="0"/>
              <a:t>odebírají ze zdroje elektrickou energii</a:t>
            </a:r>
          </a:p>
          <a:p>
            <a:pPr>
              <a:spcBef>
                <a:spcPts val="0"/>
              </a:spcBef>
              <a:defRPr/>
            </a:pPr>
            <a:r>
              <a:rPr lang="cs-CZ" dirty="0" smtClean="0"/>
              <a:t>Spotřebiče tuto energii přeměňují na jiný druh/druhy energie - světelná, tepelná, pohybová nebo chemická.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7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6613" y="320489"/>
            <a:ext cx="3229337" cy="1325563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JAKÉ MÁ EL. PROUD  UČINKY ?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6869" y="188349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MODŘE</a:t>
            </a:r>
          </a:p>
          <a:p>
            <a:pPr marL="0" indent="0">
              <a:buNone/>
            </a:pPr>
            <a:r>
              <a:rPr lang="cs-CZ" dirty="0" smtClean="0"/>
              <a:t>ZELENĚ</a:t>
            </a:r>
          </a:p>
          <a:p>
            <a:pPr marL="0" indent="0">
              <a:buNone/>
            </a:pPr>
            <a:r>
              <a:rPr lang="cs-CZ" dirty="0" smtClean="0"/>
              <a:t>ČERVENĚ</a:t>
            </a:r>
          </a:p>
          <a:p>
            <a:pPr marL="0" indent="0">
              <a:buNone/>
            </a:pPr>
            <a:r>
              <a:rPr lang="cs-CZ" dirty="0" smtClean="0"/>
              <a:t>ČERNĚ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8759"/>
          <a:stretch/>
        </p:blipFill>
        <p:spPr>
          <a:xfrm>
            <a:off x="3315693" y="580899"/>
            <a:ext cx="8737347" cy="618666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1537440" y="1883498"/>
            <a:ext cx="1102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Pohybové</a:t>
            </a:r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1537440" y="2445640"/>
            <a:ext cx="9191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Tepelné</a:t>
            </a:r>
            <a:endParaRPr lang="cs-CZ" dirty="0" smtClean="0"/>
          </a:p>
        </p:txBody>
      </p:sp>
      <p:sp>
        <p:nvSpPr>
          <p:cNvPr id="7" name="Obdélník 6"/>
          <p:cNvSpPr/>
          <p:nvPr/>
        </p:nvSpPr>
        <p:spPr>
          <a:xfrm>
            <a:off x="1704665" y="2846622"/>
            <a:ext cx="751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Zářivé</a:t>
            </a:r>
            <a:endParaRPr lang="cs-CZ" dirty="0" smtClean="0"/>
          </a:p>
        </p:txBody>
      </p:sp>
      <p:sp>
        <p:nvSpPr>
          <p:cNvPr id="8" name="Obdélník 7"/>
          <p:cNvSpPr/>
          <p:nvPr/>
        </p:nvSpPr>
        <p:spPr>
          <a:xfrm>
            <a:off x="1569160" y="3489567"/>
            <a:ext cx="1000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Zvukové </a:t>
            </a:r>
            <a:endParaRPr lang="de-DE" dirty="0"/>
          </a:p>
        </p:txBody>
      </p:sp>
      <p:sp>
        <p:nvSpPr>
          <p:cNvPr id="9" name="Obdélník 8"/>
          <p:cNvSpPr/>
          <p:nvPr/>
        </p:nvSpPr>
        <p:spPr>
          <a:xfrm>
            <a:off x="329461" y="4238168"/>
            <a:ext cx="2240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https://www.skolasnadhledem.cz/game/2972</a:t>
            </a:r>
            <a:endParaRPr lang="de-DE" dirty="0"/>
          </a:p>
        </p:txBody>
      </p:sp>
      <p:sp>
        <p:nvSpPr>
          <p:cNvPr id="10" name="Obdélník 9"/>
          <p:cNvSpPr/>
          <p:nvPr/>
        </p:nvSpPr>
        <p:spPr>
          <a:xfrm>
            <a:off x="645919" y="5511692"/>
            <a:ext cx="1810683" cy="915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https://www.skolasnadhledem.cz/game/2970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339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PŘÍSTROJOVÁ POJISTKA – k ochraně elektrických spotřebičů</a:t>
            </a:r>
          </a:p>
          <a:p>
            <a:r>
              <a:rPr lang="cs-CZ" dirty="0" smtClean="0"/>
              <a:t>GALVANOMETR – k zjištění, zda el. Obvodem prochází el. Proud a v jakém směru</a:t>
            </a:r>
          </a:p>
          <a:p>
            <a:endParaRPr lang="cs-CZ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51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BEZPEČNÉ ZACHÁZENÍ E EL. PROUDEM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UČ. STR. 147</a:t>
            </a:r>
            <a:endParaRPr lang="cs-CZ" dirty="0"/>
          </a:p>
          <a:p>
            <a:r>
              <a:rPr lang="de-DE" dirty="0" smtClean="0">
                <a:hlinkClick r:id="rId2"/>
              </a:rPr>
              <a:t>https://app.vividbooks.com/lesson/1007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PRVNÍ POMOC</a:t>
            </a:r>
            <a:endParaRPr lang="cs-CZ" dirty="0">
              <a:hlinkClick r:id="rId3"/>
            </a:endParaRPr>
          </a:p>
          <a:p>
            <a:r>
              <a:rPr lang="cs-CZ" dirty="0" smtClean="0">
                <a:hlinkClick r:id="rId3"/>
              </a:rPr>
              <a:t>https://app.vividbooks.com/lesson/1037</a:t>
            </a:r>
            <a:r>
              <a:rPr lang="cs-CZ" dirty="0" smtClean="0"/>
              <a:t> </a:t>
            </a:r>
          </a:p>
          <a:p>
            <a:r>
              <a:rPr lang="cs-CZ" dirty="0" smtClean="0"/>
              <a:t>PL</a:t>
            </a:r>
            <a:endParaRPr lang="de-DE" dirty="0"/>
          </a:p>
        </p:txBody>
      </p:sp>
      <p:sp>
        <p:nvSpPr>
          <p:cNvPr id="4" name="Obdélník 3"/>
          <p:cNvSpPr/>
          <p:nvPr/>
        </p:nvSpPr>
        <p:spPr>
          <a:xfrm>
            <a:off x="4842076" y="15024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smtClean="0"/>
              <a:t>https://www.cysnews.cz/top-clanky/eg-d-podporuje-prevenci-urazu-elektrickym-proudem-video-muze-zachranit-zivot/</a:t>
            </a:r>
            <a:endParaRPr lang="de-DE" dirty="0"/>
          </a:p>
        </p:txBody>
      </p:sp>
      <p:sp>
        <p:nvSpPr>
          <p:cNvPr id="5" name="Obdélník 4"/>
          <p:cNvSpPr/>
          <p:nvPr/>
        </p:nvSpPr>
        <p:spPr>
          <a:xfrm>
            <a:off x="1274616" y="5536121"/>
            <a:ext cx="4480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/>
              <a:t>https://www.skolasnadhledem.cz/game/2976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756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ELEKTRICKÝ PROUD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6689" y="1825625"/>
            <a:ext cx="11667281" cy="4351338"/>
          </a:xfrm>
        </p:spPr>
        <p:txBody>
          <a:bodyPr/>
          <a:lstStyle/>
          <a:p>
            <a:r>
              <a:rPr lang="cs-CZ" dirty="0" smtClean="0"/>
              <a:t>Elektrony se pohybují vodičem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Elektrický proud – A) STEJNOSMĚRNÝ – elektrony se pohybují jedním směrem</a:t>
            </a:r>
          </a:p>
          <a:p>
            <a:pPr marL="0" indent="0">
              <a:buNone/>
            </a:pPr>
            <a:r>
              <a:rPr lang="cs-CZ" dirty="0" smtClean="0"/>
              <a:t>			  B) STŘÍDAVÝ – směr pohybu elektronů se mění (50x za s)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0" y="2356442"/>
            <a:ext cx="12790026" cy="16448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anose="020B0604020202020204" pitchFamily="34" charset="0"/>
              <a:buNone/>
            </a:pPr>
            <a:r>
              <a:rPr lang="cs-CZ" dirty="0" smtClean="0"/>
              <a:t>ELEKTRICKÝ VODIČ – látka, která vede el. proud – kovy (měď, hliník, stříbro, ocel), tuha…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cs-CZ" dirty="0" smtClean="0"/>
              <a:t>ELEKTRICKÝ IZOLANT – látka, která nevede el. proud – sklo, plast, guma, suché dřevo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533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ELEKTRICKÉ NAPĚTÍ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El. proud poznáme podle jeho účinků (žárovka se rozsvítí, zvonek zazvoní)</a:t>
            </a:r>
          </a:p>
          <a:p>
            <a:r>
              <a:rPr lang="cs-CZ" dirty="0" smtClean="0"/>
              <a:t>Pokud je napětí větší, pak obvodem prochází větší proud</a:t>
            </a:r>
          </a:p>
          <a:p>
            <a:r>
              <a:rPr lang="cs-CZ" dirty="0" smtClean="0"/>
              <a:t>Zdrojem stejnosměrného napětí je el. článek, baterie</a:t>
            </a:r>
          </a:p>
          <a:p>
            <a:r>
              <a:rPr lang="cs-CZ" dirty="0" smtClean="0"/>
              <a:t>Zdrojem střídavého napětí je zásuvka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01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ELEKTRICKÉ NAPĚTÍ		ELEKTRICKÝ PROUD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46520" y="1764665"/>
            <a:ext cx="4979126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Značka: I </a:t>
            </a:r>
          </a:p>
          <a:p>
            <a:pPr marL="0" indent="0">
              <a:buNone/>
            </a:pPr>
            <a:r>
              <a:rPr lang="cs-CZ" dirty="0" smtClean="0"/>
              <a:t>Jednotka: ampér (A)</a:t>
            </a:r>
          </a:p>
          <a:p>
            <a:pPr marL="0" indent="0">
              <a:buNone/>
            </a:pPr>
            <a:r>
              <a:rPr lang="cs-CZ" dirty="0" smtClean="0"/>
              <a:t>Měříme: ampérmetrem </a:t>
            </a:r>
            <a:endParaRPr lang="de-DE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838200" y="1764665"/>
            <a:ext cx="497912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Značka: 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Jednotka: volt (V)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Měříme: voltmetrem</a:t>
            </a:r>
            <a:endParaRPr lang="de-DE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5878287" y="230188"/>
            <a:ext cx="17416" cy="6292532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Obdélník 6"/>
          <p:cNvSpPr/>
          <p:nvPr/>
        </p:nvSpPr>
        <p:spPr>
          <a:xfrm>
            <a:off x="6690460" y="4807593"/>
            <a:ext cx="2313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0" i="0" strike="noStrike" dirty="0" smtClean="0">
                <a:effectLst/>
                <a:latin typeface="Google Sans"/>
                <a:hlinkClick r:id="rId2"/>
              </a:rPr>
              <a:t>André-Marie </a:t>
            </a:r>
            <a:r>
              <a:rPr lang="de-DE" b="0" i="0" strike="noStrike" dirty="0" err="1" smtClean="0">
                <a:effectLst/>
                <a:latin typeface="Google Sans"/>
                <a:hlinkClick r:id="rId2"/>
              </a:rPr>
              <a:t>Ampèr</a:t>
            </a:r>
            <a:r>
              <a:rPr lang="cs-CZ" dirty="0">
                <a:latin typeface="Google Sans"/>
                <a:hlinkClick r:id="rId2"/>
              </a:rPr>
              <a:t>e</a:t>
            </a:r>
            <a:endParaRPr lang="de-DE" b="0" i="0" strike="noStrike" dirty="0">
              <a:effectLst/>
              <a:latin typeface="Google Sans"/>
              <a:hlinkClick r:id="rId2"/>
            </a:endParaRPr>
          </a:p>
        </p:txBody>
      </p:sp>
      <p:pic>
        <p:nvPicPr>
          <p:cNvPr id="2050" name="Picture 2" descr="André-Marie Ampère – Wikipedi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023" y="4075472"/>
            <a:ext cx="1811551" cy="244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essandro Volta | Eduportál Techma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69" y="4020677"/>
            <a:ext cx="2730137" cy="255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3244896" y="4807593"/>
            <a:ext cx="19159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0" i="0" u="none" strike="noStrike" dirty="0" smtClean="0">
                <a:effectLst/>
                <a:latin typeface="Google Sans"/>
                <a:hlinkClick r:id="rId5"/>
              </a:rPr>
              <a:t>Alessandro Volta</a:t>
            </a:r>
            <a:endParaRPr lang="de-DE" b="0" i="0" u="none" strike="noStrike" dirty="0">
              <a:effectLst/>
              <a:latin typeface="Google Sans"/>
              <a:hlinkClick r:id="rId5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073260" y="6120265"/>
            <a:ext cx="3881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MĚŘENÍ:</a:t>
            </a:r>
          </a:p>
          <a:p>
            <a:r>
              <a:rPr lang="de-DE" dirty="0" smtClean="0"/>
              <a:t>https://app.vividbooks.com/lesson/815</a:t>
            </a:r>
            <a:endParaRPr lang="de-DE" dirty="0"/>
          </a:p>
        </p:txBody>
      </p:sp>
      <p:sp>
        <p:nvSpPr>
          <p:cNvPr id="10" name="Zaoblený obdélník 9"/>
          <p:cNvSpPr/>
          <p:nvPr/>
        </p:nvSpPr>
        <p:spPr>
          <a:xfrm>
            <a:off x="2917034" y="32264"/>
            <a:ext cx="6357932" cy="69021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VÍCE INFO O NAPĚTÍ A PROUDU VE FYZICE 8. a 9. ROČNÍKU</a:t>
            </a:r>
            <a:endParaRPr lang="de-DE" dirty="0"/>
          </a:p>
        </p:txBody>
      </p:sp>
      <p:sp>
        <p:nvSpPr>
          <p:cNvPr id="13" name="Zaoblený obdélník 12"/>
          <p:cNvSpPr/>
          <p:nvPr/>
        </p:nvSpPr>
        <p:spPr>
          <a:xfrm>
            <a:off x="4625214" y="3892913"/>
            <a:ext cx="2777924" cy="690219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REFERÁTY / PREZENTACE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127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ELEKTRICKÝ OBVOD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9304" y="1582558"/>
            <a:ext cx="10515600" cy="4351338"/>
          </a:xfrm>
        </p:spPr>
        <p:txBody>
          <a:bodyPr/>
          <a:lstStyle/>
          <a:p>
            <a:r>
              <a:rPr lang="de-DE" dirty="0" smtClean="0">
                <a:hlinkClick r:id="rId2"/>
              </a:rPr>
              <a:t>https://app.vividbooks.com/lesson/761</a:t>
            </a:r>
            <a:endParaRPr lang="cs-CZ" dirty="0"/>
          </a:p>
          <a:p>
            <a:r>
              <a:rPr lang="cs-CZ" dirty="0" smtClean="0"/>
              <a:t>+ PL</a:t>
            </a:r>
            <a:endParaRPr lang="de-DE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70390" y="3017817"/>
            <a:ext cx="116672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Elektrickým obvodem prochází proud, pokud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1) má zdroj napětí – elektrický článek, baterie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2) je obvod uzavřen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29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0452" y="0"/>
            <a:ext cx="10515600" cy="1325563"/>
          </a:xfrm>
        </p:spPr>
        <p:txBody>
          <a:bodyPr/>
          <a:lstStyle/>
          <a:p>
            <a:r>
              <a:rPr lang="cs-CZ" dirty="0" smtClean="0"/>
              <a:t>SCHÉMATICKÉ ZNAČKY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5652" y="1127760"/>
            <a:ext cx="10515600" cy="5547360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Uč. Str. 118</a:t>
            </a:r>
          </a:p>
          <a:p>
            <a:pPr marL="0" indent="0">
              <a:buNone/>
            </a:pPr>
            <a:endParaRPr lang="cs-CZ" dirty="0" smtClean="0"/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/>
              <a:t>Vodič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/>
              <a:t>Uzel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/>
              <a:t>Otevřený spínač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/>
              <a:t>Uzavřený spínač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/>
              <a:t>Žárovka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/>
              <a:t>Elektrický článek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/>
              <a:t>Baterie tří el. Článků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/>
              <a:t>Zdroj elektrického napětí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/>
              <a:t>Elektrický zvonek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/>
              <a:t>Zvonkové tlačítko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/>
              <a:t>Galvanometr (</a:t>
            </a:r>
            <a:r>
              <a:rPr lang="de-DE" sz="3600" dirty="0" err="1"/>
              <a:t>přístroj</a:t>
            </a:r>
            <a:r>
              <a:rPr lang="de-DE" sz="3600" dirty="0"/>
              <a:t> pro </a:t>
            </a:r>
            <a:r>
              <a:rPr lang="de-DE" sz="3600" dirty="0" err="1"/>
              <a:t>měření</a:t>
            </a:r>
            <a:r>
              <a:rPr lang="de-DE" sz="3600" dirty="0"/>
              <a:t> </a:t>
            </a:r>
            <a:r>
              <a:rPr lang="de-DE" sz="3600" dirty="0" err="1"/>
              <a:t>malých</a:t>
            </a:r>
            <a:r>
              <a:rPr lang="de-DE" sz="3600" dirty="0"/>
              <a:t> </a:t>
            </a:r>
            <a:r>
              <a:rPr lang="de-DE" sz="3600" dirty="0" err="1"/>
              <a:t>elektrických</a:t>
            </a:r>
            <a:r>
              <a:rPr lang="de-DE" sz="3600" dirty="0"/>
              <a:t> </a:t>
            </a:r>
            <a:r>
              <a:rPr lang="de-DE" sz="3600" dirty="0" err="1"/>
              <a:t>napětí</a:t>
            </a:r>
            <a:r>
              <a:rPr lang="de-DE" sz="3600" dirty="0"/>
              <a:t> a </a:t>
            </a:r>
            <a:r>
              <a:rPr lang="de-DE" sz="3600" dirty="0" err="1" smtClean="0"/>
              <a:t>proudů</a:t>
            </a:r>
            <a:r>
              <a:rPr lang="cs-CZ" sz="3600" dirty="0" smtClean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/>
              <a:t>Pojistka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/>
              <a:t>Rezistor </a:t>
            </a:r>
          </a:p>
          <a:p>
            <a:endParaRPr lang="de-DE" dirty="0"/>
          </a:p>
        </p:txBody>
      </p:sp>
      <p:pic>
        <p:nvPicPr>
          <p:cNvPr id="1026" name="Picture 2" descr="Galvanometr zasouvací | Učební pomůcky | RNDr. Karel Martyčá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334" y="0"/>
            <a:ext cx="4335689" cy="433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70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43" y="1690688"/>
            <a:ext cx="11752634" cy="312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85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1430" y="150471"/>
            <a:ext cx="10515600" cy="1325563"/>
          </a:xfrm>
        </p:spPr>
        <p:txBody>
          <a:bodyPr/>
          <a:lstStyle/>
          <a:p>
            <a:r>
              <a:rPr lang="cs-CZ" dirty="0" smtClean="0"/>
              <a:t>SLOŽITĚJŠÍ ELEKTRICKÝ OBVOD</a:t>
            </a:r>
            <a:br>
              <a:rPr lang="cs-CZ" dirty="0" smtClean="0"/>
            </a:br>
            <a:r>
              <a:rPr lang="cs-CZ" dirty="0" smtClean="0"/>
              <a:t>uč. 142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6074" y="5914663"/>
            <a:ext cx="10515600" cy="667414"/>
          </a:xfrm>
        </p:spPr>
        <p:txBody>
          <a:bodyPr/>
          <a:lstStyle/>
          <a:p>
            <a:r>
              <a:rPr lang="de-DE" dirty="0" smtClean="0"/>
              <a:t>https://www.skolasnadhledem.cz/game/2973</a:t>
            </a:r>
            <a:endParaRPr lang="de-DE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550761" y="1587661"/>
            <a:ext cx="4576823" cy="3921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dirty="0" smtClean="0"/>
              <a:t>NEROZVĚTVENÝ EL. OBVOD</a:t>
            </a:r>
          </a:p>
          <a:p>
            <a:r>
              <a:rPr lang="cs-CZ" dirty="0" smtClean="0"/>
              <a:t>Zapojení za sebou – sériově</a:t>
            </a:r>
          </a:p>
          <a:p>
            <a:r>
              <a:rPr lang="cs-CZ" dirty="0" smtClean="0"/>
              <a:t>El. Proud je ve všech místech stejný			</a:t>
            </a:r>
            <a:endParaRPr lang="de-DE" dirty="0"/>
          </a:p>
        </p:txBody>
      </p:sp>
      <p:sp>
        <p:nvSpPr>
          <p:cNvPr id="5" name="Obdélník 4"/>
          <p:cNvSpPr/>
          <p:nvPr/>
        </p:nvSpPr>
        <p:spPr>
          <a:xfrm>
            <a:off x="6477616" y="1587661"/>
            <a:ext cx="545974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 smtClean="0"/>
              <a:t>ROZVĚTVENÝ EL. OBVOD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/>
              <a:t>z</a:t>
            </a:r>
            <a:r>
              <a:rPr lang="cs-CZ" sz="2800" dirty="0" smtClean="0"/>
              <a:t>apojení vedle sebe – paralelně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/>
              <a:t>El. Proud v rozvětvené části je menší než v nerozvětvené</a:t>
            </a:r>
            <a:endParaRPr lang="de-DE" sz="2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184" y="3315804"/>
            <a:ext cx="3458058" cy="230537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2275" y="3403543"/>
            <a:ext cx="3172343" cy="233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50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82840"/>
            <a:ext cx="10515600" cy="1325563"/>
          </a:xfrm>
        </p:spPr>
        <p:txBody>
          <a:bodyPr/>
          <a:lstStyle/>
          <a:p>
            <a:r>
              <a:rPr lang="cs-CZ" dirty="0" smtClean="0"/>
              <a:t>SMĚR PROCHÁZEJÍCÍHO PROUDU </a:t>
            </a:r>
            <a:br>
              <a:rPr lang="cs-CZ" dirty="0" smtClean="0"/>
            </a:br>
            <a:r>
              <a:rPr lang="cs-CZ" dirty="0" smtClean="0"/>
              <a:t>od + k -</a:t>
            </a:r>
            <a:endParaRPr lang="de-DE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16" y="2483168"/>
            <a:ext cx="11403016" cy="394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Širokoúhlá obrazovka</PresentationFormat>
  <Paragraphs>83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Google Sans</vt:lpstr>
      <vt:lpstr>Motiv Office</vt:lpstr>
      <vt:lpstr>ELEKTŘINA</vt:lpstr>
      <vt:lpstr>ELEKTRICKÝ PROUD</vt:lpstr>
      <vt:lpstr>ELEKTRICKÉ NAPĚTÍ</vt:lpstr>
      <vt:lpstr>ELEKTRICKÉ NAPĚTÍ  ELEKTRICKÝ PROUD</vt:lpstr>
      <vt:lpstr>ELEKTRICKÝ OBVOD</vt:lpstr>
      <vt:lpstr>SCHÉMATICKÉ ZNAČKY</vt:lpstr>
      <vt:lpstr>Prezentace aplikace PowerPoint</vt:lpstr>
      <vt:lpstr>SLOŽITĚJŠÍ ELEKTRICKÝ OBVOD uč. 142</vt:lpstr>
      <vt:lpstr>SMĚR PROCHÁZEJÍCÍHO PROUDU  od + k -</vt:lpstr>
      <vt:lpstr>Prezentace aplikace PowerPoint</vt:lpstr>
      <vt:lpstr>ELEKTRICKÉ SPOTŘEBIČE</vt:lpstr>
      <vt:lpstr>JAKÉ MÁ EL. PROUD  UČINKY ?</vt:lpstr>
      <vt:lpstr>Prezentace aplikace PowerPoint</vt:lpstr>
      <vt:lpstr>BEZPEČNÉ ZACHÁZENÍ E EL. PROUDEM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ELEKTŘINA</dc:title>
  <dc:creator>skolavrbovec@hotmail.com</dc:creator>
  <cp:lastModifiedBy>skolavrbovec@hotmail.com</cp:lastModifiedBy>
  <cp:revision>19</cp:revision>
  <dcterms:created xsi:type="dcterms:W3CDTF">2024-05-26T12:22:31Z</dcterms:created>
  <dcterms:modified xsi:type="dcterms:W3CDTF">2024-05-26T14:22:53Z</dcterms:modified>
</cp:coreProperties>
</file>