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8"/>
  </p:notesMasterIdLst>
  <p:sldIdLst>
    <p:sldId id="256" r:id="rId2"/>
    <p:sldId id="269" r:id="rId3"/>
    <p:sldId id="270" r:id="rId4"/>
    <p:sldId id="271" r:id="rId5"/>
    <p:sldId id="275" r:id="rId6"/>
    <p:sldId id="276" r:id="rId7"/>
    <p:sldId id="272" r:id="rId8"/>
    <p:sldId id="277" r:id="rId9"/>
    <p:sldId id="279" r:id="rId10"/>
    <p:sldId id="280" r:id="rId11"/>
    <p:sldId id="281" r:id="rId12"/>
    <p:sldId id="282" r:id="rId13"/>
    <p:sldId id="283" r:id="rId14"/>
    <p:sldId id="284" r:id="rId15"/>
    <p:sldId id="286" r:id="rId16"/>
    <p:sldId id="28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CC00"/>
    <a:srgbClr val="43E94B"/>
    <a:srgbClr val="606060"/>
    <a:srgbClr val="777777"/>
    <a:srgbClr val="4D4D4D"/>
    <a:srgbClr val="0000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1" autoAdjust="0"/>
    <p:restoredTop sz="94660"/>
  </p:normalViewPr>
  <p:slideViewPr>
    <p:cSldViewPr>
      <p:cViewPr varScale="1">
        <p:scale>
          <a:sx n="105" d="100"/>
          <a:sy n="105" d="100"/>
        </p:scale>
        <p:origin x="181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D7EBD0-DF50-40E0-8FF9-CD457B5DDAA4}" type="doc">
      <dgm:prSet loTypeId="urn:microsoft.com/office/officeart/2008/layout/LinedList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1D3D5189-B124-481D-A30F-E711E3C09612}">
      <dgm:prSet/>
      <dgm:spPr/>
      <dgm:t>
        <a:bodyPr/>
        <a:lstStyle/>
        <a:p>
          <a:r>
            <a:rPr lang="cs-CZ"/>
            <a:t>založeno v osmém století ( Hradiště ), první zmínky</a:t>
          </a:r>
          <a:br>
            <a:rPr lang="cs-CZ"/>
          </a:br>
          <a:r>
            <a:rPr lang="cs-CZ"/>
            <a:t>o Znojmu pochází z 11. století, písemně doloženo v Kosmově kronice</a:t>
          </a:r>
          <a:br>
            <a:rPr lang="cs-CZ"/>
          </a:br>
          <a:endParaRPr lang="en-US"/>
        </a:p>
      </dgm:t>
    </dgm:pt>
    <dgm:pt modelId="{CBF8F21A-926B-4305-ABC6-82B3B4B36B0C}" type="parTrans" cxnId="{CAB37F98-93BA-4D2D-9080-4A25EE9A7260}">
      <dgm:prSet/>
      <dgm:spPr/>
      <dgm:t>
        <a:bodyPr/>
        <a:lstStyle/>
        <a:p>
          <a:endParaRPr lang="en-US"/>
        </a:p>
      </dgm:t>
    </dgm:pt>
    <dgm:pt modelId="{8D4211C4-57AC-47B3-98D5-0723CDB887FB}" type="sibTrans" cxnId="{CAB37F98-93BA-4D2D-9080-4A25EE9A7260}">
      <dgm:prSet/>
      <dgm:spPr/>
      <dgm:t>
        <a:bodyPr/>
        <a:lstStyle/>
        <a:p>
          <a:endParaRPr lang="en-US"/>
        </a:p>
      </dgm:t>
    </dgm:pt>
    <dgm:pt modelId="{F7B5E495-3957-4163-A610-63E2C0E7E8AA}">
      <dgm:prSet/>
      <dgm:spPr/>
      <dgm:t>
        <a:bodyPr/>
        <a:lstStyle/>
        <a:p>
          <a:r>
            <a:rPr lang="cs-CZ"/>
            <a:t>v letech 1222-1226 bylo Znojmo Přemyslem I. Otakarem</a:t>
          </a:r>
          <a:br>
            <a:rPr lang="cs-CZ"/>
          </a:br>
          <a:r>
            <a:rPr lang="cs-CZ"/>
            <a:t>povýšeno na královské město</a:t>
          </a:r>
          <a:br>
            <a:rPr lang="cs-CZ"/>
          </a:br>
          <a:endParaRPr lang="en-US"/>
        </a:p>
      </dgm:t>
    </dgm:pt>
    <dgm:pt modelId="{EBC10347-BB0F-4BCE-B4B7-798DF63CFB8A}" type="parTrans" cxnId="{DCC86A50-8017-42F5-9B61-460331B26E43}">
      <dgm:prSet/>
      <dgm:spPr/>
      <dgm:t>
        <a:bodyPr/>
        <a:lstStyle/>
        <a:p>
          <a:endParaRPr lang="en-US"/>
        </a:p>
      </dgm:t>
    </dgm:pt>
    <dgm:pt modelId="{6157B389-C2CD-42F1-AF1A-8A3CAB9149DF}" type="sibTrans" cxnId="{DCC86A50-8017-42F5-9B61-460331B26E43}">
      <dgm:prSet/>
      <dgm:spPr/>
      <dgm:t>
        <a:bodyPr/>
        <a:lstStyle/>
        <a:p>
          <a:endParaRPr lang="en-US"/>
        </a:p>
      </dgm:t>
    </dgm:pt>
    <dgm:pt modelId="{6FA63B4D-C320-47A3-AD57-983479B473FE}">
      <dgm:prSet/>
      <dgm:spPr/>
      <dgm:t>
        <a:bodyPr/>
        <a:lstStyle/>
        <a:p>
          <a:r>
            <a:rPr lang="cs-CZ" dirty="0"/>
            <a:t>největší rozkvět ve 13. a 14. století - dlážděné ulice, vodovod, dva špitály</a:t>
          </a:r>
          <a:br>
            <a:rPr lang="cs-CZ" dirty="0"/>
          </a:br>
          <a:endParaRPr lang="en-US" dirty="0"/>
        </a:p>
      </dgm:t>
    </dgm:pt>
    <dgm:pt modelId="{03382238-1039-49AA-B023-D791FBBBD8BC}" type="parTrans" cxnId="{5814A39D-1C9D-4D70-8E3D-A66957B1D211}">
      <dgm:prSet/>
      <dgm:spPr/>
      <dgm:t>
        <a:bodyPr/>
        <a:lstStyle/>
        <a:p>
          <a:endParaRPr lang="en-US"/>
        </a:p>
      </dgm:t>
    </dgm:pt>
    <dgm:pt modelId="{9A9ACE19-FBDA-4B9D-AC10-E488EAA866E6}" type="sibTrans" cxnId="{5814A39D-1C9D-4D70-8E3D-A66957B1D211}">
      <dgm:prSet/>
      <dgm:spPr/>
      <dgm:t>
        <a:bodyPr/>
        <a:lstStyle/>
        <a:p>
          <a:endParaRPr lang="en-US"/>
        </a:p>
      </dgm:t>
    </dgm:pt>
    <dgm:pt modelId="{743BA958-12AA-46A7-99C6-207713356FEB}">
      <dgm:prSet/>
      <dgm:spPr/>
      <dgm:t>
        <a:bodyPr/>
        <a:lstStyle/>
        <a:p>
          <a:r>
            <a:rPr lang="cs-CZ"/>
            <a:t>další rozvoj města Znojma nastal v 18. a 19. století</a:t>
          </a:r>
          <a:br>
            <a:rPr lang="cs-CZ"/>
          </a:br>
          <a:r>
            <a:rPr lang="cs-CZ"/>
            <a:t>v souvislosti s vybudováním císařských silnic do Brna,</a:t>
          </a:r>
          <a:br>
            <a:rPr lang="cs-CZ"/>
          </a:br>
          <a:r>
            <a:rPr lang="cs-CZ"/>
            <a:t>Prahy a Vídně</a:t>
          </a:r>
          <a:endParaRPr lang="en-US"/>
        </a:p>
      </dgm:t>
    </dgm:pt>
    <dgm:pt modelId="{BB1E6C04-3F79-4490-BC5A-3DC5C5693413}" type="parTrans" cxnId="{4C7936D0-1647-427B-9146-05FA9408E0B7}">
      <dgm:prSet/>
      <dgm:spPr/>
      <dgm:t>
        <a:bodyPr/>
        <a:lstStyle/>
        <a:p>
          <a:endParaRPr lang="en-US"/>
        </a:p>
      </dgm:t>
    </dgm:pt>
    <dgm:pt modelId="{2BA78D57-7EB7-45CE-8E4E-AB5B8FD79860}" type="sibTrans" cxnId="{4C7936D0-1647-427B-9146-05FA9408E0B7}">
      <dgm:prSet/>
      <dgm:spPr/>
      <dgm:t>
        <a:bodyPr/>
        <a:lstStyle/>
        <a:p>
          <a:endParaRPr lang="en-US"/>
        </a:p>
      </dgm:t>
    </dgm:pt>
    <dgm:pt modelId="{0080E225-236A-4D92-84E8-BA48749F6322}" type="pres">
      <dgm:prSet presAssocID="{C4D7EBD0-DF50-40E0-8FF9-CD457B5DDAA4}" presName="vert0" presStyleCnt="0">
        <dgm:presLayoutVars>
          <dgm:dir/>
          <dgm:animOne val="branch"/>
          <dgm:animLvl val="lvl"/>
        </dgm:presLayoutVars>
      </dgm:prSet>
      <dgm:spPr/>
    </dgm:pt>
    <dgm:pt modelId="{66396A6B-A182-46D9-B2A9-B049454F0904}" type="pres">
      <dgm:prSet presAssocID="{1D3D5189-B124-481D-A30F-E711E3C09612}" presName="thickLine" presStyleLbl="alignNode1" presStyleIdx="0" presStyleCnt="4"/>
      <dgm:spPr/>
    </dgm:pt>
    <dgm:pt modelId="{9C41C9A0-9520-4634-B87C-075D95E0C90B}" type="pres">
      <dgm:prSet presAssocID="{1D3D5189-B124-481D-A30F-E711E3C09612}" presName="horz1" presStyleCnt="0"/>
      <dgm:spPr/>
    </dgm:pt>
    <dgm:pt modelId="{834553E7-5BFA-43E6-9AEB-E81F3DAAA035}" type="pres">
      <dgm:prSet presAssocID="{1D3D5189-B124-481D-A30F-E711E3C09612}" presName="tx1" presStyleLbl="revTx" presStyleIdx="0" presStyleCnt="4"/>
      <dgm:spPr/>
    </dgm:pt>
    <dgm:pt modelId="{C11663FC-2841-4721-8488-022DD427F7FA}" type="pres">
      <dgm:prSet presAssocID="{1D3D5189-B124-481D-A30F-E711E3C09612}" presName="vert1" presStyleCnt="0"/>
      <dgm:spPr/>
    </dgm:pt>
    <dgm:pt modelId="{383F4F7A-4034-4B56-AD3E-56FC32C1B3D4}" type="pres">
      <dgm:prSet presAssocID="{F7B5E495-3957-4163-A610-63E2C0E7E8AA}" presName="thickLine" presStyleLbl="alignNode1" presStyleIdx="1" presStyleCnt="4"/>
      <dgm:spPr/>
    </dgm:pt>
    <dgm:pt modelId="{4D370A2F-65D3-4B66-BF3B-4355D47777D8}" type="pres">
      <dgm:prSet presAssocID="{F7B5E495-3957-4163-A610-63E2C0E7E8AA}" presName="horz1" presStyleCnt="0"/>
      <dgm:spPr/>
    </dgm:pt>
    <dgm:pt modelId="{3370E5F8-96AE-42C8-8546-0930AD200AA9}" type="pres">
      <dgm:prSet presAssocID="{F7B5E495-3957-4163-A610-63E2C0E7E8AA}" presName="tx1" presStyleLbl="revTx" presStyleIdx="1" presStyleCnt="4"/>
      <dgm:spPr/>
    </dgm:pt>
    <dgm:pt modelId="{682EBE5C-0281-4994-9455-31944E4FD554}" type="pres">
      <dgm:prSet presAssocID="{F7B5E495-3957-4163-A610-63E2C0E7E8AA}" presName="vert1" presStyleCnt="0"/>
      <dgm:spPr/>
    </dgm:pt>
    <dgm:pt modelId="{11525421-E251-4EB2-B281-B5C5CCB8028A}" type="pres">
      <dgm:prSet presAssocID="{6FA63B4D-C320-47A3-AD57-983479B473FE}" presName="thickLine" presStyleLbl="alignNode1" presStyleIdx="2" presStyleCnt="4"/>
      <dgm:spPr/>
    </dgm:pt>
    <dgm:pt modelId="{670095D2-5B64-4972-9225-1E34F9048FCC}" type="pres">
      <dgm:prSet presAssocID="{6FA63B4D-C320-47A3-AD57-983479B473FE}" presName="horz1" presStyleCnt="0"/>
      <dgm:spPr/>
    </dgm:pt>
    <dgm:pt modelId="{B384AB8E-2B83-4D6F-B354-DBAA06E4811F}" type="pres">
      <dgm:prSet presAssocID="{6FA63B4D-C320-47A3-AD57-983479B473FE}" presName="tx1" presStyleLbl="revTx" presStyleIdx="2" presStyleCnt="4"/>
      <dgm:spPr/>
    </dgm:pt>
    <dgm:pt modelId="{C5E673D8-5ADC-431E-B144-BE49C37BDED2}" type="pres">
      <dgm:prSet presAssocID="{6FA63B4D-C320-47A3-AD57-983479B473FE}" presName="vert1" presStyleCnt="0"/>
      <dgm:spPr/>
    </dgm:pt>
    <dgm:pt modelId="{70E53267-F251-4600-AC8E-98343117218A}" type="pres">
      <dgm:prSet presAssocID="{743BA958-12AA-46A7-99C6-207713356FEB}" presName="thickLine" presStyleLbl="alignNode1" presStyleIdx="3" presStyleCnt="4"/>
      <dgm:spPr/>
    </dgm:pt>
    <dgm:pt modelId="{30CE615B-2205-493A-BB78-60B7C6E5C50C}" type="pres">
      <dgm:prSet presAssocID="{743BA958-12AA-46A7-99C6-207713356FEB}" presName="horz1" presStyleCnt="0"/>
      <dgm:spPr/>
    </dgm:pt>
    <dgm:pt modelId="{5C5D1270-2A0D-4672-BDCF-92CF433B9C97}" type="pres">
      <dgm:prSet presAssocID="{743BA958-12AA-46A7-99C6-207713356FEB}" presName="tx1" presStyleLbl="revTx" presStyleIdx="3" presStyleCnt="4"/>
      <dgm:spPr/>
    </dgm:pt>
    <dgm:pt modelId="{FFB0B67A-FC8C-4DE1-81BE-D4B084390A03}" type="pres">
      <dgm:prSet presAssocID="{743BA958-12AA-46A7-99C6-207713356FEB}" presName="vert1" presStyleCnt="0"/>
      <dgm:spPr/>
    </dgm:pt>
  </dgm:ptLst>
  <dgm:cxnLst>
    <dgm:cxn modelId="{A2216E24-F0D7-4D2C-ABE9-B61EC9F1C178}" type="presOf" srcId="{F7B5E495-3957-4163-A610-63E2C0E7E8AA}" destId="{3370E5F8-96AE-42C8-8546-0930AD200AA9}" srcOrd="0" destOrd="0" presId="urn:microsoft.com/office/officeart/2008/layout/LinedList"/>
    <dgm:cxn modelId="{DCC86A50-8017-42F5-9B61-460331B26E43}" srcId="{C4D7EBD0-DF50-40E0-8FF9-CD457B5DDAA4}" destId="{F7B5E495-3957-4163-A610-63E2C0E7E8AA}" srcOrd="1" destOrd="0" parTransId="{EBC10347-BB0F-4BCE-B4B7-798DF63CFB8A}" sibTransId="{6157B389-C2CD-42F1-AF1A-8A3CAB9149DF}"/>
    <dgm:cxn modelId="{F2984D85-26F1-446E-B6CA-DB1D9716709E}" type="presOf" srcId="{C4D7EBD0-DF50-40E0-8FF9-CD457B5DDAA4}" destId="{0080E225-236A-4D92-84E8-BA48749F6322}" srcOrd="0" destOrd="0" presId="urn:microsoft.com/office/officeart/2008/layout/LinedList"/>
    <dgm:cxn modelId="{648F2E97-F5DA-4300-A0C0-E22C82680E6E}" type="presOf" srcId="{1D3D5189-B124-481D-A30F-E711E3C09612}" destId="{834553E7-5BFA-43E6-9AEB-E81F3DAAA035}" srcOrd="0" destOrd="0" presId="urn:microsoft.com/office/officeart/2008/layout/LinedList"/>
    <dgm:cxn modelId="{CAB37F98-93BA-4D2D-9080-4A25EE9A7260}" srcId="{C4D7EBD0-DF50-40E0-8FF9-CD457B5DDAA4}" destId="{1D3D5189-B124-481D-A30F-E711E3C09612}" srcOrd="0" destOrd="0" parTransId="{CBF8F21A-926B-4305-ABC6-82B3B4B36B0C}" sibTransId="{8D4211C4-57AC-47B3-98D5-0723CDB887FB}"/>
    <dgm:cxn modelId="{15D0689C-E5BD-4933-95B9-C7181008967A}" type="presOf" srcId="{743BA958-12AA-46A7-99C6-207713356FEB}" destId="{5C5D1270-2A0D-4672-BDCF-92CF433B9C97}" srcOrd="0" destOrd="0" presId="urn:microsoft.com/office/officeart/2008/layout/LinedList"/>
    <dgm:cxn modelId="{5814A39D-1C9D-4D70-8E3D-A66957B1D211}" srcId="{C4D7EBD0-DF50-40E0-8FF9-CD457B5DDAA4}" destId="{6FA63B4D-C320-47A3-AD57-983479B473FE}" srcOrd="2" destOrd="0" parTransId="{03382238-1039-49AA-B023-D791FBBBD8BC}" sibTransId="{9A9ACE19-FBDA-4B9D-AC10-E488EAA866E6}"/>
    <dgm:cxn modelId="{4C7936D0-1647-427B-9146-05FA9408E0B7}" srcId="{C4D7EBD0-DF50-40E0-8FF9-CD457B5DDAA4}" destId="{743BA958-12AA-46A7-99C6-207713356FEB}" srcOrd="3" destOrd="0" parTransId="{BB1E6C04-3F79-4490-BC5A-3DC5C5693413}" sibTransId="{2BA78D57-7EB7-45CE-8E4E-AB5B8FD79860}"/>
    <dgm:cxn modelId="{2C6ACEFE-4B06-4E06-9CD5-6CE2E13B0423}" type="presOf" srcId="{6FA63B4D-C320-47A3-AD57-983479B473FE}" destId="{B384AB8E-2B83-4D6F-B354-DBAA06E4811F}" srcOrd="0" destOrd="0" presId="urn:microsoft.com/office/officeart/2008/layout/LinedList"/>
    <dgm:cxn modelId="{7645EF0A-B29F-4168-B3CA-F6837782CC1E}" type="presParOf" srcId="{0080E225-236A-4D92-84E8-BA48749F6322}" destId="{66396A6B-A182-46D9-B2A9-B049454F0904}" srcOrd="0" destOrd="0" presId="urn:microsoft.com/office/officeart/2008/layout/LinedList"/>
    <dgm:cxn modelId="{30494441-B753-4F4D-8EFA-09F43C9367EB}" type="presParOf" srcId="{0080E225-236A-4D92-84E8-BA48749F6322}" destId="{9C41C9A0-9520-4634-B87C-075D95E0C90B}" srcOrd="1" destOrd="0" presId="urn:microsoft.com/office/officeart/2008/layout/LinedList"/>
    <dgm:cxn modelId="{39BC9544-334A-4AB6-BA40-260D7B9FEDAE}" type="presParOf" srcId="{9C41C9A0-9520-4634-B87C-075D95E0C90B}" destId="{834553E7-5BFA-43E6-9AEB-E81F3DAAA035}" srcOrd="0" destOrd="0" presId="urn:microsoft.com/office/officeart/2008/layout/LinedList"/>
    <dgm:cxn modelId="{D381C9E8-34B8-45F1-B32E-41DE3EA1CF02}" type="presParOf" srcId="{9C41C9A0-9520-4634-B87C-075D95E0C90B}" destId="{C11663FC-2841-4721-8488-022DD427F7FA}" srcOrd="1" destOrd="0" presId="urn:microsoft.com/office/officeart/2008/layout/LinedList"/>
    <dgm:cxn modelId="{529C4247-D4AA-45C3-9D27-F523977DBD28}" type="presParOf" srcId="{0080E225-236A-4D92-84E8-BA48749F6322}" destId="{383F4F7A-4034-4B56-AD3E-56FC32C1B3D4}" srcOrd="2" destOrd="0" presId="urn:microsoft.com/office/officeart/2008/layout/LinedList"/>
    <dgm:cxn modelId="{25F6C2A3-8E76-4A88-BFB9-FEDD1DA4515E}" type="presParOf" srcId="{0080E225-236A-4D92-84E8-BA48749F6322}" destId="{4D370A2F-65D3-4B66-BF3B-4355D47777D8}" srcOrd="3" destOrd="0" presId="urn:microsoft.com/office/officeart/2008/layout/LinedList"/>
    <dgm:cxn modelId="{AA85719A-ACD0-4883-A86E-C9F06100761E}" type="presParOf" srcId="{4D370A2F-65D3-4B66-BF3B-4355D47777D8}" destId="{3370E5F8-96AE-42C8-8546-0930AD200AA9}" srcOrd="0" destOrd="0" presId="urn:microsoft.com/office/officeart/2008/layout/LinedList"/>
    <dgm:cxn modelId="{0C35F217-8DF1-4F4B-92B8-0EB47601E6EA}" type="presParOf" srcId="{4D370A2F-65D3-4B66-BF3B-4355D47777D8}" destId="{682EBE5C-0281-4994-9455-31944E4FD554}" srcOrd="1" destOrd="0" presId="urn:microsoft.com/office/officeart/2008/layout/LinedList"/>
    <dgm:cxn modelId="{7A67E5FA-1819-487A-87BA-C7BB65663F75}" type="presParOf" srcId="{0080E225-236A-4D92-84E8-BA48749F6322}" destId="{11525421-E251-4EB2-B281-B5C5CCB8028A}" srcOrd="4" destOrd="0" presId="urn:microsoft.com/office/officeart/2008/layout/LinedList"/>
    <dgm:cxn modelId="{BAB7F9F9-FF5D-4964-A5AE-89FB3B89D493}" type="presParOf" srcId="{0080E225-236A-4D92-84E8-BA48749F6322}" destId="{670095D2-5B64-4972-9225-1E34F9048FCC}" srcOrd="5" destOrd="0" presId="urn:microsoft.com/office/officeart/2008/layout/LinedList"/>
    <dgm:cxn modelId="{2CA7CA88-9A60-4581-8F05-FF40F70ABB6C}" type="presParOf" srcId="{670095D2-5B64-4972-9225-1E34F9048FCC}" destId="{B384AB8E-2B83-4D6F-B354-DBAA06E4811F}" srcOrd="0" destOrd="0" presId="urn:microsoft.com/office/officeart/2008/layout/LinedList"/>
    <dgm:cxn modelId="{8269ED9B-3A8A-4F30-933E-B8942E8446CB}" type="presParOf" srcId="{670095D2-5B64-4972-9225-1E34F9048FCC}" destId="{C5E673D8-5ADC-431E-B144-BE49C37BDED2}" srcOrd="1" destOrd="0" presId="urn:microsoft.com/office/officeart/2008/layout/LinedList"/>
    <dgm:cxn modelId="{5B7C5227-3ACC-42EA-B61B-22E5E4592E39}" type="presParOf" srcId="{0080E225-236A-4D92-84E8-BA48749F6322}" destId="{70E53267-F251-4600-AC8E-98343117218A}" srcOrd="6" destOrd="0" presId="urn:microsoft.com/office/officeart/2008/layout/LinedList"/>
    <dgm:cxn modelId="{348C6F82-8DE8-4DCD-9A4C-DBC1B048BB44}" type="presParOf" srcId="{0080E225-236A-4D92-84E8-BA48749F6322}" destId="{30CE615B-2205-493A-BB78-60B7C6E5C50C}" srcOrd="7" destOrd="0" presId="urn:microsoft.com/office/officeart/2008/layout/LinedList"/>
    <dgm:cxn modelId="{2CF18574-8EA6-4A42-AAE8-FEC74D835240}" type="presParOf" srcId="{30CE615B-2205-493A-BB78-60B7C6E5C50C}" destId="{5C5D1270-2A0D-4672-BDCF-92CF433B9C97}" srcOrd="0" destOrd="0" presId="urn:microsoft.com/office/officeart/2008/layout/LinedList"/>
    <dgm:cxn modelId="{BC6FE1B7-F057-42DB-AD84-E57837720547}" type="presParOf" srcId="{30CE615B-2205-493A-BB78-60B7C6E5C50C}" destId="{FFB0B67A-FC8C-4DE1-81BE-D4B084390A0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96A6B-A182-46D9-B2A9-B049454F0904}">
      <dsp:nvSpPr>
        <dsp:cNvPr id="0" name=""/>
        <dsp:cNvSpPr/>
      </dsp:nvSpPr>
      <dsp:spPr>
        <a:xfrm>
          <a:off x="0" y="0"/>
          <a:ext cx="75438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34553E7-5BFA-43E6-9AEB-E81F3DAAA035}">
      <dsp:nvSpPr>
        <dsp:cNvPr id="0" name=""/>
        <dsp:cNvSpPr/>
      </dsp:nvSpPr>
      <dsp:spPr>
        <a:xfrm>
          <a:off x="0" y="0"/>
          <a:ext cx="7543800" cy="100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založeno v osmém století ( Hradiště ), první zmínky</a:t>
          </a:r>
          <a:br>
            <a:rPr lang="cs-CZ" sz="2000" kern="1200"/>
          </a:br>
          <a:r>
            <a:rPr lang="cs-CZ" sz="2000" kern="1200"/>
            <a:t>o Znojmu pochází z 11. století, písemně doloženo v Kosmově kronice</a:t>
          </a:r>
          <a:br>
            <a:rPr lang="cs-CZ" sz="2000" kern="1200"/>
          </a:br>
          <a:endParaRPr lang="en-US" sz="2000" kern="1200"/>
        </a:p>
      </dsp:txBody>
      <dsp:txXfrm>
        <a:off x="0" y="0"/>
        <a:ext cx="7543800" cy="1005840"/>
      </dsp:txXfrm>
    </dsp:sp>
    <dsp:sp modelId="{383F4F7A-4034-4B56-AD3E-56FC32C1B3D4}">
      <dsp:nvSpPr>
        <dsp:cNvPr id="0" name=""/>
        <dsp:cNvSpPr/>
      </dsp:nvSpPr>
      <dsp:spPr>
        <a:xfrm>
          <a:off x="0" y="1005840"/>
          <a:ext cx="75438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370E5F8-96AE-42C8-8546-0930AD200AA9}">
      <dsp:nvSpPr>
        <dsp:cNvPr id="0" name=""/>
        <dsp:cNvSpPr/>
      </dsp:nvSpPr>
      <dsp:spPr>
        <a:xfrm>
          <a:off x="0" y="1005840"/>
          <a:ext cx="7543800" cy="100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v letech 1222-1226 bylo Znojmo Přemyslem I. Otakarem</a:t>
          </a:r>
          <a:br>
            <a:rPr lang="cs-CZ" sz="2000" kern="1200"/>
          </a:br>
          <a:r>
            <a:rPr lang="cs-CZ" sz="2000" kern="1200"/>
            <a:t>povýšeno na královské město</a:t>
          </a:r>
          <a:br>
            <a:rPr lang="cs-CZ" sz="2000" kern="1200"/>
          </a:br>
          <a:endParaRPr lang="en-US" sz="2000" kern="1200"/>
        </a:p>
      </dsp:txBody>
      <dsp:txXfrm>
        <a:off x="0" y="1005840"/>
        <a:ext cx="7543800" cy="1005840"/>
      </dsp:txXfrm>
    </dsp:sp>
    <dsp:sp modelId="{11525421-E251-4EB2-B281-B5C5CCB8028A}">
      <dsp:nvSpPr>
        <dsp:cNvPr id="0" name=""/>
        <dsp:cNvSpPr/>
      </dsp:nvSpPr>
      <dsp:spPr>
        <a:xfrm>
          <a:off x="0" y="2011680"/>
          <a:ext cx="75438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384AB8E-2B83-4D6F-B354-DBAA06E4811F}">
      <dsp:nvSpPr>
        <dsp:cNvPr id="0" name=""/>
        <dsp:cNvSpPr/>
      </dsp:nvSpPr>
      <dsp:spPr>
        <a:xfrm>
          <a:off x="0" y="2011680"/>
          <a:ext cx="7543800" cy="100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největší rozkvět ve 13. a 14. století - dlážděné ulice, vodovod, dva špitály</a:t>
          </a:r>
          <a:br>
            <a:rPr lang="cs-CZ" sz="2000" kern="1200" dirty="0"/>
          </a:br>
          <a:endParaRPr lang="en-US" sz="2000" kern="1200" dirty="0"/>
        </a:p>
      </dsp:txBody>
      <dsp:txXfrm>
        <a:off x="0" y="2011680"/>
        <a:ext cx="7543800" cy="1005840"/>
      </dsp:txXfrm>
    </dsp:sp>
    <dsp:sp modelId="{70E53267-F251-4600-AC8E-98343117218A}">
      <dsp:nvSpPr>
        <dsp:cNvPr id="0" name=""/>
        <dsp:cNvSpPr/>
      </dsp:nvSpPr>
      <dsp:spPr>
        <a:xfrm>
          <a:off x="0" y="3017520"/>
          <a:ext cx="75438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C5D1270-2A0D-4672-BDCF-92CF433B9C97}">
      <dsp:nvSpPr>
        <dsp:cNvPr id="0" name=""/>
        <dsp:cNvSpPr/>
      </dsp:nvSpPr>
      <dsp:spPr>
        <a:xfrm>
          <a:off x="0" y="3017520"/>
          <a:ext cx="7543800" cy="100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další rozvoj města Znojma nastal v 18. a 19. století</a:t>
          </a:r>
          <a:br>
            <a:rPr lang="cs-CZ" sz="2000" kern="1200"/>
          </a:br>
          <a:r>
            <a:rPr lang="cs-CZ" sz="2000" kern="1200"/>
            <a:t>v souvislosti s vybudováním císařských silnic do Brna,</a:t>
          </a:r>
          <a:br>
            <a:rPr lang="cs-CZ" sz="2000" kern="1200"/>
          </a:br>
          <a:r>
            <a:rPr lang="cs-CZ" sz="2000" kern="1200"/>
            <a:t>Prahy a Vídně</a:t>
          </a:r>
          <a:endParaRPr lang="en-US" sz="2000" kern="1200"/>
        </a:p>
      </dsp:txBody>
      <dsp:txXfrm>
        <a:off x="0" y="3017520"/>
        <a:ext cx="7543800" cy="1005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89768-F5F4-4A4B-885F-996867BDCF92}" type="datetimeFigureOut">
              <a:rPr lang="cs-CZ" smtClean="0"/>
              <a:pPr/>
              <a:t>10.09.2024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38BFB-6EC7-4457-999D-A19B1A8B859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81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F1F3E-BFB1-4129-BFF5-30CCCC06F1B9}" type="datetimeFigureOut">
              <a:rPr lang="cs-CZ" smtClean="0"/>
              <a:pPr/>
              <a:t>10.09.2024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C4C2-41F6-4F0C-9D0F-A2DFEA9C94E0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692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F1F3E-BFB1-4129-BFF5-30CCCC06F1B9}" type="datetimeFigureOut">
              <a:rPr lang="cs-CZ" smtClean="0"/>
              <a:pPr/>
              <a:t>10.09.2024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C4C2-41F6-4F0C-9D0F-A2DFEA9C94E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556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F1F3E-BFB1-4129-BFF5-30CCCC06F1B9}" type="datetimeFigureOut">
              <a:rPr lang="cs-CZ" smtClean="0"/>
              <a:pPr/>
              <a:t>10.09.2024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C4C2-41F6-4F0C-9D0F-A2DFEA9C94E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009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F1F3E-BFB1-4129-BFF5-30CCCC06F1B9}" type="datetimeFigureOut">
              <a:rPr lang="cs-CZ" smtClean="0"/>
              <a:pPr/>
              <a:t>10.09.2024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C4C2-41F6-4F0C-9D0F-A2DFEA9C94E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1013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F1F3E-BFB1-4129-BFF5-30CCCC06F1B9}" type="datetimeFigureOut">
              <a:rPr lang="cs-CZ" smtClean="0"/>
              <a:pPr/>
              <a:t>10.09.2024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C4C2-41F6-4F0C-9D0F-A2DFEA9C94E0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637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F1F3E-BFB1-4129-BFF5-30CCCC06F1B9}" type="datetimeFigureOut">
              <a:rPr lang="cs-CZ" smtClean="0"/>
              <a:pPr/>
              <a:t>10.09.2024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C4C2-41F6-4F0C-9D0F-A2DFEA9C94E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2698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F1F3E-BFB1-4129-BFF5-30CCCC06F1B9}" type="datetimeFigureOut">
              <a:rPr lang="cs-CZ" smtClean="0"/>
              <a:pPr/>
              <a:t>10.09.2024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C4C2-41F6-4F0C-9D0F-A2DFEA9C94E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978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F1F3E-BFB1-4129-BFF5-30CCCC06F1B9}" type="datetimeFigureOut">
              <a:rPr lang="cs-CZ" smtClean="0"/>
              <a:pPr/>
              <a:t>10.09.2024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C4C2-41F6-4F0C-9D0F-A2DFEA9C94E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161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F1F3E-BFB1-4129-BFF5-30CCCC06F1B9}" type="datetimeFigureOut">
              <a:rPr lang="cs-CZ" smtClean="0"/>
              <a:pPr/>
              <a:t>10.09.2024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C4C2-41F6-4F0C-9D0F-A2DFEA9C94E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9031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92F1F3E-BFB1-4129-BFF5-30CCCC06F1B9}" type="datetimeFigureOut">
              <a:rPr lang="cs-CZ" smtClean="0"/>
              <a:pPr/>
              <a:t>10.09.2024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DCC4C2-41F6-4F0C-9D0F-A2DFEA9C94E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3221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F1F3E-BFB1-4129-BFF5-30CCCC06F1B9}" type="datetimeFigureOut">
              <a:rPr lang="cs-CZ" smtClean="0"/>
              <a:pPr/>
              <a:t>10.09.2024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C4C2-41F6-4F0C-9D0F-A2DFEA9C94E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6408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92F1F3E-BFB1-4129-BFF5-30CCCC06F1B9}" type="datetimeFigureOut">
              <a:rPr lang="cs-CZ" smtClean="0"/>
              <a:pPr/>
              <a:t>10.09.2024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6DCC4C2-41F6-4F0C-9D0F-A2DFEA9C94E0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55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KHeS9b0C4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BE268116-E2A7-4F98-8812-192B4975E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540814" y="4773088"/>
            <a:ext cx="8193826" cy="515477"/>
          </a:xfrm>
        </p:spPr>
        <p:txBody>
          <a:bodyPr>
            <a:noAutofit/>
          </a:bodyPr>
          <a:lstStyle/>
          <a:p>
            <a:r>
              <a:rPr lang="cs-CZ" sz="44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Znojmo, jeho historie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4" r="-2" b="18678"/>
          <a:stretch/>
        </p:blipFill>
        <p:spPr bwMode="auto">
          <a:xfrm>
            <a:off x="476592" y="640080"/>
            <a:ext cx="8187348" cy="36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29" name="Straight Connector 5128">
            <a:extLst>
              <a:ext uri="{FF2B5EF4-FFF2-40B4-BE49-F238E27FC236}">
                <a16:creationId xmlns:a16="http://schemas.microsoft.com/office/drawing/2014/main" id="{73D8893D-DEBE-4F67-901F-166F75E9C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0814" y="5618770"/>
            <a:ext cx="78867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FBEFFA83-BC6D-4CD2-A2BA-98AD67423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AB5696BF-D495-4CAC-AA8A-4EBFF2C32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691680" y="5877272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>
                <a:hlinkClick r:id="rId3"/>
              </a:rPr>
              <a:t>https://www.youtube.com/watch?v=lKHeS9b0C4g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995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>
                <a:solidFill>
                  <a:srgbClr val="006600"/>
                </a:solidFill>
              </a:rPr>
              <a:t>Hrad Bítov</a:t>
            </a:r>
          </a:p>
        </p:txBody>
      </p:sp>
      <p:pic>
        <p:nvPicPr>
          <p:cNvPr id="4" name="Zástupný symbol pro obsah 3" descr="Výsledek obrázku pro bítov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621587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Výsledek obrázku pro bítov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844824"/>
            <a:ext cx="6336704" cy="447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Výsledek obrázku pro bíto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988840"/>
            <a:ext cx="2143125" cy="2143125"/>
          </a:xfrm>
          <a:prstGeom prst="rect">
            <a:avLst/>
          </a:prstGeom>
          <a:noFill/>
        </p:spPr>
      </p:pic>
      <p:pic>
        <p:nvPicPr>
          <p:cNvPr id="1028" name="Picture 4" descr="Výsledek obrázku pro bíto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844824"/>
            <a:ext cx="4048125" cy="2695576"/>
          </a:xfrm>
          <a:prstGeom prst="rect">
            <a:avLst/>
          </a:prstGeom>
          <a:noFill/>
        </p:spPr>
      </p:pic>
      <p:pic>
        <p:nvPicPr>
          <p:cNvPr id="1030" name="Picture 6" descr="Související obráze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2996952"/>
            <a:ext cx="5724972" cy="3221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err="1">
                <a:solidFill>
                  <a:srgbClr val="006600"/>
                </a:solidFill>
              </a:rPr>
              <a:t>Cornštejn</a:t>
            </a:r>
            <a:endParaRPr lang="cs-CZ" u="sng" dirty="0">
              <a:solidFill>
                <a:srgbClr val="006600"/>
              </a:solidFill>
            </a:endParaRPr>
          </a:p>
        </p:txBody>
      </p:sp>
      <p:pic>
        <p:nvPicPr>
          <p:cNvPr id="4" name="Zástupný symbol pro obsah 3" descr="Výsledek obrázku pro cornštejn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10264" y="1846263"/>
            <a:ext cx="7167922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>
                <a:solidFill>
                  <a:srgbClr val="006600"/>
                </a:solidFill>
              </a:rPr>
              <a:t>Nový Hrádek </a:t>
            </a:r>
          </a:p>
        </p:txBody>
      </p:sp>
      <p:pic>
        <p:nvPicPr>
          <p:cNvPr id="25608" name="Picture 8" descr="Výsledek obrázku pro nový hráde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5610943" cy="4195762"/>
          </a:xfrm>
          <a:prstGeom prst="rect">
            <a:avLst/>
          </a:prstGeom>
          <a:noFill/>
        </p:spPr>
      </p:pic>
      <p:pic>
        <p:nvPicPr>
          <p:cNvPr id="9" name="Obrázek 8" descr="Výsledek obrázku pro nový hráde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40" y="1509960"/>
            <a:ext cx="5760720" cy="383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err="1">
                <a:solidFill>
                  <a:srgbClr val="006600"/>
                </a:solidFill>
              </a:rPr>
              <a:t>Jevišovice</a:t>
            </a:r>
            <a:endParaRPr lang="cs-CZ" u="sng" dirty="0">
              <a:solidFill>
                <a:srgbClr val="006600"/>
              </a:solidFill>
            </a:endParaRPr>
          </a:p>
        </p:txBody>
      </p:sp>
      <p:pic>
        <p:nvPicPr>
          <p:cNvPr id="4" name="Zástupný symbol pro obsah 3" descr="Výsledek obrázku pro jevišovice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78069" y="1846263"/>
            <a:ext cx="6032312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>
                <a:solidFill>
                  <a:srgbClr val="006600"/>
                </a:solidFill>
              </a:rPr>
              <a:t>Vodní mlýn </a:t>
            </a:r>
            <a:r>
              <a:rPr lang="cs-CZ" u="sng" dirty="0" err="1">
                <a:solidFill>
                  <a:srgbClr val="006600"/>
                </a:solidFill>
              </a:rPr>
              <a:t>Slup</a:t>
            </a:r>
            <a:endParaRPr lang="cs-CZ" u="sng" dirty="0">
              <a:solidFill>
                <a:srgbClr val="006600"/>
              </a:solidFill>
            </a:endParaRPr>
          </a:p>
        </p:txBody>
      </p:sp>
      <p:pic>
        <p:nvPicPr>
          <p:cNvPr id="4" name="Zástupný symbol pro obsah 3" descr="Výsledek obrázku pro Vodní mlýn Slup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627803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Výsledek obrázku pro Vodní mlýn Slu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40" y="1754875"/>
            <a:ext cx="5760720" cy="3348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>
                <a:solidFill>
                  <a:srgbClr val="006600"/>
                </a:solidFill>
              </a:rPr>
              <a:t>Národní park Podyjí</a:t>
            </a:r>
          </a:p>
        </p:txBody>
      </p:sp>
      <p:pic>
        <p:nvPicPr>
          <p:cNvPr id="4" name="Zástupný symbol pro obsah 3" descr="Výsledek obrázku pro Národní park Podyjí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714375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Výsledek obrázku pro Národní park Podyjí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5760720" cy="432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Výsledek obrázku pro Národní park Podyjí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196752"/>
            <a:ext cx="349188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>
                <a:solidFill>
                  <a:srgbClr val="006600"/>
                </a:solidFill>
              </a:rPr>
              <a:t>Významné památky regionu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cs-CZ" sz="2400" b="1" dirty="0"/>
              <a:t>zámek </a:t>
            </a:r>
            <a:r>
              <a:rPr lang="cs-CZ" sz="2400" b="1" dirty="0">
                <a:solidFill>
                  <a:srgbClr val="FF0000"/>
                </a:solidFill>
              </a:rPr>
              <a:t>Vranov nad Dyjí,  Jevišovice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400" b="1" dirty="0"/>
              <a:t> hrad </a:t>
            </a:r>
            <a:r>
              <a:rPr lang="cs-CZ" sz="2400" b="1" dirty="0">
                <a:solidFill>
                  <a:srgbClr val="FF0000"/>
                </a:solidFill>
              </a:rPr>
              <a:t>Bítov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400" b="1" dirty="0"/>
              <a:t> zříceniny hradů </a:t>
            </a:r>
            <a:r>
              <a:rPr lang="cs-CZ" sz="2400" b="1" dirty="0" err="1">
                <a:solidFill>
                  <a:srgbClr val="FF0000"/>
                </a:solidFill>
              </a:rPr>
              <a:t>Cornštej</a:t>
            </a:r>
            <a:r>
              <a:rPr lang="cs-CZ" sz="2400" b="1" dirty="0"/>
              <a:t> a </a:t>
            </a:r>
            <a:r>
              <a:rPr lang="cs-CZ" sz="2400" b="1" dirty="0">
                <a:solidFill>
                  <a:srgbClr val="FF0000"/>
                </a:solidFill>
              </a:rPr>
              <a:t>Nový Hrádek</a:t>
            </a:r>
            <a:endParaRPr lang="cs-CZ" sz="2400" dirty="0">
              <a:solidFill>
                <a:srgbClr val="FF0000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400" b="1" dirty="0"/>
              <a:t>technickou památkou je vodní mlýn ve </a:t>
            </a:r>
            <a:r>
              <a:rPr lang="cs-CZ" sz="2400" b="1" dirty="0" err="1">
                <a:solidFill>
                  <a:srgbClr val="FF0000"/>
                </a:solidFill>
              </a:rPr>
              <a:t>Slupi</a:t>
            </a:r>
            <a:endParaRPr lang="cs-CZ" sz="2400" dirty="0">
              <a:solidFill>
                <a:srgbClr val="FF0000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400" b="1" dirty="0"/>
              <a:t>přírodní zajímavosti – </a:t>
            </a:r>
            <a:r>
              <a:rPr lang="cs-CZ" sz="2400" b="1" dirty="0">
                <a:solidFill>
                  <a:srgbClr val="FF0000"/>
                </a:solidFill>
              </a:rPr>
              <a:t>Národní park Podyjí</a:t>
            </a:r>
            <a:endParaRPr lang="cs-CZ" sz="2400" dirty="0">
              <a:solidFill>
                <a:srgbClr val="FF0000"/>
              </a:solidFill>
            </a:endParaRP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9144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délník 3"/>
          <p:cNvSpPr/>
          <p:nvPr/>
        </p:nvSpPr>
        <p:spPr>
          <a:xfrm>
            <a:off x="822960" y="286603"/>
            <a:ext cx="7543800" cy="1450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Z N O J M O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822958" y="1845734"/>
            <a:ext cx="4901169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Poloha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leží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Jihomoravském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kraji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  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levém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břehu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řeky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Dyje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55 km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jihozápadně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Brna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a 75 km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  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severozápadně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Vídně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Počet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obyvatel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žije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zde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34 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tisíc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obyvatel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 je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druhým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největším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městem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Jihomoravského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kraje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Části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   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Znojmu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patří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Konice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Popice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Oblekovice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	 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Načeratice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Derflice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Hradiště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Mramotice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 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Přímětice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427" y="2283425"/>
            <a:ext cx="2351332" cy="273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60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00B5AE2-C5CC-499C-8F2D-249888BE2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A7A3698-B350-40E5-8475-9BCC41A08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9144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AC655C7-EC94-4BE6-84C8-2F9EFBBB2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9F7CBA9-9D9B-479F-AAB5-BF785971C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822960" y="259171"/>
            <a:ext cx="7543800" cy="1450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i="1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HISTORIE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54480E5-678B-478F-9170-46502C5FB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598D875-841B-47A7-B4C8-237DBCE2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graphicFrame>
        <p:nvGraphicFramePr>
          <p:cNvPr id="5" name="TextovéPole 2">
            <a:extLst>
              <a:ext uri="{FF2B5EF4-FFF2-40B4-BE49-F238E27FC236}">
                <a16:creationId xmlns:a16="http://schemas.microsoft.com/office/drawing/2014/main" id="{75FAD69B-D0FA-D653-498B-E7F8BE31BB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8767157"/>
              </p:ext>
            </p:extLst>
          </p:nvPr>
        </p:nvGraphicFramePr>
        <p:xfrm>
          <a:off x="822960" y="1845734"/>
          <a:ext cx="75438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2754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1031">
            <a:extLst>
              <a:ext uri="{FF2B5EF4-FFF2-40B4-BE49-F238E27FC236}">
                <a16:creationId xmlns:a16="http://schemas.microsoft.com/office/drawing/2014/main" id="{A459ADE6-39B5-4D2B-B804-9E7F4F18C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034" name="Rectangle 1033">
            <a:extLst>
              <a:ext uri="{FF2B5EF4-FFF2-40B4-BE49-F238E27FC236}">
                <a16:creationId xmlns:a16="http://schemas.microsoft.com/office/drawing/2014/main" id="{7883968A-0790-403A-8861-3A61F1595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9144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1036" name="Straight Connector 1035">
            <a:extLst>
              <a:ext uri="{FF2B5EF4-FFF2-40B4-BE49-F238E27FC236}">
                <a16:creationId xmlns:a16="http://schemas.microsoft.com/office/drawing/2014/main" id="{4E9A2888-251D-4ACC-9A39-8C65906F5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822960" y="286603"/>
            <a:ext cx="7543800" cy="1450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i="1" spc="-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PAMÁTKY</a:t>
            </a:r>
          </a:p>
        </p:txBody>
      </p:sp>
      <p:pic>
        <p:nvPicPr>
          <p:cNvPr id="1026" name="Picture 2" descr="http://upload.wikimedia.org/wikipedia/commons/thumb/c/c5/ZnojmoRotundaKateriny.jpg/300px-ZnojmoRotundaKaterin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5" r="29661" b="2"/>
          <a:stretch/>
        </p:blipFill>
        <p:spPr bwMode="auto">
          <a:xfrm>
            <a:off x="887262" y="1916318"/>
            <a:ext cx="1782044" cy="347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3" r="10713" b="2"/>
          <a:stretch/>
        </p:blipFill>
        <p:spPr bwMode="auto">
          <a:xfrm>
            <a:off x="2789956" y="1916318"/>
            <a:ext cx="1782043" cy="165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5" r="21513"/>
          <a:stretch/>
        </p:blipFill>
        <p:spPr bwMode="auto">
          <a:xfrm>
            <a:off x="2789956" y="3732259"/>
            <a:ext cx="1782043" cy="165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763729" y="1845734"/>
            <a:ext cx="360303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Ø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Národní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kulturní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památka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rotunda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svaté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Kateřiny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 12.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století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fresky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vývoj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rodu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Přemyslovců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Ø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Ø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Znojemský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hrad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1287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2055">
            <a:extLst>
              <a:ext uri="{FF2B5EF4-FFF2-40B4-BE49-F238E27FC236}">
                <a16:creationId xmlns:a16="http://schemas.microsoft.com/office/drawing/2014/main" id="{A459ADE6-39B5-4D2B-B804-9E7F4F18C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058" name="Rectangle 2057">
            <a:extLst>
              <a:ext uri="{FF2B5EF4-FFF2-40B4-BE49-F238E27FC236}">
                <a16:creationId xmlns:a16="http://schemas.microsoft.com/office/drawing/2014/main" id="{7883968A-0790-403A-8861-3A61F1595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9144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2060" name="Straight Connector 2059">
            <a:extLst>
              <a:ext uri="{FF2B5EF4-FFF2-40B4-BE49-F238E27FC236}">
                <a16:creationId xmlns:a16="http://schemas.microsoft.com/office/drawing/2014/main" id="{4E9A2888-251D-4ACC-9A39-8C65906F5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1" r="27224" b="-1"/>
          <a:stretch/>
        </p:blipFill>
        <p:spPr bwMode="auto">
          <a:xfrm>
            <a:off x="887262" y="1916318"/>
            <a:ext cx="1782044" cy="347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Church St. Nicholas Znojm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1" r="30094" b="2"/>
          <a:stretch/>
        </p:blipFill>
        <p:spPr bwMode="auto">
          <a:xfrm>
            <a:off x="2789956" y="1916318"/>
            <a:ext cx="1782043" cy="165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7" r="13815" b="4"/>
          <a:stretch/>
        </p:blipFill>
        <p:spPr bwMode="auto">
          <a:xfrm>
            <a:off x="2789956" y="3732259"/>
            <a:ext cx="1782043" cy="165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763729" y="1845734"/>
            <a:ext cx="360303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Ø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rozsáhlé několikapatrové Znojemské podzemí </a:t>
            </a:r>
            <a:b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z 13. až 17. století.</a:t>
            </a:r>
            <a:b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Ø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znojemská radniční věž</a:t>
            </a:r>
            <a:b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Ø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kostel svatého Mikuláše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s kaplí sv. Václava</a:t>
            </a:r>
          </a:p>
        </p:txBody>
      </p:sp>
    </p:spTree>
    <p:extLst>
      <p:ext uri="{BB962C8B-B14F-4D97-AF65-F5344CB8AC3E}">
        <p14:creationId xmlns:p14="http://schemas.microsoft.com/office/powerpoint/2010/main" val="714712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080">
            <a:extLst>
              <a:ext uri="{FF2B5EF4-FFF2-40B4-BE49-F238E27FC236}">
                <a16:creationId xmlns:a16="http://schemas.microsoft.com/office/drawing/2014/main" id="{A459ADE6-39B5-4D2B-B804-9E7F4F18C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7883968A-0790-403A-8861-3A61F1595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9144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3085" name="Straight Connector 3084">
            <a:extLst>
              <a:ext uri="{FF2B5EF4-FFF2-40B4-BE49-F238E27FC236}">
                <a16:creationId xmlns:a16="http://schemas.microsoft.com/office/drawing/2014/main" id="{4E9A2888-251D-4ACC-9A39-8C65906F5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5" r="21459" b="1"/>
          <a:stretch/>
        </p:blipFill>
        <p:spPr bwMode="auto">
          <a:xfrm>
            <a:off x="887262" y="1916318"/>
            <a:ext cx="1782044" cy="347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6" r="13024" b="4"/>
          <a:stretch/>
        </p:blipFill>
        <p:spPr bwMode="auto">
          <a:xfrm>
            <a:off x="2789956" y="1916318"/>
            <a:ext cx="1782043" cy="165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2" r="15905"/>
          <a:stretch/>
        </p:blipFill>
        <p:spPr bwMode="auto">
          <a:xfrm>
            <a:off x="2789956" y="3732259"/>
            <a:ext cx="1782043" cy="165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763729" y="1845734"/>
            <a:ext cx="360303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Loucký klášter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Původně premonstrátský klášter založený roku 1190, z něhož se zachoval kostel Nanebevzetí Panny Marie a sv. Václava s románskou kryptou. Klášter byl velkoryse barokně přestavěn, po zrušení císařem Josefem II. sloužil jako tabáková továrna a později kasárna.</a:t>
            </a:r>
          </a:p>
        </p:txBody>
      </p:sp>
    </p:spTree>
    <p:extLst>
      <p:ext uri="{BB962C8B-B14F-4D97-AF65-F5344CB8AC3E}">
        <p14:creationId xmlns:p14="http://schemas.microsoft.com/office/powerpoint/2010/main" val="700796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98432" y="116632"/>
            <a:ext cx="8496944" cy="7200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i="1" dirty="0">
                <a:solidFill>
                  <a:schemeClr val="tx1"/>
                </a:solidFill>
              </a:rPr>
              <a:t>DALŠÍ ZNOJEMSKÉ KOSTELY</a:t>
            </a:r>
          </a:p>
        </p:txBody>
      </p:sp>
      <p:sp>
        <p:nvSpPr>
          <p:cNvPr id="4" name="Obdélník 3"/>
          <p:cNvSpPr/>
          <p:nvPr/>
        </p:nvSpPr>
        <p:spPr>
          <a:xfrm>
            <a:off x="298432" y="1052736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Kostel Nalezení svatého Kříže		Kostel sv. Michala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96" y="1700808"/>
            <a:ext cx="3444580" cy="258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287" y="1422068"/>
            <a:ext cx="3255681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11560" y="4509120"/>
            <a:ext cx="3060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Kostel svatého Jana Křtitele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876" y="4149079"/>
            <a:ext cx="3295427" cy="2478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668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b="1" u="sng" dirty="0">
                <a:solidFill>
                  <a:srgbClr val="006600"/>
                </a:solidFill>
              </a:rPr>
              <a:t>Významné památky regionu- ZÁPIS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844824"/>
            <a:ext cx="8229600" cy="417646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založeno v </a:t>
            </a:r>
            <a:r>
              <a:rPr lang="cs-CZ" b="1" dirty="0">
                <a:solidFill>
                  <a:srgbClr val="FF0000"/>
                </a:solidFill>
              </a:rPr>
              <a:t>8. století </a:t>
            </a:r>
            <a:r>
              <a:rPr lang="cs-CZ" b="1" dirty="0"/>
              <a:t>( Hradiště 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první zmínky o Znojmě pochází </a:t>
            </a:r>
            <a:r>
              <a:rPr lang="cs-CZ" b="1" dirty="0">
                <a:solidFill>
                  <a:srgbClr val="FF0000"/>
                </a:solidFill>
              </a:rPr>
              <a:t>z 11. století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v letech 1222-1226 bylo Znojmo </a:t>
            </a:r>
            <a:r>
              <a:rPr lang="cs-CZ" b="1" dirty="0">
                <a:solidFill>
                  <a:srgbClr val="FF0000"/>
                </a:solidFill>
              </a:rPr>
              <a:t>Přemyslem I. Otakarem </a:t>
            </a:r>
            <a:r>
              <a:rPr lang="cs-CZ" b="1" dirty="0"/>
              <a:t>povýšeno na královské město</a:t>
            </a:r>
          </a:p>
          <a:p>
            <a:pPr>
              <a:buFont typeface="Arial" panose="020B0604020202020204" pitchFamily="34" charset="0"/>
              <a:buChar char="•"/>
            </a:pPr>
            <a:br>
              <a:rPr lang="cs-CZ" b="1" dirty="0"/>
            </a:br>
            <a:r>
              <a:rPr lang="cs-CZ" b="1" dirty="0"/>
              <a:t>největší rozkvět ve 13. a 14. století - </a:t>
            </a:r>
            <a:r>
              <a:rPr lang="cs-CZ" b="1" dirty="0">
                <a:solidFill>
                  <a:srgbClr val="FF0000"/>
                </a:solidFill>
              </a:rPr>
              <a:t>dlážděné ulice, vodovod, dva špitály</a:t>
            </a:r>
            <a:br>
              <a:rPr lang="cs-CZ" b="1" dirty="0"/>
            </a:br>
            <a:endParaRPr lang="cs-CZ" b="1" dirty="0"/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další rozvoj města Znojma </a:t>
            </a:r>
            <a:r>
              <a:rPr lang="cs-CZ" b="1" dirty="0">
                <a:solidFill>
                  <a:srgbClr val="FF0000"/>
                </a:solidFill>
              </a:rPr>
              <a:t>nastal v 18. a 19. století </a:t>
            </a:r>
            <a:r>
              <a:rPr lang="cs-CZ" b="1" dirty="0"/>
              <a:t>v souvislosti                                   s vybudováním císařských silnic do Brna, Prahy a Vídně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památky - rotunda </a:t>
            </a:r>
            <a:r>
              <a:rPr lang="cs-CZ" b="1" dirty="0">
                <a:solidFill>
                  <a:srgbClr val="FF0000"/>
                </a:solidFill>
              </a:rPr>
              <a:t>sv. Kateřiny</a:t>
            </a:r>
            <a:r>
              <a:rPr lang="cs-CZ" b="1" dirty="0"/>
              <a:t>, Mikulášský kostel, kaple </a:t>
            </a:r>
            <a:r>
              <a:rPr lang="cs-CZ" b="1" dirty="0">
                <a:solidFill>
                  <a:srgbClr val="FF0000"/>
                </a:solidFill>
              </a:rPr>
              <a:t>sv. Václava</a:t>
            </a:r>
            <a:r>
              <a:rPr lang="cs-CZ" b="1" dirty="0"/>
              <a:t>, podzemí, radniční věž, </a:t>
            </a:r>
            <a:r>
              <a:rPr lang="cs-CZ" b="1" dirty="0" err="1">
                <a:solidFill>
                  <a:srgbClr val="FF0000"/>
                </a:solidFill>
              </a:rPr>
              <a:t>Loucký</a:t>
            </a:r>
            <a:r>
              <a:rPr lang="cs-CZ" b="1" dirty="0"/>
              <a:t> klášter </a:t>
            </a:r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9557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>
                <a:solidFill>
                  <a:srgbClr val="006600"/>
                </a:solidFill>
              </a:rPr>
              <a:t>Významné památky regionu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Vranov nad Dyjí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Výsledek obrázku pro vranov nad dyjí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132856"/>
            <a:ext cx="5760720" cy="432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Výsledek obrázku pro vranov nad dyjí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348880"/>
            <a:ext cx="4704184" cy="3486977"/>
          </a:xfrm>
          <a:prstGeom prst="rect">
            <a:avLst/>
          </a:prstGeom>
          <a:noFill/>
        </p:spPr>
      </p:pic>
      <p:pic>
        <p:nvPicPr>
          <p:cNvPr id="2052" name="Picture 4" descr="Výsledek obrázku pro vranov nad dyjí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708920"/>
            <a:ext cx="4075212" cy="3050588"/>
          </a:xfrm>
          <a:prstGeom prst="rect">
            <a:avLst/>
          </a:prstGeom>
          <a:noFill/>
        </p:spPr>
      </p:pic>
      <p:pic>
        <p:nvPicPr>
          <p:cNvPr id="2054" name="Picture 6" descr="Výsledek obrázku pro vranov nad dyjí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1430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1817</TotalTime>
  <Words>442</Words>
  <Application>Microsoft Office PowerPoint</Application>
  <PresentationFormat>Předvádění na obrazovce (4:3)</PresentationFormat>
  <Paragraphs>49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Retrospektiva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Významné památky regionu- ZÁPIS</vt:lpstr>
      <vt:lpstr>Významné památky regionu</vt:lpstr>
      <vt:lpstr>Hrad Bítov</vt:lpstr>
      <vt:lpstr>Cornštejn</vt:lpstr>
      <vt:lpstr>Nový Hrádek </vt:lpstr>
      <vt:lpstr>Jevišovice</vt:lpstr>
      <vt:lpstr>Vodní mlýn Slup</vt:lpstr>
      <vt:lpstr>Národní park Podyjí</vt:lpstr>
      <vt:lpstr>Významné památky regionu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08D4</dc:creator>
  <cp:lastModifiedBy>Milan Bednář</cp:lastModifiedBy>
  <cp:revision>168</cp:revision>
  <dcterms:created xsi:type="dcterms:W3CDTF">2011-06-19T09:19:17Z</dcterms:created>
  <dcterms:modified xsi:type="dcterms:W3CDTF">2024-09-10T18:55:47Z</dcterms:modified>
</cp:coreProperties>
</file>