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67" r:id="rId5"/>
    <p:sldId id="260" r:id="rId6"/>
    <p:sldId id="268" r:id="rId7"/>
    <p:sldId id="269" r:id="rId8"/>
    <p:sldId id="274" r:id="rId9"/>
    <p:sldId id="273" r:id="rId10"/>
    <p:sldId id="264" r:id="rId11"/>
    <p:sldId id="259" r:id="rId12"/>
    <p:sldId id="275" r:id="rId13"/>
    <p:sldId id="278" r:id="rId14"/>
    <p:sldId id="279" r:id="rId15"/>
    <p:sldId id="281" r:id="rId16"/>
    <p:sldId id="261" r:id="rId17"/>
    <p:sldId id="280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A3093E-30ED-4664-9EFF-D6A28EFF027B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9224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25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26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D40A5-E7AB-421E-BF74-DB59BD78F7B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BCE46-F151-4D97-8145-0E839B8EFB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D656EB4-FC1F-4867-BF42-523E6194DD1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07DDC48-86D6-4737-B425-064FA234F41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EDF8A-B475-4044-A8F9-9AE695CABD4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052BA-BD64-4C6C-A759-7FFEBCF4BD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28A6C-FD5B-4F0A-85C5-AE6B758C930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73FFE-2E72-438B-BF5E-5492439E065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5458D-0A60-443D-9704-20F9CC03B6A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ED675-8B03-4DEA-8AB0-F21160F491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1B1F6-1438-4B73-A010-FB09DE03288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727AC-0B1F-451C-B53E-1A3AA3837C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B2661F1-A04C-4794-ABC6-0983AEAFE81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Krameriovy_noviny.gi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IEZRc8ikBQ&amp;list=PLnplwgXmL676ZF4XY6BrbKpRFABnZExbv&amp;index=83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o-NeHGEcLI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980728"/>
            <a:ext cx="8135937" cy="9445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3200" b="1" dirty="0">
                <a:solidFill>
                  <a:schemeClr val="accent1"/>
                </a:solidFill>
              </a:rPr>
              <a:t>POČÁTKY NÁRODNÍHO OBROZENÍ</a:t>
            </a:r>
          </a:p>
          <a:p>
            <a:pPr algn="ctr"/>
            <a:r>
              <a:rPr lang="cs-CZ" sz="2400" b="1" dirty="0">
                <a:solidFill>
                  <a:schemeClr val="accent1"/>
                </a:solidFill>
              </a:rPr>
              <a:t>5. ročník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/>
              <a:t>Menší města a vesnice navštěvovaly české kočovné společnosti.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978400" cy="4530725"/>
          </a:xfrm>
        </p:spPr>
        <p:txBody>
          <a:bodyPr/>
          <a:lstStyle/>
          <a:p>
            <a:r>
              <a:rPr lang="cs-CZ" sz="2400"/>
              <a:t> </a:t>
            </a:r>
            <a:r>
              <a:rPr lang="cs-CZ" sz="2400">
                <a:solidFill>
                  <a:schemeClr val="tx2"/>
                </a:solidFill>
              </a:rPr>
              <a:t>loutkař Matěj Kopecký – vymyslel postavičku kašpárka</a:t>
            </a:r>
          </a:p>
        </p:txBody>
      </p:sp>
      <p:pic>
        <p:nvPicPr>
          <p:cNvPr id="18437" name="Picture 5" descr="Matěj Kopecký - kresba Mikoláše Alš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19700" y="1989138"/>
            <a:ext cx="3046413" cy="4133850"/>
          </a:xfrm>
          <a:noFill/>
          <a:ln/>
        </p:spPr>
      </p:pic>
      <p:pic>
        <p:nvPicPr>
          <p:cNvPr id="18440" name="Picture 8" descr="03_IN_19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627313" y="2708275"/>
            <a:ext cx="2024062" cy="3887788"/>
          </a:xfrm>
          <a:noFill/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František Palacký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8775"/>
            <a:ext cx="4258816" cy="4502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Historik, politik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Studoval českou historii, chtěl přiblížit českou minulost obyčejným lidem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Napsal dílo s názvem </a:t>
            </a:r>
            <a:r>
              <a:rPr lang="cs-CZ" sz="2200" b="1" dirty="0">
                <a:solidFill>
                  <a:srgbClr val="FFC000"/>
                </a:solidFill>
              </a:rPr>
              <a:t>Dějiny národa českého v Čechách a v Moravě</a:t>
            </a:r>
            <a:r>
              <a:rPr lang="cs-CZ" sz="2200" dirty="0">
                <a:solidFill>
                  <a:srgbClr val="FFC000"/>
                </a:solidFill>
              </a:rPr>
              <a:t> (podrobně vylíčil dějiny až do roku 1526)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Založil časopis společnosti vlasteneckého muzea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„Otec národa“</a:t>
            </a:r>
          </a:p>
        </p:txBody>
      </p:sp>
      <p:pic>
        <p:nvPicPr>
          <p:cNvPr id="13317" name="Picture 5" descr="1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81588" y="1600200"/>
            <a:ext cx="3594100" cy="4530725"/>
          </a:xfrm>
          <a:noFill/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Josef Jungmann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9138"/>
            <a:ext cx="4038600" cy="4141787"/>
          </a:xfrm>
        </p:spPr>
        <p:txBody>
          <a:bodyPr/>
          <a:lstStyle/>
          <a:p>
            <a:r>
              <a:rPr lang="cs-CZ" sz="2200" dirty="0">
                <a:solidFill>
                  <a:srgbClr val="FFC000"/>
                </a:solidFill>
              </a:rPr>
              <a:t>Rektor pražské univerzity</a:t>
            </a:r>
          </a:p>
          <a:p>
            <a:r>
              <a:rPr lang="cs-CZ" sz="2200" dirty="0">
                <a:solidFill>
                  <a:srgbClr val="FFC000"/>
                </a:solidFill>
              </a:rPr>
              <a:t>Sestavil několikadílný </a:t>
            </a:r>
            <a:r>
              <a:rPr lang="cs-CZ" sz="2200" b="1" dirty="0" err="1">
                <a:solidFill>
                  <a:srgbClr val="FFC000"/>
                </a:solidFill>
              </a:rPr>
              <a:t>česko</a:t>
            </a:r>
            <a:r>
              <a:rPr lang="cs-CZ" sz="2200" b="1" dirty="0">
                <a:solidFill>
                  <a:srgbClr val="FFC000"/>
                </a:solidFill>
              </a:rPr>
              <a:t> – německý slovník </a:t>
            </a:r>
            <a:r>
              <a:rPr lang="cs-CZ" sz="2200" dirty="0">
                <a:solidFill>
                  <a:srgbClr val="FFC000"/>
                </a:solidFill>
              </a:rPr>
              <a:t>(120 000 českých slov)</a:t>
            </a:r>
          </a:p>
          <a:p>
            <a:r>
              <a:rPr lang="cs-CZ" sz="2200" dirty="0">
                <a:solidFill>
                  <a:srgbClr val="FFC000"/>
                </a:solidFill>
              </a:rPr>
              <a:t>Snažil se oživit zapomenutá slova</a:t>
            </a:r>
          </a:p>
          <a:p>
            <a:r>
              <a:rPr lang="cs-CZ" sz="2200" dirty="0">
                <a:solidFill>
                  <a:srgbClr val="FFC000"/>
                </a:solidFill>
              </a:rPr>
              <a:t>Jiná slova přebíral z příbuzných slovanských jazyků</a:t>
            </a:r>
          </a:p>
        </p:txBody>
      </p:sp>
      <p:pic>
        <p:nvPicPr>
          <p:cNvPr id="41989" name="Picture 5" descr="180px-Josef_Jungmann_C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87925" y="1728788"/>
            <a:ext cx="3359150" cy="4273550"/>
          </a:xfr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Josef Dobrovský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2327275"/>
            <a:ext cx="3533775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FFC000"/>
                </a:solidFill>
              </a:rPr>
              <a:t>Kněz, jazykovědec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FFC000"/>
                </a:solidFill>
              </a:rPr>
              <a:t>Uzákonil pravidla spisovné češtiny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FFC000"/>
                </a:solidFill>
              </a:rPr>
              <a:t>„Dějiny české řeči a literatury“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FFC000"/>
                </a:solidFill>
              </a:rPr>
              <a:t>Zakladatel českého spisovného jazyka</a:t>
            </a:r>
          </a:p>
        </p:txBody>
      </p:sp>
      <p:pic>
        <p:nvPicPr>
          <p:cNvPr id="48133" name="Picture 5" descr="dobrov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19700" y="1773238"/>
            <a:ext cx="3092450" cy="4392612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/>
              <a:t>Některá slova, kterými se čeští vlastenci pokoušeli odstranit slova cizího původu.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err="1">
                <a:solidFill>
                  <a:srgbClr val="FFC000"/>
                </a:solidFill>
              </a:rPr>
              <a:t>spěšnoved</a:t>
            </a:r>
            <a:r>
              <a:rPr lang="cs-CZ" sz="2400" dirty="0">
                <a:solidFill>
                  <a:srgbClr val="FFC000"/>
                </a:solidFill>
              </a:rPr>
              <a:t> – listonoš</a:t>
            </a:r>
          </a:p>
          <a:p>
            <a:r>
              <a:rPr lang="cs-CZ" sz="2400" dirty="0" err="1">
                <a:solidFill>
                  <a:srgbClr val="FFC000"/>
                </a:solidFill>
              </a:rPr>
              <a:t>popisnice</a:t>
            </a:r>
            <a:r>
              <a:rPr lang="cs-CZ" sz="2400" dirty="0">
                <a:solidFill>
                  <a:srgbClr val="FFC000"/>
                </a:solidFill>
              </a:rPr>
              <a:t> – papír</a:t>
            </a:r>
          </a:p>
          <a:p>
            <a:r>
              <a:rPr lang="cs-CZ" sz="2400" dirty="0" err="1">
                <a:solidFill>
                  <a:srgbClr val="FFC000"/>
                </a:solidFill>
              </a:rPr>
              <a:t>chřípoprach</a:t>
            </a:r>
            <a:r>
              <a:rPr lang="cs-CZ" sz="2400" dirty="0">
                <a:solidFill>
                  <a:srgbClr val="FFC000"/>
                </a:solidFill>
              </a:rPr>
              <a:t> – tabák</a:t>
            </a:r>
          </a:p>
          <a:p>
            <a:r>
              <a:rPr lang="cs-CZ" sz="2400" dirty="0" err="1">
                <a:solidFill>
                  <a:srgbClr val="FFC000"/>
                </a:solidFill>
              </a:rPr>
              <a:t>knihovtipník</a:t>
            </a:r>
            <a:r>
              <a:rPr lang="cs-CZ" sz="2400" dirty="0">
                <a:solidFill>
                  <a:srgbClr val="FFC000"/>
                </a:solidFill>
              </a:rPr>
              <a:t> – student</a:t>
            </a:r>
          </a:p>
          <a:p>
            <a:r>
              <a:rPr lang="cs-CZ" sz="2400" dirty="0" err="1">
                <a:solidFill>
                  <a:srgbClr val="FFC000"/>
                </a:solidFill>
              </a:rPr>
              <a:t>ránokladka</a:t>
            </a:r>
            <a:r>
              <a:rPr lang="cs-CZ" sz="2400" dirty="0">
                <a:solidFill>
                  <a:srgbClr val="FFC000"/>
                </a:solidFill>
              </a:rPr>
              <a:t> – náplast</a:t>
            </a:r>
          </a:p>
          <a:p>
            <a:r>
              <a:rPr lang="cs-CZ" sz="2400" dirty="0" err="1">
                <a:solidFill>
                  <a:srgbClr val="FFC000"/>
                </a:solidFill>
              </a:rPr>
              <a:t>bručka</a:t>
            </a:r>
            <a:r>
              <a:rPr lang="cs-CZ" sz="2400" dirty="0">
                <a:solidFill>
                  <a:srgbClr val="FFC000"/>
                </a:solidFill>
              </a:rPr>
              <a:t> – basa</a:t>
            </a:r>
          </a:p>
          <a:p>
            <a:r>
              <a:rPr lang="cs-CZ" sz="2400" dirty="0" err="1">
                <a:solidFill>
                  <a:srgbClr val="FFC000"/>
                </a:solidFill>
              </a:rPr>
              <a:t>zelenochrupka</a:t>
            </a:r>
            <a:r>
              <a:rPr lang="cs-CZ" sz="2400" dirty="0">
                <a:solidFill>
                  <a:srgbClr val="FFC000"/>
                </a:solidFill>
              </a:rPr>
              <a:t> – salát</a:t>
            </a:r>
          </a:p>
          <a:p>
            <a:r>
              <a:rPr lang="cs-CZ" sz="2400" dirty="0" err="1">
                <a:solidFill>
                  <a:srgbClr val="FFC000"/>
                </a:solidFill>
              </a:rPr>
              <a:t>prostranov</a:t>
            </a:r>
            <a:r>
              <a:rPr lang="cs-CZ" sz="2400" dirty="0">
                <a:solidFill>
                  <a:srgbClr val="FFC000"/>
                </a:solidFill>
              </a:rPr>
              <a:t> – náměstí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hlink"/>
                </a:solidFill>
              </a:rPr>
              <a:t>                                         (A. Jirásek: F.L. Věk)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Jan Evangelista </a:t>
            </a:r>
            <a:r>
              <a:rPr lang="cs-CZ" dirty="0" err="1"/>
              <a:t>Purkyně</a:t>
            </a:r>
            <a:endParaRPr lang="cs-CZ" dirty="0"/>
          </a:p>
        </p:txBody>
      </p:sp>
      <p:pic>
        <p:nvPicPr>
          <p:cNvPr id="4" name="Zástupný symbol pro obsah 3" descr="Výsledek obrázku pro purkyn&amp;ecaron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16832"/>
            <a:ext cx="2857500" cy="379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539552" y="1844824"/>
            <a:ext cx="511256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200" dirty="0"/>
              <a:t> český fyziolog, anatom, biolog, básník a filozof</a:t>
            </a:r>
          </a:p>
          <a:p>
            <a:pPr>
              <a:buFont typeface="Wingdings" pitchFamily="2" charset="2"/>
              <a:buChar char="q"/>
            </a:pPr>
            <a:endParaRPr lang="cs-CZ" sz="2200" dirty="0"/>
          </a:p>
          <a:p>
            <a:pPr>
              <a:buFont typeface="Wingdings" pitchFamily="2" charset="2"/>
              <a:buChar char="q"/>
            </a:pPr>
            <a:r>
              <a:rPr lang="cs-CZ" sz="2200" dirty="0"/>
              <a:t> svým příspěvkem o živočišných tkáních složených z buněk s jádry se stal jedním ze spoluzakladatelů cytologie.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 rozvoji českého vlastenectví také přispělo: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530725"/>
          </a:xfrm>
        </p:spPr>
        <p:txBody>
          <a:bodyPr/>
          <a:lstStyle/>
          <a:p>
            <a:r>
              <a:rPr lang="cs-CZ" sz="2000" dirty="0">
                <a:solidFill>
                  <a:srgbClr val="FFC000"/>
                </a:solidFill>
              </a:rPr>
              <a:t>Vznikaly muzea (Národní muzeum v Praze)</a:t>
            </a:r>
          </a:p>
          <a:p>
            <a:r>
              <a:rPr lang="cs-CZ" sz="2000" dirty="0">
                <a:solidFill>
                  <a:srgbClr val="FFC000"/>
                </a:solidFill>
              </a:rPr>
              <a:t>Byly zakládány čtenářské spolky a vlastenecké kroužky</a:t>
            </a:r>
          </a:p>
          <a:p>
            <a:r>
              <a:rPr lang="cs-CZ" sz="2000" dirty="0">
                <a:solidFill>
                  <a:srgbClr val="FFC000"/>
                </a:solidFill>
              </a:rPr>
              <a:t>Pořádaly se bály a taneční zábavy(polka), kde se zpívaly lidové písně a recitovaly české básně</a:t>
            </a:r>
          </a:p>
        </p:txBody>
      </p:sp>
      <p:pic>
        <p:nvPicPr>
          <p:cNvPr id="15365" name="Picture 5" descr="192bf2d43f8665f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29169" t="4887" r="3123" b="24458"/>
          <a:stretch>
            <a:fillRect/>
          </a:stretch>
        </p:blipFill>
        <p:spPr>
          <a:xfrm>
            <a:off x="2051050" y="3213100"/>
            <a:ext cx="4968875" cy="3316288"/>
          </a:xfrm>
          <a:noFill/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r>
              <a:rPr lang="cs-CZ" dirty="0"/>
              <a:t>Zápis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/>
              <a:t>Národní obrození</a:t>
            </a:r>
          </a:p>
          <a:p>
            <a:r>
              <a:rPr lang="cs-CZ" sz="2400" dirty="0"/>
              <a:t>jde o období </a:t>
            </a:r>
            <a:r>
              <a:rPr lang="cs-CZ" sz="2400" b="1" u="sng" dirty="0">
                <a:solidFill>
                  <a:schemeClr val="tx2"/>
                </a:solidFill>
              </a:rPr>
              <a:t>obrany</a:t>
            </a:r>
            <a:r>
              <a:rPr lang="cs-CZ" sz="2400" dirty="0"/>
              <a:t> a </a:t>
            </a:r>
            <a:r>
              <a:rPr lang="cs-CZ" sz="2400" b="1" u="sng" dirty="0">
                <a:solidFill>
                  <a:schemeClr val="tx2"/>
                </a:solidFill>
              </a:rPr>
              <a:t>rozvoje</a:t>
            </a:r>
            <a:r>
              <a:rPr lang="cs-CZ" sz="2400" dirty="0"/>
              <a:t> českého jazyka</a:t>
            </a:r>
          </a:p>
          <a:p>
            <a:r>
              <a:rPr lang="cs-CZ" sz="2400" dirty="0"/>
              <a:t>šíření českého jazyka napomáhaly knihy a noviny z nakladatelství </a:t>
            </a:r>
            <a:r>
              <a:rPr lang="cs-CZ" sz="2400" b="1" u="sng" dirty="0">
                <a:solidFill>
                  <a:schemeClr val="tx2"/>
                </a:solidFill>
              </a:rPr>
              <a:t>Česká expedice</a:t>
            </a:r>
          </a:p>
          <a:p>
            <a:r>
              <a:rPr lang="cs-CZ" sz="2400" dirty="0"/>
              <a:t>rozvíjelo se také divadlo – </a:t>
            </a:r>
            <a:r>
              <a:rPr lang="cs-CZ" sz="2400" b="1" u="sng" dirty="0">
                <a:solidFill>
                  <a:schemeClr val="tx2"/>
                </a:solidFill>
              </a:rPr>
              <a:t>Matěj Kopecký </a:t>
            </a:r>
            <a:r>
              <a:rPr lang="cs-CZ" sz="2400" dirty="0"/>
              <a:t>(loutky), Josef Kajetán Tyl – </a:t>
            </a:r>
            <a:r>
              <a:rPr lang="cs-CZ" sz="2400" b="1" u="sng" dirty="0">
                <a:solidFill>
                  <a:schemeClr val="tx2"/>
                </a:solidFill>
              </a:rPr>
              <a:t>hymna</a:t>
            </a:r>
          </a:p>
          <a:p>
            <a:r>
              <a:rPr lang="cs-CZ" sz="2400" dirty="0"/>
              <a:t>k významným vědcům patřili </a:t>
            </a:r>
            <a:r>
              <a:rPr lang="cs-CZ" sz="2400" b="1" u="sng" dirty="0">
                <a:solidFill>
                  <a:schemeClr val="tx2"/>
                </a:solidFill>
              </a:rPr>
              <a:t>Josef </a:t>
            </a:r>
            <a:r>
              <a:rPr lang="cs-CZ" sz="2400" b="1" u="sng" dirty="0" err="1">
                <a:solidFill>
                  <a:schemeClr val="tx2"/>
                </a:solidFill>
              </a:rPr>
              <a:t>Jungmann</a:t>
            </a:r>
            <a:r>
              <a:rPr lang="cs-CZ" sz="2400" b="1" u="sng" dirty="0">
                <a:solidFill>
                  <a:schemeClr val="tx2"/>
                </a:solidFill>
              </a:rPr>
              <a:t>, František Palacký, Jan Evangelista </a:t>
            </a:r>
            <a:r>
              <a:rPr lang="cs-CZ" sz="2400" b="1" u="sng" dirty="0" err="1">
                <a:solidFill>
                  <a:schemeClr val="tx2"/>
                </a:solidFill>
              </a:rPr>
              <a:t>Purkyně</a:t>
            </a:r>
            <a:r>
              <a:rPr lang="cs-CZ" sz="2400" b="1" u="sng" dirty="0">
                <a:solidFill>
                  <a:schemeClr val="tx2"/>
                </a:solidFill>
              </a:rPr>
              <a:t> </a:t>
            </a:r>
          </a:p>
          <a:p>
            <a:r>
              <a:rPr lang="cs-CZ" sz="2400" dirty="0"/>
              <a:t>k rozvoji vědy a kultury přispívají i </a:t>
            </a:r>
            <a:r>
              <a:rPr lang="cs-CZ" sz="2400" b="1" u="sng" dirty="0">
                <a:solidFill>
                  <a:schemeClr val="tx2"/>
                </a:solidFill>
              </a:rPr>
              <a:t>muzea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cs-CZ" b="1" dirty="0">
                <a:solidFill>
                  <a:srgbClr val="990000"/>
                </a:solidFill>
              </a:rPr>
              <a:t>Národní obrození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 vlády Marie Terezie a Josefa II. nastalo v českých zemích období poněmčování. Čeština se začala vytrácet ze života v Čechách. </a:t>
            </a:r>
          </a:p>
          <a:p>
            <a:r>
              <a:rPr lang="cs-CZ" dirty="0">
                <a:solidFill>
                  <a:schemeClr val="tx2"/>
                </a:solidFill>
              </a:rPr>
              <a:t>Česky mluvili mezi sebou je prostí lidé ve městech a na venkově.</a:t>
            </a:r>
          </a:p>
          <a:p>
            <a:r>
              <a:rPr lang="cs-CZ" dirty="0">
                <a:solidFill>
                  <a:schemeClr val="tx2"/>
                </a:solidFill>
              </a:rPr>
              <a:t>Na obranu českého jazyka před sílícím vlivem němčiny vystoupily čeští vlastenci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solidFill>
                  <a:schemeClr val="tx2"/>
                </a:solidFill>
              </a:rPr>
              <a:t>   = </a:t>
            </a:r>
            <a:r>
              <a:rPr lang="cs-CZ" sz="2000" dirty="0">
                <a:solidFill>
                  <a:schemeClr val="tx2"/>
                </a:solidFill>
              </a:rPr>
              <a:t>toto období nazýváme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chemeClr val="tx2"/>
                </a:solidFill>
              </a:rPr>
              <a:t>NÁRODNÍ OBROZENÍ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cs-CZ" b="1">
                <a:solidFill>
                  <a:srgbClr val="990000"/>
                </a:solidFill>
              </a:rPr>
              <a:t>Česká expedice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467100" cy="4530725"/>
          </a:xfrm>
        </p:spPr>
        <p:txBody>
          <a:bodyPr/>
          <a:lstStyle/>
          <a:p>
            <a:r>
              <a:rPr lang="cs-CZ" sz="2400">
                <a:solidFill>
                  <a:schemeClr val="accent1"/>
                </a:solidFill>
              </a:rPr>
              <a:t>V Praze vzniklo první vydavatelství a knihkupectví českých knih = </a:t>
            </a:r>
            <a:r>
              <a:rPr lang="cs-CZ" sz="2400" b="1" u="sng">
                <a:solidFill>
                  <a:schemeClr val="accent1"/>
                </a:solidFill>
              </a:rPr>
              <a:t>Česká expedice</a:t>
            </a:r>
          </a:p>
          <a:p>
            <a:r>
              <a:rPr lang="cs-CZ" sz="2400">
                <a:solidFill>
                  <a:schemeClr val="accent1"/>
                </a:solidFill>
              </a:rPr>
              <a:t>Napomáhalo tisku a prodeji českých knih, kalendářů a novin</a:t>
            </a:r>
          </a:p>
          <a:p>
            <a:r>
              <a:rPr lang="cs-CZ" sz="2400">
                <a:solidFill>
                  <a:schemeClr val="accent1"/>
                </a:solidFill>
              </a:rPr>
              <a:t>Krameriovy c.k. vlastenecké noviny </a:t>
            </a:r>
          </a:p>
        </p:txBody>
      </p:sp>
      <p:pic>
        <p:nvPicPr>
          <p:cNvPr id="12293" name="Picture 5" descr="Krameriova bust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86438" y="1600200"/>
            <a:ext cx="2860675" cy="3557588"/>
          </a:xfrm>
          <a:noFill/>
          <a:ln/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372225" y="5373688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>
                <a:solidFill>
                  <a:schemeClr val="accent1"/>
                </a:solidFill>
              </a:rPr>
              <a:t>Václav Matěj Kramerius</a:t>
            </a:r>
          </a:p>
        </p:txBody>
      </p:sp>
      <p:pic>
        <p:nvPicPr>
          <p:cNvPr id="12297" name="Picture 9" descr="Krameriovy_noviny">
            <a:hlinkClick r:id="rId3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851275" y="3284538"/>
            <a:ext cx="2201863" cy="3168650"/>
          </a:xfrm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/>
              <a:t>K šíření českého jazyka přispělo také divadlo a čeští herci.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700213"/>
            <a:ext cx="8353425" cy="4530725"/>
          </a:xfrm>
        </p:spPr>
        <p:txBody>
          <a:bodyPr/>
          <a:lstStyle/>
          <a:p>
            <a:r>
              <a:rPr lang="cs-CZ" sz="2400" dirty="0">
                <a:solidFill>
                  <a:srgbClr val="FFC000"/>
                </a:solidFill>
              </a:rPr>
              <a:t>Na Václavském náměstí byla postavena dřevěná budova – </a:t>
            </a:r>
            <a:r>
              <a:rPr lang="cs-CZ" sz="2400" b="1" dirty="0">
                <a:solidFill>
                  <a:srgbClr val="FFC000"/>
                </a:solidFill>
              </a:rPr>
              <a:t>BOUDA </a:t>
            </a:r>
            <a:r>
              <a:rPr lang="cs-CZ" sz="2400" dirty="0">
                <a:solidFill>
                  <a:srgbClr val="FFC000"/>
                </a:solidFill>
              </a:rPr>
              <a:t>. Zde se hrály divadelní hry v češtině.</a:t>
            </a:r>
          </a:p>
          <a:p>
            <a:r>
              <a:rPr lang="cs-CZ" sz="2400" dirty="0">
                <a:solidFill>
                  <a:srgbClr val="FFC000"/>
                </a:solidFill>
              </a:rPr>
              <a:t>Později Stavovské divadlo – hrály české i německé divadelní hry</a:t>
            </a:r>
          </a:p>
        </p:txBody>
      </p:sp>
      <p:pic>
        <p:nvPicPr>
          <p:cNvPr id="21511" name="Picture 7" descr="stavovskedivadl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98307" y="3429000"/>
            <a:ext cx="4465637" cy="3182937"/>
          </a:xfrm>
          <a:noFill/>
          <a:ln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2B722AB-BE71-5660-2321-930AAD9DD3D4}"/>
              </a:ext>
            </a:extLst>
          </p:cNvPr>
          <p:cNvSpPr txBox="1"/>
          <p:nvPr/>
        </p:nvSpPr>
        <p:spPr>
          <a:xfrm>
            <a:off x="480056" y="5162331"/>
            <a:ext cx="307531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hlinkClick r:id="rId3"/>
              </a:rPr>
              <a:t>https://www.youtube.com/watch?v=EIEZRc8ikBQ&amp;list=PLnplwgXmL676ZF4XY6BrbKpRFABnZExbv&amp;index=83</a:t>
            </a:r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Josef Kajetán Tyl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solidFill>
                  <a:schemeClr val="tx2"/>
                </a:solidFill>
              </a:rPr>
              <a:t>Narodil se 4. února 1808      v Kutné Hoře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chemeClr val="tx2"/>
                </a:solidFill>
              </a:rPr>
              <a:t>Dramatik a herec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chemeClr val="tx2"/>
                </a:solidFill>
              </a:rPr>
              <a:t>Napsal mnoho divadelních her, které se hrají dodnes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>
                <a:solidFill>
                  <a:schemeClr val="tx2"/>
                </a:solidFill>
              </a:rPr>
              <a:t>    (Strakonický dudák)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chemeClr val="tx2"/>
                </a:solidFill>
              </a:rPr>
              <a:t>Hrál a řídil divadlo v Praze, založil vlastní kočovnou společnost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chemeClr val="tx2"/>
                </a:solidFill>
              </a:rPr>
              <a:t>V roce 1846 působí jako dramatik ve Stavovském divadle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chemeClr val="tx2"/>
                </a:solidFill>
              </a:rPr>
              <a:t>Zpěvohra „Fidlovačka aneb žádný hněv a žádná rvačka“</a:t>
            </a:r>
          </a:p>
        </p:txBody>
      </p:sp>
      <p:pic>
        <p:nvPicPr>
          <p:cNvPr id="14341" name="Picture 5" descr="228px-Jan_Vil%C3%ADmek_-_Josef_Kajet%C3%A1n_Tyl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19700" y="1947863"/>
            <a:ext cx="2895600" cy="3835400"/>
          </a:xfr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Kde domov můj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>
                <a:solidFill>
                  <a:schemeClr val="tx2"/>
                </a:solidFill>
              </a:rPr>
              <a:t>píseň pochází z divadelní hry Josefa Kajetána Tyla - </a:t>
            </a:r>
            <a:r>
              <a:rPr lang="cs-CZ" sz="2400" b="1" i="1" u="sng">
                <a:solidFill>
                  <a:schemeClr val="tx2"/>
                </a:solidFill>
                <a:latin typeface="Arial" charset="0"/>
              </a:rPr>
              <a:t>Fidlovačka, aneb žádný hněv</a:t>
            </a:r>
            <a:r>
              <a:rPr lang="cs-CZ" sz="2400" b="1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400" b="1" i="1" u="sng">
                <a:solidFill>
                  <a:schemeClr val="tx2"/>
                </a:solidFill>
                <a:latin typeface="Arial" charset="0"/>
              </a:rPr>
              <a:t>a žádná rvačka.</a:t>
            </a:r>
          </a:p>
          <a:p>
            <a:r>
              <a:rPr lang="cs-CZ" sz="2400">
                <a:solidFill>
                  <a:schemeClr val="tx2"/>
                </a:solidFill>
              </a:rPr>
              <a:t>poprvé byla uvedena v roce 1834</a:t>
            </a:r>
          </a:p>
          <a:p>
            <a:r>
              <a:rPr lang="cs-CZ" sz="2400">
                <a:solidFill>
                  <a:schemeClr val="tx2"/>
                </a:solidFill>
              </a:rPr>
              <a:t>hudbu složil František Škroup</a:t>
            </a:r>
          </a:p>
          <a:p>
            <a:r>
              <a:rPr lang="cs-CZ" sz="2400">
                <a:solidFill>
                  <a:schemeClr val="tx2"/>
                </a:solidFill>
              </a:rPr>
              <a:t>hymnu tvoří pouze první (lehce pozměněná) sloka, druhá sloka je téměř neznámá</a:t>
            </a:r>
          </a:p>
          <a:p>
            <a:r>
              <a:rPr lang="cs-CZ" sz="2400">
                <a:solidFill>
                  <a:schemeClr val="tx2"/>
                </a:solidFill>
              </a:rPr>
              <a:t>V roce 1918 po vzniku republiky se stala Československou státní hymnou.</a:t>
            </a:r>
          </a:p>
          <a:p>
            <a:r>
              <a:rPr lang="cs-CZ" sz="2400">
                <a:solidFill>
                  <a:schemeClr val="tx2"/>
                </a:solidFill>
              </a:rPr>
              <a:t>Od roku 1993 je státní hymnou České republiky.</a:t>
            </a:r>
          </a:p>
          <a:p>
            <a:endParaRPr lang="cs-CZ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68313" y="981075"/>
            <a:ext cx="374332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 u="sng">
                <a:solidFill>
                  <a:schemeClr val="tx2"/>
                </a:solidFill>
              </a:rPr>
              <a:t>První sloka</a:t>
            </a:r>
          </a:p>
          <a:p>
            <a:endParaRPr lang="cs-CZ" sz="2000">
              <a:solidFill>
                <a:schemeClr val="tx2"/>
              </a:solidFill>
            </a:endParaRPr>
          </a:p>
          <a:p>
            <a:r>
              <a:rPr lang="cs-CZ" sz="2000">
                <a:solidFill>
                  <a:schemeClr val="tx2"/>
                </a:solidFill>
              </a:rPr>
              <a:t>Kde domov můj,kde domov můj?</a:t>
            </a:r>
          </a:p>
          <a:p>
            <a:r>
              <a:rPr lang="cs-CZ" sz="2000">
                <a:solidFill>
                  <a:schemeClr val="tx2"/>
                </a:solidFill>
              </a:rPr>
              <a:t>Voda hučí po lučinách,</a:t>
            </a:r>
          </a:p>
          <a:p>
            <a:r>
              <a:rPr lang="cs-CZ" sz="2000">
                <a:solidFill>
                  <a:schemeClr val="tx2"/>
                </a:solidFill>
              </a:rPr>
              <a:t>bory šumí po skalinách,</a:t>
            </a:r>
          </a:p>
          <a:p>
            <a:r>
              <a:rPr lang="cs-CZ" sz="2000">
                <a:solidFill>
                  <a:schemeClr val="tx2"/>
                </a:solidFill>
              </a:rPr>
              <a:t>v sadě skví se jara květ,</a:t>
            </a:r>
          </a:p>
          <a:p>
            <a:r>
              <a:rPr lang="cs-CZ" sz="2000">
                <a:solidFill>
                  <a:schemeClr val="tx2"/>
                </a:solidFill>
              </a:rPr>
              <a:t>zemský ráj to na pohled!</a:t>
            </a:r>
          </a:p>
          <a:p>
            <a:r>
              <a:rPr lang="cs-CZ" sz="2000">
                <a:solidFill>
                  <a:schemeClr val="tx2"/>
                </a:solidFill>
              </a:rPr>
              <a:t>A to je ta krásná země,</a:t>
            </a:r>
          </a:p>
          <a:p>
            <a:r>
              <a:rPr lang="cs-CZ" sz="2000">
                <a:solidFill>
                  <a:schemeClr val="tx2"/>
                </a:solidFill>
              </a:rPr>
              <a:t>země česká, domov můj,</a:t>
            </a:r>
          </a:p>
          <a:p>
            <a:r>
              <a:rPr lang="cs-CZ" sz="2000">
                <a:solidFill>
                  <a:schemeClr val="tx2"/>
                </a:solidFill>
              </a:rPr>
              <a:t>země česká, domov můj!</a:t>
            </a:r>
          </a:p>
          <a:p>
            <a:endParaRPr lang="cs-CZ" sz="2000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716463" y="2276475"/>
            <a:ext cx="4103687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 u="sng">
                <a:solidFill>
                  <a:schemeClr val="tx2"/>
                </a:solidFill>
              </a:rPr>
              <a:t>Druhá sloka</a:t>
            </a:r>
          </a:p>
          <a:p>
            <a:endParaRPr lang="cs-CZ" sz="2000">
              <a:solidFill>
                <a:schemeClr val="tx2"/>
              </a:solidFill>
            </a:endParaRPr>
          </a:p>
          <a:p>
            <a:r>
              <a:rPr lang="cs-CZ" sz="2000">
                <a:solidFill>
                  <a:schemeClr val="tx2"/>
                </a:solidFill>
              </a:rPr>
              <a:t>Kde domov můj,kde domov můj?</a:t>
            </a:r>
          </a:p>
          <a:p>
            <a:r>
              <a:rPr lang="cs-CZ" sz="2000">
                <a:solidFill>
                  <a:schemeClr val="tx2"/>
                </a:solidFill>
              </a:rPr>
              <a:t>V kraji znáš-li Bohu milém,</a:t>
            </a:r>
          </a:p>
          <a:p>
            <a:r>
              <a:rPr lang="cs-CZ" sz="2000">
                <a:solidFill>
                  <a:schemeClr val="tx2"/>
                </a:solidFill>
              </a:rPr>
              <a:t>duše útlé v těle čilém,</a:t>
            </a:r>
          </a:p>
          <a:p>
            <a:r>
              <a:rPr lang="cs-CZ" sz="2000">
                <a:solidFill>
                  <a:schemeClr val="tx2"/>
                </a:solidFill>
              </a:rPr>
              <a:t>mysl jasnou, vznik a zdar,</a:t>
            </a:r>
          </a:p>
          <a:p>
            <a:r>
              <a:rPr lang="cs-CZ" sz="2000">
                <a:solidFill>
                  <a:schemeClr val="tx2"/>
                </a:solidFill>
              </a:rPr>
              <a:t>a tu sílu vzdoru zmar?</a:t>
            </a:r>
          </a:p>
          <a:p>
            <a:r>
              <a:rPr lang="cs-CZ" sz="2000">
                <a:solidFill>
                  <a:schemeClr val="tx2"/>
                </a:solidFill>
              </a:rPr>
              <a:t>To je Čechů slavné plémě,</a:t>
            </a:r>
          </a:p>
          <a:p>
            <a:r>
              <a:rPr lang="cs-CZ" sz="2000">
                <a:solidFill>
                  <a:schemeClr val="tx2"/>
                </a:solidFill>
              </a:rPr>
              <a:t>mezi Čechy domov můj,</a:t>
            </a:r>
          </a:p>
          <a:p>
            <a:r>
              <a:rPr lang="cs-CZ" sz="2000">
                <a:solidFill>
                  <a:schemeClr val="tx2"/>
                </a:solidFill>
              </a:rPr>
              <a:t>mezi Čechy domov můj!</a:t>
            </a:r>
          </a:p>
          <a:p>
            <a:endParaRPr lang="cs-CZ" sz="200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endParaRPr lang="cs-CZ">
              <a:solidFill>
                <a:schemeClr val="tx2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3568" y="5949280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https://www.youtube.com/watch?v=mo-NeHGEcLI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 cstate="print"/>
          <a:srcRect l="5244" r="7381"/>
          <a:stretch>
            <a:fillRect/>
          </a:stretch>
        </p:blipFill>
        <p:spPr bwMode="auto">
          <a:xfrm>
            <a:off x="755650" y="333375"/>
            <a:ext cx="5976938" cy="529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3" cstate="print"/>
          <a:srcRect l="8806" t="18115" r="21658" b="13560"/>
          <a:stretch>
            <a:fillRect/>
          </a:stretch>
        </p:blipFill>
        <p:spPr bwMode="auto">
          <a:xfrm>
            <a:off x="6372225" y="3860800"/>
            <a:ext cx="248285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cs-CZ" b="1">
                <a:solidFill>
                  <a:srgbClr val="990000"/>
                </a:solidFill>
              </a:rPr>
              <a:t>František Škroup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4038600" cy="3997325"/>
          </a:xfrm>
        </p:spPr>
        <p:txBody>
          <a:bodyPr/>
          <a:lstStyle/>
          <a:p>
            <a:r>
              <a:rPr lang="cs-CZ" sz="2400">
                <a:solidFill>
                  <a:schemeClr val="tx2"/>
                </a:solidFill>
              </a:rPr>
              <a:t>byl českým hudebním dirigentem a skladatelem</a:t>
            </a:r>
          </a:p>
          <a:p>
            <a:r>
              <a:rPr lang="cs-CZ" sz="2400">
                <a:solidFill>
                  <a:schemeClr val="tx2"/>
                </a:solidFill>
              </a:rPr>
              <a:t>stal se prvním kapelníkem Stavovského divadla</a:t>
            </a:r>
          </a:p>
          <a:p>
            <a:r>
              <a:rPr lang="cs-CZ" sz="2400">
                <a:solidFill>
                  <a:schemeClr val="tx2"/>
                </a:solidFill>
              </a:rPr>
              <a:t>působil také jako kapelník v Rottedamu</a:t>
            </a:r>
          </a:p>
          <a:p>
            <a:r>
              <a:rPr lang="cs-CZ" sz="2400">
                <a:solidFill>
                  <a:schemeClr val="tx2"/>
                </a:solidFill>
              </a:rPr>
              <a:t>Složil hudbu k písni „Kde domov můj“</a:t>
            </a:r>
          </a:p>
        </p:txBody>
      </p:sp>
      <p:pic>
        <p:nvPicPr>
          <p:cNvPr id="32774" name="Picture 6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 l="7155" t="8585" r="9158" b="7182"/>
          <a:stretch>
            <a:fillRect/>
          </a:stretch>
        </p:blipFill>
        <p:spPr>
          <a:xfrm>
            <a:off x="5003800" y="1989138"/>
            <a:ext cx="3827463" cy="432117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inky">
  <a:themeElements>
    <a:clrScheme name="Linky 5">
      <a:dk1>
        <a:srgbClr val="CC6600"/>
      </a:dk1>
      <a:lt1>
        <a:srgbClr val="FFFFFF"/>
      </a:lt1>
      <a:dk2>
        <a:srgbClr val="4A553B"/>
      </a:dk2>
      <a:lt2>
        <a:srgbClr val="FFBF1F"/>
      </a:lt2>
      <a:accent1>
        <a:srgbClr val="FFCC00"/>
      </a:accent1>
      <a:accent2>
        <a:srgbClr val="CC9900"/>
      </a:accent2>
      <a:accent3>
        <a:srgbClr val="B1B4AF"/>
      </a:accent3>
      <a:accent4>
        <a:srgbClr val="DADADA"/>
      </a:accent4>
      <a:accent5>
        <a:srgbClr val="FFE2AA"/>
      </a:accent5>
      <a:accent6>
        <a:srgbClr val="B98A00"/>
      </a:accent6>
      <a:hlink>
        <a:srgbClr val="669900"/>
      </a:hlink>
      <a:folHlink>
        <a:srgbClr val="A3A274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282</TotalTime>
  <Words>718</Words>
  <Application>Microsoft Office PowerPoint</Application>
  <PresentationFormat>Předvádění na obrazovce (4:3)</PresentationFormat>
  <Paragraphs>100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Garamond</vt:lpstr>
      <vt:lpstr>Times New Roman</vt:lpstr>
      <vt:lpstr>Verdana</vt:lpstr>
      <vt:lpstr>Wingdings</vt:lpstr>
      <vt:lpstr>Linky</vt:lpstr>
      <vt:lpstr>Prezentace aplikace PowerPoint</vt:lpstr>
      <vt:lpstr>Národní obrození</vt:lpstr>
      <vt:lpstr>Česká expedice</vt:lpstr>
      <vt:lpstr>K šíření českého jazyka přispělo také divadlo a čeští herci.</vt:lpstr>
      <vt:lpstr>Josef Kajetán Tyl</vt:lpstr>
      <vt:lpstr>Kde domov můj</vt:lpstr>
      <vt:lpstr>Prezentace aplikace PowerPoint</vt:lpstr>
      <vt:lpstr>Prezentace aplikace PowerPoint</vt:lpstr>
      <vt:lpstr>František Škroup</vt:lpstr>
      <vt:lpstr>Menší města a vesnice navštěvovaly české kočovné společnosti.</vt:lpstr>
      <vt:lpstr>František Palacký</vt:lpstr>
      <vt:lpstr>Josef Jungmann</vt:lpstr>
      <vt:lpstr>Josef Dobrovský</vt:lpstr>
      <vt:lpstr>Některá slova, kterými se čeští vlastenci pokoušeli odstranit slova cizího původu.</vt:lpstr>
      <vt:lpstr>Jan Evangelista Purkyně</vt:lpstr>
      <vt:lpstr>K rozvoji českého vlastenectví také přispělo:</vt:lpstr>
      <vt:lpstr>Zápis</vt:lpstr>
    </vt:vector>
  </TitlesOfParts>
  <Company>ZŠ J.J.Ryby Rožmitál pod Třemšínem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ihorejsi</dc:creator>
  <cp:lastModifiedBy>Milan Bednář</cp:lastModifiedBy>
  <cp:revision>12</cp:revision>
  <dcterms:created xsi:type="dcterms:W3CDTF">2009-09-22T13:11:20Z</dcterms:created>
  <dcterms:modified xsi:type="dcterms:W3CDTF">2024-09-17T17:47:19Z</dcterms:modified>
</cp:coreProperties>
</file>