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5" r:id="rId4"/>
    <p:sldId id="279" r:id="rId5"/>
    <p:sldId id="267" r:id="rId6"/>
    <p:sldId id="283" r:id="rId7"/>
    <p:sldId id="282" r:id="rId8"/>
    <p:sldId id="281" r:id="rId9"/>
    <p:sldId id="292" r:id="rId10"/>
    <p:sldId id="280" r:id="rId11"/>
    <p:sldId id="290" r:id="rId12"/>
    <p:sldId id="289" r:id="rId13"/>
    <p:sldId id="288" r:id="rId14"/>
    <p:sldId id="262" r:id="rId15"/>
    <p:sldId id="263" r:id="rId16"/>
    <p:sldId id="293" r:id="rId17"/>
    <p:sldId id="294" r:id="rId18"/>
    <p:sldId id="264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889BC-04F5-474B-A179-74F284DF753D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DE66-1543-40AE-A24F-01791D6F8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84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6838E704-8C52-DFAB-A40E-2D53D02912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0C26F81C-0B2A-2896-38B1-41316874B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19460" name="Zástupný symbol pro záhlaví 3">
            <a:extLst>
              <a:ext uri="{FF2B5EF4-FFF2-40B4-BE49-F238E27FC236}">
                <a16:creationId xmlns:a16="http://schemas.microsoft.com/office/drawing/2014/main" id="{17B38016-8F77-FF6A-D0A7-9B5D9053EB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EU Peníze školám	                                       Inovace ve vzdělávání na naší škole ZŠ Studánka</a:t>
            </a:r>
          </a:p>
        </p:txBody>
      </p:sp>
      <p:sp>
        <p:nvSpPr>
          <p:cNvPr id="19461" name="Zástupný symbol pro datum 4">
            <a:extLst>
              <a:ext uri="{FF2B5EF4-FFF2-40B4-BE49-F238E27FC236}">
                <a16:creationId xmlns:a16="http://schemas.microsoft.com/office/drawing/2014/main" id="{41A688CB-E0F5-E083-31A4-2F1BB2D837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FC318D-207D-4E28-9E0D-5F12C89A9376}" type="datetime1">
              <a:rPr lang="cs-CZ" altLang="cs-CZ" smtClean="0"/>
              <a:pPr eaLnBrk="1" hangingPunct="1"/>
              <a:t>10.09.2024</a:t>
            </a:fld>
            <a:endParaRPr lang="cs-CZ" altLang="cs-CZ"/>
          </a:p>
        </p:txBody>
      </p:sp>
      <p:sp>
        <p:nvSpPr>
          <p:cNvPr id="19462" name="Zástupný symbol pro zápatí 5">
            <a:extLst>
              <a:ext uri="{FF2B5EF4-FFF2-40B4-BE49-F238E27FC236}">
                <a16:creationId xmlns:a16="http://schemas.microsoft.com/office/drawing/2014/main" id="{4F89E558-7DDE-919E-B624-9C65848A98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Autorem materiálu a všech jeho částí, není-li uvedeno jinak, je</a:t>
            </a:r>
          </a:p>
        </p:txBody>
      </p:sp>
      <p:sp>
        <p:nvSpPr>
          <p:cNvPr id="19463" name="Zástupný symbol pro číslo snímku 6">
            <a:extLst>
              <a:ext uri="{FF2B5EF4-FFF2-40B4-BE49-F238E27FC236}">
                <a16:creationId xmlns:a16="http://schemas.microsoft.com/office/drawing/2014/main" id="{1BB95EBB-6C98-C4A9-55B6-1DE8FA6C59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1D5648-DDCD-4941-8D67-B63F890DBE9D}" type="slidenum">
              <a:rPr lang="cs-CZ" altLang="cs-CZ"/>
              <a:pPr eaLnBrk="1" hangingPunct="1"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29C9BD21-FB1F-A93C-C829-35AFF7DDAE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B72D3C83-7978-B422-1BCE-77E101D6E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0484" name="Zástupný symbol pro záhlaví 3">
            <a:extLst>
              <a:ext uri="{FF2B5EF4-FFF2-40B4-BE49-F238E27FC236}">
                <a16:creationId xmlns:a16="http://schemas.microsoft.com/office/drawing/2014/main" id="{36169DD4-E26A-7DA9-30BE-CE329A148C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EU Peníze školám	                                       Inovace ve vzdělávání na naší škole ZŠ Studánka</a:t>
            </a:r>
          </a:p>
        </p:txBody>
      </p:sp>
      <p:sp>
        <p:nvSpPr>
          <p:cNvPr id="20485" name="Zástupný symbol pro datum 4">
            <a:extLst>
              <a:ext uri="{FF2B5EF4-FFF2-40B4-BE49-F238E27FC236}">
                <a16:creationId xmlns:a16="http://schemas.microsoft.com/office/drawing/2014/main" id="{4FBD1B55-EF8F-A8AA-63BA-3E9FCD3A53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455B21-5164-4F04-9009-1DD05FEA8B29}" type="datetime1">
              <a:rPr lang="cs-CZ" altLang="cs-CZ" smtClean="0"/>
              <a:pPr eaLnBrk="1" hangingPunct="1"/>
              <a:t>10.09.2024</a:t>
            </a:fld>
            <a:endParaRPr lang="cs-CZ" altLang="cs-CZ"/>
          </a:p>
        </p:txBody>
      </p:sp>
      <p:sp>
        <p:nvSpPr>
          <p:cNvPr id="20486" name="Zástupný symbol pro zápatí 5">
            <a:extLst>
              <a:ext uri="{FF2B5EF4-FFF2-40B4-BE49-F238E27FC236}">
                <a16:creationId xmlns:a16="http://schemas.microsoft.com/office/drawing/2014/main" id="{097D34D0-137D-FFCB-1750-C1CCB15D63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Autorem materiálu a všech jeho částí, není-li uvedeno jinak, je</a:t>
            </a:r>
          </a:p>
        </p:txBody>
      </p:sp>
      <p:sp>
        <p:nvSpPr>
          <p:cNvPr id="20487" name="Zástupný symbol pro číslo snímku 6">
            <a:extLst>
              <a:ext uri="{FF2B5EF4-FFF2-40B4-BE49-F238E27FC236}">
                <a16:creationId xmlns:a16="http://schemas.microsoft.com/office/drawing/2014/main" id="{84025BC8-7353-2F39-8DC8-5BD80B3E6C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A612E4-4512-414F-8D04-8AEA140F83EF}" type="slidenum">
              <a:rPr lang="cs-CZ" altLang="cs-CZ"/>
              <a:pPr eaLnBrk="1" hangingPunct="1"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EDB3C5F1-13A1-84AC-07C4-50C720BD08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7A322863-AE24-24B2-420B-9C90BA7FB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1508" name="Zástupný symbol pro záhlaví 3">
            <a:extLst>
              <a:ext uri="{FF2B5EF4-FFF2-40B4-BE49-F238E27FC236}">
                <a16:creationId xmlns:a16="http://schemas.microsoft.com/office/drawing/2014/main" id="{87E86D36-E5E1-902E-8178-0CBCAB60EF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EU Peníze školám	                                       Inovace ve vzdělávání na naší škole ZŠ Studánka</a:t>
            </a:r>
          </a:p>
        </p:txBody>
      </p:sp>
      <p:sp>
        <p:nvSpPr>
          <p:cNvPr id="21509" name="Zástupný symbol pro datum 4">
            <a:extLst>
              <a:ext uri="{FF2B5EF4-FFF2-40B4-BE49-F238E27FC236}">
                <a16:creationId xmlns:a16="http://schemas.microsoft.com/office/drawing/2014/main" id="{A7A4FF00-9BEC-0AD1-B8E1-ED86DEA985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0636D0-AC03-4E34-B7F7-737FA474C174}" type="datetime1">
              <a:rPr lang="cs-CZ" altLang="cs-CZ" smtClean="0"/>
              <a:pPr eaLnBrk="1" hangingPunct="1"/>
              <a:t>10.09.2024</a:t>
            </a:fld>
            <a:endParaRPr lang="cs-CZ" altLang="cs-CZ"/>
          </a:p>
        </p:txBody>
      </p:sp>
      <p:sp>
        <p:nvSpPr>
          <p:cNvPr id="21510" name="Zástupný symbol pro zápatí 5">
            <a:extLst>
              <a:ext uri="{FF2B5EF4-FFF2-40B4-BE49-F238E27FC236}">
                <a16:creationId xmlns:a16="http://schemas.microsoft.com/office/drawing/2014/main" id="{CA2060E5-771D-A86B-3201-F9AA33BC8CD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Autorem materiálu a všech jeho částí, není-li uvedeno jinak, je</a:t>
            </a:r>
          </a:p>
        </p:txBody>
      </p:sp>
      <p:sp>
        <p:nvSpPr>
          <p:cNvPr id="21511" name="Zástupný symbol pro číslo snímku 6">
            <a:extLst>
              <a:ext uri="{FF2B5EF4-FFF2-40B4-BE49-F238E27FC236}">
                <a16:creationId xmlns:a16="http://schemas.microsoft.com/office/drawing/2014/main" id="{93B105C1-5576-23FB-43CB-86078E860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424A0C-3580-4745-95B6-711DEEA17E3B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88192633-AC0B-6903-0CCF-7A813D7A18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A7BAAF75-00CF-7323-BBDB-0F88328AF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2532" name="Zástupný symbol pro záhlaví 3">
            <a:extLst>
              <a:ext uri="{FF2B5EF4-FFF2-40B4-BE49-F238E27FC236}">
                <a16:creationId xmlns:a16="http://schemas.microsoft.com/office/drawing/2014/main" id="{7A3E844E-DA5C-B5C6-E81F-5022EEF841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EU Peníze školám	                                       Inovace ve vzdělávání na naší škole ZŠ Studánka</a:t>
            </a:r>
          </a:p>
        </p:txBody>
      </p:sp>
      <p:sp>
        <p:nvSpPr>
          <p:cNvPr id="22533" name="Zástupný symbol pro datum 4">
            <a:extLst>
              <a:ext uri="{FF2B5EF4-FFF2-40B4-BE49-F238E27FC236}">
                <a16:creationId xmlns:a16="http://schemas.microsoft.com/office/drawing/2014/main" id="{3786BB77-8F4A-3231-C8D2-AEF747D27E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82FE38-5374-4C57-94B0-8DC6A84AD5C3}" type="datetime1">
              <a:rPr lang="cs-CZ" altLang="cs-CZ" smtClean="0"/>
              <a:pPr eaLnBrk="1" hangingPunct="1"/>
              <a:t>10.09.2024</a:t>
            </a:fld>
            <a:endParaRPr lang="cs-CZ" altLang="cs-CZ"/>
          </a:p>
        </p:txBody>
      </p:sp>
      <p:sp>
        <p:nvSpPr>
          <p:cNvPr id="22534" name="Zástupný symbol pro zápatí 5">
            <a:extLst>
              <a:ext uri="{FF2B5EF4-FFF2-40B4-BE49-F238E27FC236}">
                <a16:creationId xmlns:a16="http://schemas.microsoft.com/office/drawing/2014/main" id="{E06689BF-F448-96D4-9E2F-B5F431FB9B7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Autorem materiálu a všech jeho částí, není-li uvedeno jinak, je</a:t>
            </a:r>
          </a:p>
        </p:txBody>
      </p:sp>
      <p:sp>
        <p:nvSpPr>
          <p:cNvPr id="22535" name="Zástupný symbol pro číslo snímku 6">
            <a:extLst>
              <a:ext uri="{FF2B5EF4-FFF2-40B4-BE49-F238E27FC236}">
                <a16:creationId xmlns:a16="http://schemas.microsoft.com/office/drawing/2014/main" id="{7384B2A6-4496-236C-EE4C-CCF435CFBD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D5C420-C9D9-4193-BEEE-1CE68EB98D22}" type="slidenum">
              <a:rPr lang="cs-CZ" altLang="cs-CZ"/>
              <a:pPr eaLnBrk="1" hangingPunct="1"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A421E-5B1E-E6CB-BA34-04E564118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85CE74-B1C5-55B4-F48C-64CDD2E76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94D403-4991-3712-D2C0-B1752DA3C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373404-B00B-7842-8D6A-218E2EAF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02A19C-3D8A-7378-774C-ECC28B1B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19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C1146-B708-95ED-8592-3F3B98C3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A55995-EC94-C828-9C21-4565B76EC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4517FD-98A7-7645-0F2B-39EBDD45D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749524-D8A3-569B-F26C-EA6B8FAA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20C179-C48E-4374-D4DD-182968B3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49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CB71F1E-644F-0E1D-DE40-D13F368F5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AB7411-8026-2ED6-0233-1F32A2035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5536C0-C661-C0A3-251A-BEA21F00E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C025E-1C4D-0539-D9E6-91189AC26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26FEB5-7BFD-F1B2-8C00-DD1E1AFD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31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17C6EB-EB97-2164-BCE0-E26571C17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8FD22-7766-A2A4-8BB8-FA67BFE78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2CAF9B-C61D-4046-FCA3-783E669A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759523-D7D6-E5B2-E22D-E7D0025D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495D44-4420-ADFE-E292-193EFCE49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029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73D7E-E05E-60D6-75EE-F3CDE8A72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28C792-5A6C-2EFC-B556-77EE5FD6F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6998D9-5B75-CB52-AF5A-A8D698B6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128361-F910-AA74-42E9-B8297A7C2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B87215-5984-4935-AAD9-085F2549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58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6D783-501A-54D0-3B15-F9D9E176B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7862FD-5290-8D87-A0CB-BA2641BED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B6EDEB-D12E-8DFD-DA65-4107E4533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390EDA-7673-EAFE-F69C-A94BBBF02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36C415-4E4F-232F-06DB-0DFD2DE7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412B12-5905-9E44-B7D3-D1965628F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49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B3B0C-6186-F942-1D34-BA46D64C9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79564E-29B7-43E6-1E77-C3C3CFDA9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5F49E43-E898-6638-25BC-2DFD8BCE1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D09521F-FBB3-6716-C279-79F8A5DBA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EE816C1-906E-0CFB-97DE-B2228DE513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0242F5-2C63-7107-DEFD-F476A37E1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615D098-E6B3-EE92-9DA2-CF041910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DFE33E7-B2E6-BFA3-D331-47CCA4C3E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86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3B0B3-7BD8-B182-1CFB-7A4F38544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166BCE-139B-C82D-84D9-82ECA4220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33FCB4-8311-E586-17B2-685EA6E37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D263429-4ABE-39A1-DB94-81D096EB8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8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98ACB0-9C29-6FC7-2A53-7E2ED2065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D8BDE8A-771E-6401-8A88-C3114186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A78086-AA36-AAC4-F49D-91974916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90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8F63B-FE87-23BD-7AD3-FD2E16675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13EFC-10F0-1D45-8CDD-18B7569B8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627AE1-B88F-13CD-05D9-715CFA407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830F10-F146-7010-F4A0-7D3A9C6F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D84E30-5CFE-4E14-6A51-57CFB2F54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150168-C7AE-1C46-21AD-AAF1019C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95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C71C4-E123-37E1-2E2B-0A6C147B4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7552F45-C942-5E77-8A1F-D50F50F6D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28508B-8E6D-9ABC-9D45-5B9808506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AF9903-D377-200D-572F-46E157408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F29638-1970-F7C9-3636-D381B49A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F5F219-435E-73E7-3A03-95B9362A1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39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D7C0107-AD7D-B453-D6D1-647427E9F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92A451-B3F9-27FF-EB69-E4CD70134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1755D7-5699-717C-A870-D1B42EF3E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B5701-569B-4B0F-83D8-BB8D17C0CDB1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C6519-26FD-F9E1-E057-F9E768797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210F76-62A7-F4F6-B5CD-F4BB18579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03D86-3261-4C61-91DD-C48B7D11B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30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clker.com/cliparts/d/e/7/3/11949864581583801855smiley101.svg.med.pn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hyperlink" Target="http://www.clker.com/cliparts/d/b/9/e/1194986459994010940smiley102.svg.med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jecestina.cz/article/2009070404-test-vyjmenovana-slova-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ker.com/cliparts/6/e/d/b/11949864686425788smiley113.svg.med.png" TargetMode="Externa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hyperlink" Target="http://www.clker.com/cliparts/9/4/2/3/12550940831326752382Olympic_sports_Alpine_skiing_pictogram.svg.med.png" TargetMode="External"/><Relationship Id="rId17" Type="http://schemas.openxmlformats.org/officeDocument/2006/relationships/image" Target="../media/image8.png"/><Relationship Id="rId2" Type="http://schemas.openxmlformats.org/officeDocument/2006/relationships/hyperlink" Target="http://www.clker.com/cliparts/3/3/6/a/119498454029858016people.svg.med.png" TargetMode="External"/><Relationship Id="rId16" Type="http://schemas.openxmlformats.org/officeDocument/2006/relationships/hyperlink" Target="http://www.clker.com/cliparts/3/8/e/e/12550949921588387948Olympic_sports_Swimming_pictogram.svg.med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ker.com/cliparts/4/r/h/t/8/S/house-roof-bice-objects2-md.png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hyperlink" Target="http://www.clker.com/cliparts/b/a/b/f/1194986462987732710smiley106.svg.med.png" TargetMode="External"/><Relationship Id="rId4" Type="http://schemas.openxmlformats.org/officeDocument/2006/relationships/hyperlink" Target="http://www.clker.com/cliparts/f/6/0/f/11949837131641753721cani_e_gatti_cat_and_do_01.svg.med.png" TargetMode="External"/><Relationship Id="rId9" Type="http://schemas.openxmlformats.org/officeDocument/2006/relationships/image" Target="../media/image4.png"/><Relationship Id="rId14" Type="http://schemas.openxmlformats.org/officeDocument/2006/relationships/hyperlink" Target="http://www.clker.com/cliparts/b/a/f/0/12550945211297607076Olympic_sports_Football_pictogram.svg.med.pn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hyperlink" Target="http://www.clker.com/cliparts/e/c/2/b/1195422052411104677johnny_automatic_winking_boy.svg.med.pn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clker.com/cliparts/a/6/f/e/12161397191917421375lemmling_Cartoon_cat.svg.med.png" TargetMode="External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hyperlink" Target="http://www.clker.com/cliparts/4/f/4/1/1194999642562797429kaddressbook.svg.med.png" TargetMode="External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clker.com/cliparts/3/7/6/d/1256186461796715642question-mark-icon.svg.med.png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clker.com/cliparts/3/7/6/d/1256186461796715642question-mark-icon.svg.med.png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clker.com/cliparts/3/7/6/d/1256186461796715642question-mark-icon.svg.med.pn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936A3-81E7-637A-2E10-570A60CCE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dirty="0"/>
              <a:t>OPAKOVÁNÍ PODSTATNÁ JMÉNA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50D9AE-38EC-D083-7D8F-C9314D5FDF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5. TŘÍDA</a:t>
            </a:r>
          </a:p>
        </p:txBody>
      </p:sp>
    </p:spTree>
    <p:extLst>
      <p:ext uri="{BB962C8B-B14F-4D97-AF65-F5344CB8AC3E}">
        <p14:creationId xmlns:p14="http://schemas.microsoft.com/office/powerpoint/2010/main" val="203683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0DE5FFBD-CF06-3553-2294-4AC78251BC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0000"/>
                </a:solidFill>
              </a:rPr>
              <a:t>V textu vyhledej podstatná jména rodu mužského životného.</a:t>
            </a:r>
            <a:endParaRPr lang="cs-CZ" altLang="cs-CZ" sz="4000" b="1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BB444C73-6E92-1664-7C2B-FFC4FE3A0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962" y="2091184"/>
            <a:ext cx="10090213" cy="4205288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Martin s Petrou pozorovali u nedalekého rybníka čápa, který zde lovil žáby a malé savce. Na noční obloze vysvitly první hvězdy. Stará stodola byla plná starožitného nábytku. Zbytek cesty k moři lemovaly skalní útesy. Zedník při své práci potřebuje zednickou lžíci, lopatu i síto na písek. Květinářka Karlovi nabídla karafiáty, růže </a:t>
            </a:r>
            <a:br>
              <a:rPr lang="cs-CZ" altLang="cs-CZ" dirty="0"/>
            </a:br>
            <a:r>
              <a:rPr lang="cs-CZ" altLang="cs-CZ" dirty="0"/>
              <a:t>i mečíky. 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D8DBC80-8DF8-21DC-535A-5058BFE4BAA4}"/>
              </a:ext>
            </a:extLst>
          </p:cNvPr>
          <p:cNvSpPr/>
          <p:nvPr/>
        </p:nvSpPr>
        <p:spPr>
          <a:xfrm>
            <a:off x="1640492" y="2457449"/>
            <a:ext cx="1112837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BA8113A-137C-377C-F0F9-AD76D218002B}"/>
              </a:ext>
            </a:extLst>
          </p:cNvPr>
          <p:cNvSpPr/>
          <p:nvPr/>
        </p:nvSpPr>
        <p:spPr>
          <a:xfrm>
            <a:off x="8462963" y="2493962"/>
            <a:ext cx="1111250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F8EF351-6C92-D91C-CB91-852AD02F6113}"/>
              </a:ext>
            </a:extLst>
          </p:cNvPr>
          <p:cNvSpPr/>
          <p:nvPr/>
        </p:nvSpPr>
        <p:spPr>
          <a:xfrm>
            <a:off x="3482182" y="2835305"/>
            <a:ext cx="82391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17CF8C3-33F7-9942-EAE4-604BC9807D94}"/>
              </a:ext>
            </a:extLst>
          </p:cNvPr>
          <p:cNvSpPr/>
          <p:nvPr/>
        </p:nvSpPr>
        <p:spPr>
          <a:xfrm>
            <a:off x="4805363" y="3630360"/>
            <a:ext cx="1111250" cy="7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4D80AA6D-6251-26E0-FF61-8D01AD44FBA8}"/>
              </a:ext>
            </a:extLst>
          </p:cNvPr>
          <p:cNvSpPr/>
          <p:nvPr/>
        </p:nvSpPr>
        <p:spPr>
          <a:xfrm>
            <a:off x="6372162" y="3989197"/>
            <a:ext cx="1111250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FB789E8-F978-E3F4-8CF2-86937133C9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0000"/>
                </a:solidFill>
              </a:rPr>
              <a:t>V textu vyhledej podstatná jména rodu mužského neživotného.</a:t>
            </a:r>
            <a:endParaRPr lang="cs-CZ" altLang="cs-CZ" sz="4000" b="1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DA376056-6990-8E6A-F5A8-04F9F93C13B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Martin s Petrou pozorovali u nedalekého rybníka čápa, který zde lovil žáby a malé savce. Na noční obloze vysvitly první hvězdy. Stará stodola byla plná starožitného nábytku. Zbytek cesty k moři lemovaly skalní útesy. Zedník při své práci potřebuje zednickou lžíci, lopatu i síto na písek. Květinářka Karlovi nabídla karafiáty, růže i mečíky.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74BBCA6-B549-28B3-1F60-09BCF8BBDFE5}"/>
              </a:ext>
            </a:extLst>
          </p:cNvPr>
          <p:cNvSpPr/>
          <p:nvPr/>
        </p:nvSpPr>
        <p:spPr>
          <a:xfrm>
            <a:off x="6849301" y="2200275"/>
            <a:ext cx="1111250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281E243-419A-71D9-BD72-38F6A6E85330}"/>
              </a:ext>
            </a:extLst>
          </p:cNvPr>
          <p:cNvSpPr/>
          <p:nvPr/>
        </p:nvSpPr>
        <p:spPr>
          <a:xfrm>
            <a:off x="3992372" y="2979104"/>
            <a:ext cx="1366838" cy="7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964E2D3-C786-5B6A-939C-5E621FB7C5BC}"/>
              </a:ext>
            </a:extLst>
          </p:cNvPr>
          <p:cNvSpPr/>
          <p:nvPr/>
        </p:nvSpPr>
        <p:spPr>
          <a:xfrm>
            <a:off x="838200" y="3355975"/>
            <a:ext cx="1111250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178869D-9E15-E07A-64A8-5871512CF183}"/>
              </a:ext>
            </a:extLst>
          </p:cNvPr>
          <p:cNvSpPr/>
          <p:nvPr/>
        </p:nvSpPr>
        <p:spPr>
          <a:xfrm>
            <a:off x="7745795" y="3749326"/>
            <a:ext cx="1368425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013A09D-7A8B-43F9-EBE0-B755BC1B701A}"/>
              </a:ext>
            </a:extLst>
          </p:cNvPr>
          <p:cNvSpPr/>
          <p:nvPr/>
        </p:nvSpPr>
        <p:spPr>
          <a:xfrm>
            <a:off x="838200" y="3746183"/>
            <a:ext cx="1111250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523258BA-FCD5-C054-C660-CFDC424DE501}"/>
              </a:ext>
            </a:extLst>
          </p:cNvPr>
          <p:cNvSpPr/>
          <p:nvPr/>
        </p:nvSpPr>
        <p:spPr>
          <a:xfrm>
            <a:off x="5438267" y="2960150"/>
            <a:ext cx="1112838" cy="7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D190CA7B-357E-D326-E619-C3D0C3B2969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0000"/>
                </a:solidFill>
              </a:rPr>
              <a:t>V textu vyhledej podstatná jména rodu ženského.</a:t>
            </a:r>
            <a:endParaRPr lang="cs-CZ" altLang="cs-CZ" sz="4000" b="1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5AE06182-DFD5-058E-1795-2C5F9795EA84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Martin s Petrou pozorovali u nedalekého rybníka čápa, který zde lovil žáby a malé savce. Na noční obloze vysvitly první hvězdy. Stará stodola byla plná starožitného nábytku. Zbytek cesty k moři lemovaly skalní útesy. Zedník při své práci potřebuje zednickou lžíci, lopatu i síto na písek. Květinářka Karlovi nabídla karafiáty, růže i mečíky.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1C98DCE-DEDF-B7FC-689D-4075D7C76F20}"/>
              </a:ext>
            </a:extLst>
          </p:cNvPr>
          <p:cNvSpPr/>
          <p:nvPr/>
        </p:nvSpPr>
        <p:spPr>
          <a:xfrm>
            <a:off x="4984750" y="2568386"/>
            <a:ext cx="1111250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891DDD2-8052-5DBF-5742-A489D962F20E}"/>
              </a:ext>
            </a:extLst>
          </p:cNvPr>
          <p:cNvSpPr/>
          <p:nvPr/>
        </p:nvSpPr>
        <p:spPr>
          <a:xfrm>
            <a:off x="9992043" y="2568386"/>
            <a:ext cx="1223962" cy="44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BFE4F85-9363-CD7E-9322-E43BD1752613}"/>
              </a:ext>
            </a:extLst>
          </p:cNvPr>
          <p:cNvSpPr/>
          <p:nvPr/>
        </p:nvSpPr>
        <p:spPr>
          <a:xfrm>
            <a:off x="6544884" y="2979104"/>
            <a:ext cx="1111250" cy="7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0C520F7-4DD7-9FF3-047F-8B25F96F06BE}"/>
              </a:ext>
            </a:extLst>
          </p:cNvPr>
          <p:cNvSpPr/>
          <p:nvPr/>
        </p:nvSpPr>
        <p:spPr>
          <a:xfrm>
            <a:off x="7751763" y="2595342"/>
            <a:ext cx="1111250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C5FA4D3-6977-A673-4DAD-80AC583139F5}"/>
              </a:ext>
            </a:extLst>
          </p:cNvPr>
          <p:cNvSpPr/>
          <p:nvPr/>
        </p:nvSpPr>
        <p:spPr>
          <a:xfrm>
            <a:off x="838200" y="2643252"/>
            <a:ext cx="1111250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A5CD888-F96E-E690-3E62-56A43491902B}"/>
              </a:ext>
            </a:extLst>
          </p:cNvPr>
          <p:cNvSpPr/>
          <p:nvPr/>
        </p:nvSpPr>
        <p:spPr>
          <a:xfrm>
            <a:off x="1984883" y="2200275"/>
            <a:ext cx="1111250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B9561C0-6109-BD07-797A-B5CD11EB49F7}"/>
              </a:ext>
            </a:extLst>
          </p:cNvPr>
          <p:cNvSpPr/>
          <p:nvPr/>
        </p:nvSpPr>
        <p:spPr>
          <a:xfrm>
            <a:off x="7302501" y="3400428"/>
            <a:ext cx="1111250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DA81ED35-712D-EEE5-F4B2-B85EE0680E0A}"/>
              </a:ext>
            </a:extLst>
          </p:cNvPr>
          <p:cNvSpPr/>
          <p:nvPr/>
        </p:nvSpPr>
        <p:spPr>
          <a:xfrm>
            <a:off x="3863976" y="3322638"/>
            <a:ext cx="725487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38F6D63-2265-2E07-A06A-22E3C8A0CBB4}"/>
              </a:ext>
            </a:extLst>
          </p:cNvPr>
          <p:cNvSpPr/>
          <p:nvPr/>
        </p:nvSpPr>
        <p:spPr>
          <a:xfrm>
            <a:off x="8479728" y="3393281"/>
            <a:ext cx="1112837" cy="7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B68B0A2B-AC08-D378-2668-C00DC0C90A07}"/>
              </a:ext>
            </a:extLst>
          </p:cNvPr>
          <p:cNvSpPr/>
          <p:nvPr/>
        </p:nvSpPr>
        <p:spPr>
          <a:xfrm>
            <a:off x="6965761" y="3770947"/>
            <a:ext cx="754062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29A63744-493C-0254-3D78-C56B0B5FE464}"/>
              </a:ext>
            </a:extLst>
          </p:cNvPr>
          <p:cNvSpPr/>
          <p:nvPr/>
        </p:nvSpPr>
        <p:spPr>
          <a:xfrm>
            <a:off x="1765111" y="3749421"/>
            <a:ext cx="1760537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480600DF-363C-644A-09B4-C9318D9DBD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000000"/>
                </a:solidFill>
              </a:rPr>
              <a:t>V textu vyhledej podstatná jména rodu středního.</a:t>
            </a:r>
            <a:endParaRPr lang="cs-CZ" altLang="cs-CZ" sz="4000" b="1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A3DDCC93-E451-70F8-624F-FE76F489A8D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Martin s Petrou pozorovali u nedalekého rybníka čápa, který zde lovil žáby a malé savce. Na noční obloze vysvitly první hvězdy. Stará stodola byla plná starožitného nábytku. Zbytek cesty k moři lemovaly skalní útesy. Zedník při své práci potřebuje zednickou lžíci, lopatu i síto na písek. Květinářka Karlovi nabídla karafiáty, růže i mečíky.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9DA4AF4-03C1-CFB3-1925-DB17258B3937}"/>
              </a:ext>
            </a:extLst>
          </p:cNvPr>
          <p:cNvSpPr/>
          <p:nvPr/>
        </p:nvSpPr>
        <p:spPr>
          <a:xfrm>
            <a:off x="9446833" y="3355975"/>
            <a:ext cx="719137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F59D460-8F35-2604-B3E1-C8B75B7D2491}"/>
              </a:ext>
            </a:extLst>
          </p:cNvPr>
          <p:cNvSpPr/>
          <p:nvPr/>
        </p:nvSpPr>
        <p:spPr>
          <a:xfrm>
            <a:off x="7638732" y="2974532"/>
            <a:ext cx="719138" cy="7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A29445C-5585-C0C2-C9B9-07411D9E9C0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altLang="cs-CZ" sz="4000" b="1" dirty="0">
                <a:solidFill>
                  <a:srgbClr val="000000"/>
                </a:solidFill>
              </a:rPr>
              <a:t>Kategorie vzoru.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B63A9A-46DD-4093-58AE-FE7EBD4826D6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2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cs-CZ" sz="2400" dirty="0">
                <a:solidFill>
                  <a:srgbClr val="FF0000"/>
                </a:solidFill>
              </a:rPr>
              <a:t>Rod mužský</a:t>
            </a:r>
          </a:p>
          <a:p>
            <a:pPr marL="457200" indent="-457200">
              <a:buFontTx/>
              <a:buAutoNum type="alphaUcParenR"/>
              <a:defRPr/>
            </a:pPr>
            <a:r>
              <a:rPr lang="cs-CZ" sz="2400" dirty="0">
                <a:solidFill>
                  <a:schemeClr val="accent2"/>
                </a:solidFill>
              </a:rPr>
              <a:t>životný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B050"/>
                </a:solidFill>
              </a:rPr>
              <a:t>– tvrdý </a:t>
            </a:r>
            <a:r>
              <a:rPr lang="cs-CZ" sz="2400" dirty="0"/>
              <a:t>– vzor pán ( pána)</a:t>
            </a:r>
          </a:p>
          <a:p>
            <a:pPr marL="457200" indent="-457200">
              <a:buNone/>
              <a:defRPr/>
            </a:pPr>
            <a:r>
              <a:rPr lang="cs-CZ" sz="2400" dirty="0"/>
              <a:t> 			            vzor předseda – </a:t>
            </a:r>
            <a:r>
              <a:rPr lang="cs-CZ" sz="1800" dirty="0"/>
              <a:t>pro jména zakončena  na  -a</a:t>
            </a:r>
          </a:p>
          <a:p>
            <a:pPr marL="457200" indent="-457200">
              <a:buNone/>
              <a:defRPr/>
            </a:pPr>
            <a:endParaRPr lang="cs-CZ" sz="1800" dirty="0"/>
          </a:p>
          <a:p>
            <a:pPr marL="457200" indent="-457200">
              <a:buNone/>
              <a:defRPr/>
            </a:pPr>
            <a:r>
              <a:rPr lang="cs-CZ" sz="1800" dirty="0">
                <a:solidFill>
                  <a:srgbClr val="00B050"/>
                </a:solidFill>
              </a:rPr>
              <a:t>                       </a:t>
            </a:r>
            <a:r>
              <a:rPr lang="cs-CZ" sz="2400" dirty="0">
                <a:solidFill>
                  <a:srgbClr val="00B050"/>
                </a:solidFill>
              </a:rPr>
              <a:t> -  měkký </a:t>
            </a:r>
            <a:r>
              <a:rPr lang="cs-CZ" sz="2400" dirty="0"/>
              <a:t>- vzor muž</a:t>
            </a:r>
          </a:p>
          <a:p>
            <a:pPr marL="457200" indent="-457200">
              <a:buNone/>
              <a:defRPr/>
            </a:pPr>
            <a:r>
              <a:rPr lang="cs-CZ" sz="2400" dirty="0"/>
              <a:t>                                   vzor soudce - </a:t>
            </a:r>
            <a:r>
              <a:rPr lang="cs-CZ" sz="1800" dirty="0"/>
              <a:t>pro jména zakončena na – e</a:t>
            </a:r>
          </a:p>
          <a:p>
            <a:pPr marL="457200" indent="-457200">
              <a:buNone/>
              <a:defRPr/>
            </a:pPr>
            <a:endParaRPr lang="cs-CZ" sz="1800" dirty="0"/>
          </a:p>
          <a:p>
            <a:pPr marL="457200" indent="-457200">
              <a:buNone/>
              <a:defRPr/>
            </a:pPr>
            <a:r>
              <a:rPr lang="cs-CZ" sz="2400" dirty="0">
                <a:solidFill>
                  <a:schemeClr val="accent2"/>
                </a:solidFill>
              </a:rPr>
              <a:t>B) neživotný </a:t>
            </a:r>
            <a:r>
              <a:rPr lang="cs-CZ" sz="2400" dirty="0">
                <a:solidFill>
                  <a:srgbClr val="00B050"/>
                </a:solidFill>
              </a:rPr>
              <a:t>– tvrdý </a:t>
            </a:r>
            <a:r>
              <a:rPr lang="cs-CZ" sz="2400" dirty="0"/>
              <a:t>- vzor hrad ( les)</a:t>
            </a:r>
          </a:p>
          <a:p>
            <a:pPr marL="457200" indent="-457200">
              <a:buNone/>
              <a:defRPr/>
            </a:pPr>
            <a:endParaRPr lang="cs-CZ" sz="2400" dirty="0"/>
          </a:p>
          <a:p>
            <a:pPr marL="457200" indent="-457200">
              <a:buNone/>
              <a:defRPr/>
            </a:pPr>
            <a:r>
              <a:rPr lang="cs-CZ" sz="2400" dirty="0"/>
              <a:t>                     </a:t>
            </a:r>
            <a:r>
              <a:rPr lang="cs-CZ" sz="2400" dirty="0">
                <a:solidFill>
                  <a:srgbClr val="00B050"/>
                </a:solidFill>
              </a:rPr>
              <a:t>-  měkký </a:t>
            </a:r>
            <a:r>
              <a:rPr lang="cs-CZ" sz="2400" dirty="0"/>
              <a:t>– vzor stroj                               </a:t>
            </a:r>
          </a:p>
          <a:p>
            <a:pPr>
              <a:buFontTx/>
              <a:buNone/>
              <a:defRPr/>
            </a:pPr>
            <a:endParaRPr lang="cs-CZ" sz="2400" dirty="0"/>
          </a:p>
        </p:txBody>
      </p:sp>
      <p:sp>
        <p:nvSpPr>
          <p:cNvPr id="8196" name="Zástupný symbol pro zápatí 3">
            <a:extLst>
              <a:ext uri="{FF2B5EF4-FFF2-40B4-BE49-F238E27FC236}">
                <a16:creationId xmlns:a16="http://schemas.microsoft.com/office/drawing/2014/main" id="{42059663-897B-187E-000D-B3D9623E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74825" y="6245226"/>
            <a:ext cx="8497888" cy="423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/>
              <a:t>Autorem materiálu a všech jeho částí, není-li uvedeno jinak, je Mgr. Miloš Kaplan</a:t>
            </a:r>
          </a:p>
        </p:txBody>
      </p:sp>
      <p:sp>
        <p:nvSpPr>
          <p:cNvPr id="5" name="Šipka doprava 4">
            <a:hlinkClick r:id="rId3" action="ppaction://hlinksldjump"/>
            <a:extLst>
              <a:ext uri="{FF2B5EF4-FFF2-40B4-BE49-F238E27FC236}">
                <a16:creationId xmlns:a16="http://schemas.microsoft.com/office/drawing/2014/main" id="{C45DD5DD-983C-4D0F-C187-E93962A69962}"/>
              </a:ext>
            </a:extLst>
          </p:cNvPr>
          <p:cNvSpPr/>
          <p:nvPr/>
        </p:nvSpPr>
        <p:spPr>
          <a:xfrm>
            <a:off x="9840914" y="5805488"/>
            <a:ext cx="287337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86998FB6-6B82-36E1-B382-F178EF7545C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altLang="cs-CZ" sz="4000" b="1" dirty="0">
                <a:solidFill>
                  <a:srgbClr val="000000"/>
                </a:solidFill>
              </a:rPr>
              <a:t>Rod ženský a střední.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D047F926-B523-B572-5FF7-9629C4ED06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>
                <a:solidFill>
                  <a:srgbClr val="FF0000"/>
                </a:solidFill>
              </a:rPr>
              <a:t>Rod ženský</a:t>
            </a:r>
          </a:p>
          <a:p>
            <a:pPr>
              <a:buFontTx/>
              <a:buNone/>
            </a:pPr>
            <a:r>
              <a:rPr lang="cs-CZ" altLang="cs-CZ">
                <a:solidFill>
                  <a:srgbClr val="00B050"/>
                </a:solidFill>
              </a:rPr>
              <a:t>žena</a:t>
            </a:r>
            <a:r>
              <a:rPr lang="cs-CZ" altLang="cs-CZ"/>
              <a:t>         tvrdý vzor</a:t>
            </a:r>
          </a:p>
          <a:p>
            <a:pPr>
              <a:buFontTx/>
              <a:buNone/>
            </a:pPr>
            <a:r>
              <a:rPr lang="cs-CZ" altLang="cs-CZ"/>
              <a:t>                 měkké vzory: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r>
              <a:rPr lang="cs-CZ" altLang="cs-CZ">
                <a:solidFill>
                  <a:srgbClr val="00B050"/>
                </a:solidFill>
              </a:rPr>
              <a:t>růže</a:t>
            </a:r>
            <a:r>
              <a:rPr lang="cs-CZ" altLang="cs-CZ"/>
              <a:t>  	- bez růže</a:t>
            </a:r>
          </a:p>
          <a:p>
            <a:pPr>
              <a:buFontTx/>
              <a:buNone/>
            </a:pPr>
            <a:r>
              <a:rPr lang="cs-CZ" altLang="cs-CZ">
                <a:solidFill>
                  <a:srgbClr val="00B050"/>
                </a:solidFill>
              </a:rPr>
              <a:t>píseň</a:t>
            </a:r>
            <a:r>
              <a:rPr lang="cs-CZ" altLang="cs-CZ"/>
              <a:t>	- bez písně</a:t>
            </a:r>
          </a:p>
          <a:p>
            <a:pPr>
              <a:buFontTx/>
              <a:buNone/>
            </a:pPr>
            <a:r>
              <a:rPr lang="cs-CZ" altLang="cs-CZ">
                <a:solidFill>
                  <a:srgbClr val="00B050"/>
                </a:solidFill>
              </a:rPr>
              <a:t>kost</a:t>
            </a:r>
            <a:r>
              <a:rPr lang="cs-CZ" altLang="cs-CZ"/>
              <a:t>	- bez kosti</a:t>
            </a:r>
          </a:p>
        </p:txBody>
      </p:sp>
      <p:sp>
        <p:nvSpPr>
          <p:cNvPr id="9220" name="Zástupný symbol pro obsah 3">
            <a:extLst>
              <a:ext uri="{FF2B5EF4-FFF2-40B4-BE49-F238E27FC236}">
                <a16:creationId xmlns:a16="http://schemas.microsoft.com/office/drawing/2014/main" id="{5878F6E7-4275-222D-E9C1-0EA077A2E4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>
                <a:solidFill>
                  <a:srgbClr val="FF0000"/>
                </a:solidFill>
              </a:rPr>
              <a:t>Rod střední</a:t>
            </a:r>
          </a:p>
          <a:p>
            <a:pPr>
              <a:buFontTx/>
              <a:buNone/>
            </a:pPr>
            <a:r>
              <a:rPr lang="cs-CZ" altLang="cs-CZ">
                <a:solidFill>
                  <a:srgbClr val="00B050"/>
                </a:solidFill>
              </a:rPr>
              <a:t>město</a:t>
            </a:r>
            <a:r>
              <a:rPr lang="cs-CZ" altLang="cs-CZ"/>
              <a:t>       tvrdý vzor   </a:t>
            </a:r>
          </a:p>
          <a:p>
            <a:pPr>
              <a:buFontTx/>
              <a:buNone/>
            </a:pPr>
            <a:r>
              <a:rPr lang="cs-CZ" altLang="cs-CZ"/>
              <a:t>                měkké vzory: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r>
              <a:rPr lang="cs-CZ" altLang="cs-CZ">
                <a:solidFill>
                  <a:srgbClr val="00B050"/>
                </a:solidFill>
              </a:rPr>
              <a:t>moře</a:t>
            </a:r>
            <a:r>
              <a:rPr lang="cs-CZ" altLang="cs-CZ"/>
              <a:t>      - bez moře</a:t>
            </a:r>
          </a:p>
          <a:p>
            <a:pPr>
              <a:buFontTx/>
              <a:buNone/>
            </a:pPr>
            <a:r>
              <a:rPr lang="cs-CZ" altLang="cs-CZ">
                <a:solidFill>
                  <a:srgbClr val="00B050"/>
                </a:solidFill>
              </a:rPr>
              <a:t>kuře</a:t>
            </a:r>
            <a:r>
              <a:rPr lang="cs-CZ" altLang="cs-CZ"/>
              <a:t>       - bez kuřete</a:t>
            </a:r>
          </a:p>
          <a:p>
            <a:pPr>
              <a:buFontTx/>
              <a:buNone/>
            </a:pPr>
            <a:r>
              <a:rPr lang="cs-CZ" altLang="cs-CZ">
                <a:solidFill>
                  <a:srgbClr val="00B050"/>
                </a:solidFill>
              </a:rPr>
              <a:t>stavení</a:t>
            </a:r>
            <a:r>
              <a:rPr lang="cs-CZ" altLang="cs-CZ"/>
              <a:t>  - bez stavení     </a:t>
            </a:r>
          </a:p>
          <a:p>
            <a:endParaRPr lang="cs-CZ" altLang="cs-CZ" sz="2400"/>
          </a:p>
          <a:p>
            <a:endParaRPr lang="cs-CZ" altLang="cs-CZ" sz="2400"/>
          </a:p>
          <a:p>
            <a:pPr>
              <a:buFontTx/>
              <a:buNone/>
            </a:pPr>
            <a:r>
              <a:rPr lang="cs-CZ" altLang="cs-CZ" sz="2400"/>
              <a:t>     						</a:t>
            </a:r>
          </a:p>
          <a:p>
            <a:pPr lvl="4">
              <a:buFontTx/>
              <a:buNone/>
            </a:pPr>
            <a:endParaRPr lang="cs-CZ" altLang="cs-CZ" sz="2400"/>
          </a:p>
          <a:p>
            <a:pPr lvl="4" algn="r">
              <a:buFontTx/>
              <a:buNone/>
            </a:pPr>
            <a:endParaRPr lang="cs-CZ" altLang="cs-CZ" sz="2400"/>
          </a:p>
        </p:txBody>
      </p:sp>
      <p:sp>
        <p:nvSpPr>
          <p:cNvPr id="6" name="Šipka doprava 5">
            <a:extLst>
              <a:ext uri="{FF2B5EF4-FFF2-40B4-BE49-F238E27FC236}">
                <a16:creationId xmlns:a16="http://schemas.microsoft.com/office/drawing/2014/main" id="{9E7A20B1-D594-7A9D-F9A7-177A87DA60A7}"/>
              </a:ext>
            </a:extLst>
          </p:cNvPr>
          <p:cNvSpPr/>
          <p:nvPr/>
        </p:nvSpPr>
        <p:spPr>
          <a:xfrm>
            <a:off x="1725931" y="2276475"/>
            <a:ext cx="360363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Šipka doleva a nahoru 6">
            <a:extLst>
              <a:ext uri="{FF2B5EF4-FFF2-40B4-BE49-F238E27FC236}">
                <a16:creationId xmlns:a16="http://schemas.microsoft.com/office/drawing/2014/main" id="{3AA6AD52-26E6-24D0-BB49-84BDA2F1A1AE}"/>
              </a:ext>
            </a:extLst>
          </p:cNvPr>
          <p:cNvSpPr/>
          <p:nvPr/>
        </p:nvSpPr>
        <p:spPr>
          <a:xfrm>
            <a:off x="3360865" y="3004504"/>
            <a:ext cx="792162" cy="574675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Šipka doprava 7">
            <a:extLst>
              <a:ext uri="{FF2B5EF4-FFF2-40B4-BE49-F238E27FC236}">
                <a16:creationId xmlns:a16="http://schemas.microsoft.com/office/drawing/2014/main" id="{404906A8-7A5F-F220-C40E-46538788DD5D}"/>
              </a:ext>
            </a:extLst>
          </p:cNvPr>
          <p:cNvSpPr/>
          <p:nvPr/>
        </p:nvSpPr>
        <p:spPr>
          <a:xfrm>
            <a:off x="7171818" y="2276475"/>
            <a:ext cx="360363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eva a nahoru 10">
            <a:extLst>
              <a:ext uri="{FF2B5EF4-FFF2-40B4-BE49-F238E27FC236}">
                <a16:creationId xmlns:a16="http://schemas.microsoft.com/office/drawing/2014/main" id="{3235744D-B37D-5CA8-1FEB-1C9934C26CDE}"/>
              </a:ext>
            </a:extLst>
          </p:cNvPr>
          <p:cNvSpPr/>
          <p:nvPr/>
        </p:nvSpPr>
        <p:spPr>
          <a:xfrm>
            <a:off x="8763000" y="2899379"/>
            <a:ext cx="719138" cy="57626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7BF2C299-0869-4ED2-016E-58F78D6A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288" y="333375"/>
            <a:ext cx="8229600" cy="1143000"/>
          </a:xfrm>
          <a:solidFill>
            <a:schemeClr val="accent1"/>
          </a:solidFill>
        </p:spPr>
        <p:txBody>
          <a:bodyPr/>
          <a:lstStyle/>
          <a:p>
            <a:r>
              <a:rPr lang="cs-CZ" altLang="cs-CZ" sz="3200"/>
              <a:t>U těchto podstatných jmen urči rod a vzor: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E58F05-147A-BF6E-A499-0003BAE3D48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2400" dirty="0"/>
              <a:t>s rodiči</a:t>
            </a:r>
          </a:p>
          <a:p>
            <a:pPr>
              <a:defRPr/>
            </a:pPr>
            <a:r>
              <a:rPr lang="cs-CZ" sz="2400" dirty="0"/>
              <a:t>o zvířatech</a:t>
            </a:r>
          </a:p>
          <a:p>
            <a:pPr>
              <a:defRPr/>
            </a:pPr>
            <a:r>
              <a:rPr lang="cs-CZ" sz="2400" dirty="0"/>
              <a:t>bez výčitek </a:t>
            </a:r>
          </a:p>
          <a:p>
            <a:pPr>
              <a:defRPr/>
            </a:pPr>
            <a:r>
              <a:rPr lang="cs-CZ" sz="2400" dirty="0"/>
              <a:t>do Břeclavi</a:t>
            </a:r>
          </a:p>
          <a:p>
            <a:pPr>
              <a:defRPr/>
            </a:pPr>
            <a:r>
              <a:rPr lang="cs-CZ" sz="2400" dirty="0"/>
              <a:t>vévoda</a:t>
            </a:r>
          </a:p>
          <a:p>
            <a:pPr>
              <a:defRPr/>
            </a:pPr>
            <a:r>
              <a:rPr lang="cs-CZ" sz="2400" dirty="0"/>
              <a:t>s větrolamy</a:t>
            </a:r>
          </a:p>
          <a:p>
            <a:pPr>
              <a:defRPr/>
            </a:pPr>
            <a:r>
              <a:rPr lang="cs-CZ" sz="2400" dirty="0"/>
              <a:t>( to ) hoře</a:t>
            </a:r>
          </a:p>
          <a:p>
            <a:pPr>
              <a:defRPr/>
            </a:pPr>
            <a:r>
              <a:rPr lang="cs-CZ" sz="2400" dirty="0"/>
              <a:t>bobule</a:t>
            </a:r>
          </a:p>
          <a:p>
            <a:pPr>
              <a:defRPr/>
            </a:pPr>
            <a:r>
              <a:rPr lang="cs-CZ" sz="2400" dirty="0"/>
              <a:t>bruslení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58BE2B16-C363-4C9A-DA67-28D7E2C2BB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altLang="cs-CZ"/>
              <a:t>Řešení: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2E9C5D-B994-58FB-D0D6-BE642B7B3C5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s rodiči		</a:t>
            </a:r>
            <a:r>
              <a:rPr lang="cs-CZ" dirty="0">
                <a:solidFill>
                  <a:srgbClr val="FF0000"/>
                </a:solidFill>
              </a:rPr>
              <a:t>- rod mužský životný, vzor muž</a:t>
            </a:r>
          </a:p>
          <a:p>
            <a:pPr>
              <a:defRPr/>
            </a:pPr>
            <a:r>
              <a:rPr lang="cs-CZ" dirty="0"/>
              <a:t>o zvířatech	</a:t>
            </a:r>
            <a:r>
              <a:rPr lang="cs-CZ" dirty="0">
                <a:solidFill>
                  <a:srgbClr val="FF0000"/>
                </a:solidFill>
              </a:rPr>
              <a:t>- rod střední, vzor kuře</a:t>
            </a:r>
          </a:p>
          <a:p>
            <a:pPr>
              <a:defRPr/>
            </a:pPr>
            <a:r>
              <a:rPr lang="cs-CZ" dirty="0"/>
              <a:t>bez výčitek 	</a:t>
            </a:r>
            <a:r>
              <a:rPr lang="cs-CZ" dirty="0">
                <a:solidFill>
                  <a:srgbClr val="FF0000"/>
                </a:solidFill>
              </a:rPr>
              <a:t>- rod ženský, vzor žena</a:t>
            </a:r>
          </a:p>
          <a:p>
            <a:pPr>
              <a:defRPr/>
            </a:pPr>
            <a:r>
              <a:rPr lang="cs-CZ" dirty="0"/>
              <a:t>do Břeclavi	</a:t>
            </a:r>
            <a:r>
              <a:rPr lang="cs-CZ" dirty="0">
                <a:solidFill>
                  <a:srgbClr val="FF0000"/>
                </a:solidFill>
              </a:rPr>
              <a:t>- rod ženský, vzor kost</a:t>
            </a:r>
          </a:p>
          <a:p>
            <a:pPr>
              <a:defRPr/>
            </a:pPr>
            <a:r>
              <a:rPr lang="cs-CZ" dirty="0"/>
              <a:t> vévoda		</a:t>
            </a:r>
            <a:r>
              <a:rPr lang="cs-CZ" dirty="0">
                <a:solidFill>
                  <a:srgbClr val="FF0000"/>
                </a:solidFill>
              </a:rPr>
              <a:t>- rod muž. život., vzor předseda</a:t>
            </a:r>
          </a:p>
          <a:p>
            <a:pPr>
              <a:defRPr/>
            </a:pPr>
            <a:r>
              <a:rPr lang="cs-CZ" dirty="0"/>
              <a:t>s větrolamy	</a:t>
            </a:r>
            <a:r>
              <a:rPr lang="cs-CZ" dirty="0">
                <a:solidFill>
                  <a:srgbClr val="FF0000"/>
                </a:solidFill>
              </a:rPr>
              <a:t>- rod muž. neživ., vzor hrad</a:t>
            </a:r>
          </a:p>
          <a:p>
            <a:pPr>
              <a:defRPr/>
            </a:pPr>
            <a:r>
              <a:rPr lang="cs-CZ" dirty="0"/>
              <a:t>hoře		</a:t>
            </a:r>
            <a:r>
              <a:rPr lang="cs-CZ" dirty="0">
                <a:solidFill>
                  <a:srgbClr val="FF0000"/>
                </a:solidFill>
              </a:rPr>
              <a:t>- rod střední, vzor moře</a:t>
            </a:r>
            <a:r>
              <a:rPr lang="cs-CZ" dirty="0"/>
              <a:t>	</a:t>
            </a:r>
          </a:p>
          <a:p>
            <a:pPr>
              <a:defRPr/>
            </a:pPr>
            <a:r>
              <a:rPr lang="cs-CZ" dirty="0"/>
              <a:t>bobule		</a:t>
            </a:r>
            <a:r>
              <a:rPr lang="cs-CZ" dirty="0">
                <a:solidFill>
                  <a:srgbClr val="FF0000"/>
                </a:solidFill>
              </a:rPr>
              <a:t>- rod ženský, vzor růže</a:t>
            </a:r>
          </a:p>
          <a:p>
            <a:pPr>
              <a:defRPr/>
            </a:pPr>
            <a:r>
              <a:rPr lang="cs-CZ" dirty="0"/>
              <a:t>bruslení		</a:t>
            </a:r>
            <a:r>
              <a:rPr lang="cs-CZ" dirty="0">
                <a:solidFill>
                  <a:srgbClr val="FF0000"/>
                </a:solidFill>
              </a:rPr>
              <a:t>- rod střední, vzor stavení	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871F0-60BD-E0D8-05BB-26A1F23CE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714500"/>
          </a:xfrm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5400" b="1"/>
              <a:t>Byli jste v určování úspěšní?</a:t>
            </a:r>
          </a:p>
        </p:txBody>
      </p:sp>
      <p:pic>
        <p:nvPicPr>
          <p:cNvPr id="3078" name="Picture 6" descr="Smiley Face Clip Art">
            <a:hlinkClick r:id="rId2" tooltip="Download as SVG file"/>
            <a:extLst>
              <a:ext uri="{FF2B5EF4-FFF2-40B4-BE49-F238E27FC236}">
                <a16:creationId xmlns:a16="http://schemas.microsoft.com/office/drawing/2014/main" id="{C4DE7662-4DFC-EB46-B964-8C393A138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559050"/>
            <a:ext cx="3195638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Sad Smiley Clip Art">
            <a:hlinkClick r:id="rId4" tooltip="Download as SVG file"/>
            <a:extLst>
              <a:ext uri="{FF2B5EF4-FFF2-40B4-BE49-F238E27FC236}">
                <a16:creationId xmlns:a16="http://schemas.microsoft.com/office/drawing/2014/main" id="{BD62C372-6B49-E1AD-6415-E4072E959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2563814"/>
            <a:ext cx="3195638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31D5C-89A6-E7F3-68A6-83F9059209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b="1" dirty="0"/>
              <a:t>Doplňte vynechaná písmena, pouze označené výrazy.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85792A-970B-769C-B92E-D5C6C7C76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soká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jedle,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šlený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plán,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skové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oříšky, houslový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čec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  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bramborami,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dařený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výlet,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vat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nudou,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hový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vařič,     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chlavé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trní, hnědá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kob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větrný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silný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knedlíky                 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pané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tvarohem,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neob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čejný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příběh,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lný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</a:t>
            </a:r>
            <a:r>
              <a:rPr lang="cs-CZ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dřevěná              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slivna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nedosl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chavý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dědeček, nepříjemné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hm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zí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štípnutí, cesta dlouhá dvě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smažený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hranolky, ptačí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rko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starý rodinný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čej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nezv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klé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ticho,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sečná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pláž,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prům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kern="100" dirty="0">
                <a:solidFill>
                  <a:srgbClr val="0563C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 </a:t>
            </a:r>
            <a:r>
              <a:rPr lang="cs-CZ" kern="1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slová</a:t>
            </a:r>
            <a:r>
              <a:rPr lang="cs-CZ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87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154F8A6F-3A1F-8696-4478-8029C6F10DC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b="1"/>
              <a:t>Co jsou to podstatná jména?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7234F0-6349-A04B-AD5A-1A98B9308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7664" y="1821656"/>
            <a:ext cx="8229600" cy="4713288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b="1" dirty="0"/>
              <a:t>Podstatná jména jsou názvy</a:t>
            </a:r>
          </a:p>
          <a:p>
            <a:pPr marL="0" indent="0" algn="ctr">
              <a:buNone/>
            </a:pPr>
            <a:r>
              <a:rPr lang="cs-CZ" altLang="cs-CZ" sz="3600" b="1" dirty="0"/>
              <a:t>OSOB,</a:t>
            </a:r>
          </a:p>
          <a:p>
            <a:pPr marL="0" indent="0" algn="ctr">
              <a:buNone/>
            </a:pPr>
            <a:r>
              <a:rPr lang="cs-CZ" altLang="cs-CZ" sz="3600" b="1" dirty="0"/>
              <a:t>ZVÍŘAT,</a:t>
            </a:r>
          </a:p>
          <a:p>
            <a:pPr marL="0" indent="0" algn="ctr">
              <a:buNone/>
            </a:pPr>
            <a:r>
              <a:rPr lang="cs-CZ" altLang="cs-CZ" sz="3600" b="1" dirty="0"/>
              <a:t>VĚCÍ,</a:t>
            </a:r>
          </a:p>
          <a:p>
            <a:pPr marL="0" indent="0" algn="ctr">
              <a:buNone/>
            </a:pPr>
            <a:r>
              <a:rPr lang="cs-CZ" altLang="cs-CZ" sz="3600" b="1" dirty="0"/>
              <a:t>VLASTNOSTÍ</a:t>
            </a:r>
          </a:p>
          <a:p>
            <a:pPr marL="0" indent="0" algn="ctr">
              <a:buNone/>
            </a:pPr>
            <a:r>
              <a:rPr lang="cs-CZ" altLang="cs-CZ" sz="3600" b="1" dirty="0"/>
              <a:t> a ČINNOSTÍ.</a:t>
            </a:r>
          </a:p>
          <a:p>
            <a:pPr marL="0" indent="0" algn="ctr">
              <a:buNone/>
            </a:pPr>
            <a:endParaRPr lang="cs-CZ" altLang="cs-CZ" sz="4400" b="1" dirty="0"/>
          </a:p>
        </p:txBody>
      </p:sp>
      <p:pic>
        <p:nvPicPr>
          <p:cNvPr id="4100" name="Picture 4" descr="Girls Cartoon Clip Art">
            <a:hlinkClick r:id="rId2" tooltip="Download as SVG file"/>
            <a:extLst>
              <a:ext uri="{FF2B5EF4-FFF2-40B4-BE49-F238E27FC236}">
                <a16:creationId xmlns:a16="http://schemas.microsoft.com/office/drawing/2014/main" id="{BED18C8E-F09A-08CC-1B62-2D226D5C4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2169716"/>
            <a:ext cx="1658937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Cat And Dog Clip Art">
            <a:hlinkClick r:id="rId4" tooltip="Download as SVG file"/>
            <a:extLst>
              <a:ext uri="{FF2B5EF4-FFF2-40B4-BE49-F238E27FC236}">
                <a16:creationId xmlns:a16="http://schemas.microsoft.com/office/drawing/2014/main" id="{EF4ECE37-3574-41CC-909F-C191180B9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717" y="2500711"/>
            <a:ext cx="25447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 descr="House Roof Bice Objects2 Clip Art">
            <a:hlinkClick r:id="rId6" tooltip="Download as SVG file"/>
            <a:extLst>
              <a:ext uri="{FF2B5EF4-FFF2-40B4-BE49-F238E27FC236}">
                <a16:creationId xmlns:a16="http://schemas.microsoft.com/office/drawing/2014/main" id="{40C486DC-1AF2-C3F0-6696-D3877D27A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420" y="3403601"/>
            <a:ext cx="1439862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Love Heart Smiley Clip Art">
            <a:hlinkClick r:id="rId8" tooltip="Download as SVG file"/>
            <a:extLst>
              <a:ext uri="{FF2B5EF4-FFF2-40B4-BE49-F238E27FC236}">
                <a16:creationId xmlns:a16="http://schemas.microsoft.com/office/drawing/2014/main" id="{D7E7CD0A-3330-3A05-27FA-3E41D5B1C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521" y="3903266"/>
            <a:ext cx="1016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Crying Smiley Clip Art">
            <a:hlinkClick r:id="rId10" tooltip="Download as SVG file"/>
            <a:extLst>
              <a:ext uri="{FF2B5EF4-FFF2-40B4-BE49-F238E27FC236}">
                <a16:creationId xmlns:a16="http://schemas.microsoft.com/office/drawing/2014/main" id="{57B6057D-9F47-14BB-7338-C883D1DF9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196" y="3731221"/>
            <a:ext cx="868363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Olympic Sports Alpine Skiing Pictogram Clip Art">
            <a:hlinkClick r:id="rId12" tooltip="Download as SVG file"/>
            <a:extLst>
              <a:ext uri="{FF2B5EF4-FFF2-40B4-BE49-F238E27FC236}">
                <a16:creationId xmlns:a16="http://schemas.microsoft.com/office/drawing/2014/main" id="{D4FFF52D-7565-4CC8-0455-AB27B4516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309" y="5461651"/>
            <a:ext cx="7239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Soccers Olympic Sport Clip Art">
            <a:hlinkClick r:id="rId14" tooltip="Download as SVG file"/>
            <a:extLst>
              <a:ext uri="{FF2B5EF4-FFF2-40B4-BE49-F238E27FC236}">
                <a16:creationId xmlns:a16="http://schemas.microsoft.com/office/drawing/2014/main" id="{C3C7F032-1152-0EBA-ED26-6800A9D05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57" y="5027216"/>
            <a:ext cx="865187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Olympic Sports Swimming Pictogram Clip Art">
            <a:hlinkClick r:id="rId16" tooltip="Download as SVG file"/>
            <a:extLst>
              <a:ext uri="{FF2B5EF4-FFF2-40B4-BE49-F238E27FC236}">
                <a16:creationId xmlns:a16="http://schemas.microsoft.com/office/drawing/2014/main" id="{A6753305-D729-4581-54BC-6AB81DD1F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895" y="4825603"/>
            <a:ext cx="129698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8E0DCAC0-D773-E7D7-FFB1-72A4B1938D7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0000"/>
                </a:solidFill>
              </a:rPr>
              <a:t>U podstatných jmen určujeme ČÍSLO.</a:t>
            </a:r>
            <a:endParaRPr lang="cs-CZ" altLang="cs-CZ" sz="4000" b="1"/>
          </a:p>
        </p:txBody>
      </p:sp>
      <p:sp>
        <p:nvSpPr>
          <p:cNvPr id="4100" name="Zástupný symbol pro obsah 1">
            <a:extLst>
              <a:ext uri="{FF2B5EF4-FFF2-40B4-BE49-F238E27FC236}">
                <a16:creationId xmlns:a16="http://schemas.microsoft.com/office/drawing/2014/main" id="{96491AFD-792D-62A0-7325-B097408B8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rgbClr val="FFC000"/>
          </a:solidFill>
        </p:spPr>
        <p:txBody>
          <a:bodyPr/>
          <a:lstStyle/>
          <a:p>
            <a:pPr marL="0" indent="0" algn="ctr">
              <a:buNone/>
            </a:pPr>
            <a:r>
              <a:rPr lang="cs-CZ" altLang="cs-CZ" b="1"/>
              <a:t> JEDNOTNÉ</a:t>
            </a:r>
          </a:p>
          <a:p>
            <a:pPr marL="0" indent="0" algn="ctr">
              <a:buNone/>
            </a:pPr>
            <a:r>
              <a:rPr lang="cs-CZ" altLang="cs-CZ"/>
              <a:t>osoba, zvíře, věc je pouze </a:t>
            </a:r>
            <a:r>
              <a:rPr lang="cs-CZ" altLang="cs-CZ" b="1"/>
              <a:t>jedna</a:t>
            </a:r>
          </a:p>
          <a:p>
            <a:pPr marL="0" indent="0">
              <a:buNone/>
            </a:pPr>
            <a:endParaRPr lang="cs-CZ" altLang="cs-CZ"/>
          </a:p>
          <a:p>
            <a:pPr marL="0" indent="0" algn="ctr">
              <a:buNone/>
            </a:pPr>
            <a:r>
              <a:rPr lang="cs-CZ" altLang="cs-CZ"/>
              <a:t>kluk, </a:t>
            </a:r>
          </a:p>
          <a:p>
            <a:pPr marL="0" indent="0" algn="ctr">
              <a:buNone/>
            </a:pPr>
            <a:r>
              <a:rPr lang="cs-CZ" altLang="cs-CZ"/>
              <a:t>kočka, </a:t>
            </a:r>
          </a:p>
          <a:p>
            <a:pPr marL="0" indent="0" algn="ctr">
              <a:buNone/>
            </a:pPr>
            <a:r>
              <a:rPr lang="cs-CZ" altLang="cs-CZ"/>
              <a:t>kniha.</a:t>
            </a:r>
          </a:p>
          <a:p>
            <a:pPr marL="0" indent="0">
              <a:buNone/>
            </a:pPr>
            <a:endParaRPr lang="cs-CZ" altLang="cs-CZ"/>
          </a:p>
          <a:p>
            <a:pPr marL="0" indent="0">
              <a:buNone/>
            </a:pPr>
            <a:r>
              <a:rPr lang="cs-CZ" altLang="cs-CZ" b="1"/>
              <a:t>	</a:t>
            </a:r>
            <a:endParaRPr lang="cs-CZ" alt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F3C607C-B122-A9DA-19CB-ED8610CB7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rgbClr val="FFC000"/>
          </a:solidFill>
        </p:spPr>
        <p:txBody>
          <a:bodyPr/>
          <a:lstStyle/>
          <a:p>
            <a:pPr marL="0" indent="0" algn="ctr">
              <a:buNone/>
            </a:pPr>
            <a:r>
              <a:rPr lang="cs-CZ" altLang="cs-CZ" b="1"/>
              <a:t>MNOŽNÉ</a:t>
            </a:r>
          </a:p>
          <a:p>
            <a:pPr marL="0" indent="0">
              <a:buNone/>
            </a:pPr>
            <a:r>
              <a:rPr lang="cs-CZ" altLang="cs-CZ"/>
              <a:t>osoby, zvířata, věci jsou ve </a:t>
            </a:r>
            <a:r>
              <a:rPr lang="cs-CZ" altLang="cs-CZ" b="1"/>
              <a:t>větším množství než jeden</a:t>
            </a:r>
            <a:endParaRPr lang="cs-CZ" altLang="cs-CZ"/>
          </a:p>
          <a:p>
            <a:pPr marL="0" indent="0" algn="ctr">
              <a:buNone/>
            </a:pPr>
            <a:r>
              <a:rPr lang="cs-CZ" altLang="cs-CZ"/>
              <a:t>kluci, </a:t>
            </a:r>
          </a:p>
          <a:p>
            <a:pPr marL="0" indent="0" algn="ctr">
              <a:buNone/>
            </a:pPr>
            <a:r>
              <a:rPr lang="cs-CZ" altLang="cs-CZ"/>
              <a:t>kočky, </a:t>
            </a:r>
          </a:p>
          <a:p>
            <a:pPr marL="0" indent="0" algn="ctr">
              <a:buNone/>
            </a:pPr>
            <a:r>
              <a:rPr lang="cs-CZ" altLang="cs-CZ"/>
              <a:t>knihy.</a:t>
            </a:r>
          </a:p>
          <a:p>
            <a:pPr marL="0" indent="0">
              <a:buNone/>
            </a:pPr>
            <a:endParaRPr lang="cs-CZ" altLang="cs-CZ"/>
          </a:p>
        </p:txBody>
      </p:sp>
      <p:pic>
        <p:nvPicPr>
          <p:cNvPr id="4102" name="Picture 4" descr="Winking Boy Clip Art">
            <a:hlinkClick r:id="rId2" tooltip="Download as SVG file"/>
            <a:extLst>
              <a:ext uri="{FF2B5EF4-FFF2-40B4-BE49-F238E27FC236}">
                <a16:creationId xmlns:a16="http://schemas.microsoft.com/office/drawing/2014/main" id="{FD09B3DA-5C88-F51F-6AEA-1E939ABD0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2852739"/>
            <a:ext cx="720725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 descr="Book Clip Art">
            <a:hlinkClick r:id="rId4" tooltip="Download as SVG file"/>
            <a:extLst>
              <a:ext uri="{FF2B5EF4-FFF2-40B4-BE49-F238E27FC236}">
                <a16:creationId xmlns:a16="http://schemas.microsoft.com/office/drawing/2014/main" id="{3256C5BD-FC6F-8138-B277-6D6F5E2A7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3" y="5116513"/>
            <a:ext cx="1223962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 descr="Cartoon Cat Clip Art">
            <a:hlinkClick r:id="rId6" tooltip="Download as SVG file"/>
            <a:extLst>
              <a:ext uri="{FF2B5EF4-FFF2-40B4-BE49-F238E27FC236}">
                <a16:creationId xmlns:a16="http://schemas.microsoft.com/office/drawing/2014/main" id="{C89B0F6C-FBEC-4F7C-1E11-BE09B910B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3171826"/>
            <a:ext cx="863600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5" name="Skupina 4">
            <a:extLst>
              <a:ext uri="{FF2B5EF4-FFF2-40B4-BE49-F238E27FC236}">
                <a16:creationId xmlns:a16="http://schemas.microsoft.com/office/drawing/2014/main" id="{B84643CB-39C0-7B70-FE36-BB624D89F995}"/>
              </a:ext>
            </a:extLst>
          </p:cNvPr>
          <p:cNvGrpSpPr>
            <a:grpSpLocks/>
          </p:cNvGrpSpPr>
          <p:nvPr/>
        </p:nvGrpSpPr>
        <p:grpSpPr bwMode="auto">
          <a:xfrm>
            <a:off x="6497638" y="3646488"/>
            <a:ext cx="1136650" cy="1879600"/>
            <a:chOff x="4974017" y="3647281"/>
            <a:chExt cx="1136624" cy="1879575"/>
          </a:xfrm>
        </p:grpSpPr>
        <p:pic>
          <p:nvPicPr>
            <p:cNvPr id="4115" name="Picture 4" descr="Winking Boy Clip Art">
              <a:hlinkClick r:id="rId2" tooltip="Download as SVG file"/>
              <a:extLst>
                <a:ext uri="{FF2B5EF4-FFF2-40B4-BE49-F238E27FC236}">
                  <a16:creationId xmlns:a16="http://schemas.microsoft.com/office/drawing/2014/main" id="{5D171F87-C091-19A2-CF71-8DACF9C59D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4017" y="3657555"/>
              <a:ext cx="492112" cy="1085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Picture 4" descr="Winking Boy Clip Art">
              <a:hlinkClick r:id="rId2" tooltip="Download as SVG file"/>
              <a:extLst>
                <a:ext uri="{FF2B5EF4-FFF2-40B4-BE49-F238E27FC236}">
                  <a16:creationId xmlns:a16="http://schemas.microsoft.com/office/drawing/2014/main" id="{FBD84A57-B006-22D7-5B8A-EBCC0EB087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4736" y="4441825"/>
              <a:ext cx="492112" cy="1085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7" name="Picture 4" descr="Winking Boy Clip Art">
              <a:hlinkClick r:id="rId2" tooltip="Download as SVG file"/>
              <a:extLst>
                <a:ext uri="{FF2B5EF4-FFF2-40B4-BE49-F238E27FC236}">
                  <a16:creationId xmlns:a16="http://schemas.microsoft.com/office/drawing/2014/main" id="{8BC5F70C-312D-1ED1-97D2-00B6FB4D8F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8529" y="3647281"/>
              <a:ext cx="492112" cy="1085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06" name="Skupina 5">
            <a:extLst>
              <a:ext uri="{FF2B5EF4-FFF2-40B4-BE49-F238E27FC236}">
                <a16:creationId xmlns:a16="http://schemas.microsoft.com/office/drawing/2014/main" id="{28834CFD-2A4B-3479-7AAB-56F8E1ACD6D4}"/>
              </a:ext>
            </a:extLst>
          </p:cNvPr>
          <p:cNvGrpSpPr>
            <a:grpSpLocks/>
          </p:cNvGrpSpPr>
          <p:nvPr/>
        </p:nvGrpSpPr>
        <p:grpSpPr bwMode="auto">
          <a:xfrm>
            <a:off x="9337739" y="3544487"/>
            <a:ext cx="863600" cy="887412"/>
            <a:chOff x="7308180" y="3202066"/>
            <a:chExt cx="863600" cy="886778"/>
          </a:xfrm>
        </p:grpSpPr>
        <p:pic>
          <p:nvPicPr>
            <p:cNvPr id="4113" name="Picture 8" descr="Cartoon Cat Clip Art">
              <a:hlinkClick r:id="rId6" tooltip="Download as SVG file"/>
              <a:extLst>
                <a:ext uri="{FF2B5EF4-FFF2-40B4-BE49-F238E27FC236}">
                  <a16:creationId xmlns:a16="http://schemas.microsoft.com/office/drawing/2014/main" id="{888DA73D-3658-3D54-B859-5FF38AAECB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8180" y="3202066"/>
              <a:ext cx="431800" cy="678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Picture 8" descr="Cartoon Cat Clip Art">
              <a:hlinkClick r:id="rId6" tooltip="Download as SVG file"/>
              <a:extLst>
                <a:ext uri="{FF2B5EF4-FFF2-40B4-BE49-F238E27FC236}">
                  <a16:creationId xmlns:a16="http://schemas.microsoft.com/office/drawing/2014/main" id="{67C5BB30-FD6F-7F36-4634-7199CA5C7F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9980" y="3410187"/>
              <a:ext cx="431800" cy="678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07" name="Skupina 12">
            <a:extLst>
              <a:ext uri="{FF2B5EF4-FFF2-40B4-BE49-F238E27FC236}">
                <a16:creationId xmlns:a16="http://schemas.microsoft.com/office/drawing/2014/main" id="{B34EB1DF-CF7E-5F7F-37B6-468E71C22A89}"/>
              </a:ext>
            </a:extLst>
          </p:cNvPr>
          <p:cNvGrpSpPr>
            <a:grpSpLocks/>
          </p:cNvGrpSpPr>
          <p:nvPr/>
        </p:nvGrpSpPr>
        <p:grpSpPr bwMode="auto">
          <a:xfrm>
            <a:off x="7372350" y="4995863"/>
            <a:ext cx="2039938" cy="971550"/>
            <a:chOff x="5848093" y="4996181"/>
            <a:chExt cx="2039739" cy="971549"/>
          </a:xfrm>
        </p:grpSpPr>
        <p:pic>
          <p:nvPicPr>
            <p:cNvPr id="2" name="Picture 10" descr="Book Clip Art">
              <a:hlinkClick r:id="rId4" tooltip="Download as SVG file"/>
              <a:extLst>
                <a:ext uri="{FF2B5EF4-FFF2-40B4-BE49-F238E27FC236}">
                  <a16:creationId xmlns:a16="http://schemas.microsoft.com/office/drawing/2014/main" id="{A625393D-7BD4-3B73-C8E4-BF1428C946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8093" y="5142231"/>
              <a:ext cx="611981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8" name="Picture 10" descr="Book Clip Art">
              <a:hlinkClick r:id="rId4" tooltip="Download as SVG file"/>
              <a:extLst>
                <a:ext uri="{FF2B5EF4-FFF2-40B4-BE49-F238E27FC236}">
                  <a16:creationId xmlns:a16="http://schemas.microsoft.com/office/drawing/2014/main" id="{BD02CA4C-EF5F-08B8-ED12-13020D1D7B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4083" y="5221606"/>
              <a:ext cx="611981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Picture 10" descr="Book Clip Art">
              <a:hlinkClick r:id="rId4" tooltip="Download as SVG file"/>
              <a:extLst>
                <a:ext uri="{FF2B5EF4-FFF2-40B4-BE49-F238E27FC236}">
                  <a16:creationId xmlns:a16="http://schemas.microsoft.com/office/drawing/2014/main" id="{CF83F9E2-C2AD-9A28-64BD-46FEF3CC38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0029" y="5499100"/>
              <a:ext cx="611981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0" name="Picture 10" descr="Book Clip Art">
              <a:hlinkClick r:id="rId4" tooltip="Download as SVG file"/>
              <a:extLst>
                <a:ext uri="{FF2B5EF4-FFF2-40B4-BE49-F238E27FC236}">
                  <a16:creationId xmlns:a16="http://schemas.microsoft.com/office/drawing/2014/main" id="{F03DD7E9-D7E9-049F-EF90-3EB2814DD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5851" y="5142231"/>
              <a:ext cx="611981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1" name="Picture 10" descr="Book Clip Art">
              <a:hlinkClick r:id="rId4" tooltip="Download as SVG file"/>
              <a:extLst>
                <a:ext uri="{FF2B5EF4-FFF2-40B4-BE49-F238E27FC236}">
                  <a16:creationId xmlns:a16="http://schemas.microsoft.com/office/drawing/2014/main" id="{E3B5C018-32D2-7466-35F9-83757D705D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5357" y="5516880"/>
              <a:ext cx="611981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2" name="Picture 10" descr="Book Clip Art">
              <a:hlinkClick r:id="rId4" tooltip="Download as SVG file"/>
              <a:extLst>
                <a:ext uri="{FF2B5EF4-FFF2-40B4-BE49-F238E27FC236}">
                  <a16:creationId xmlns:a16="http://schemas.microsoft.com/office/drawing/2014/main" id="{22B61A7B-86C8-DF82-FFEA-3F51E3963C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0093" y="4996181"/>
              <a:ext cx="611981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0BBB67B4-1817-B11D-C5E4-D7FD022718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0000"/>
                </a:solidFill>
              </a:rPr>
              <a:t>U podstatných jmen určujeme RODY.</a:t>
            </a:r>
            <a:endParaRPr lang="cs-CZ" altLang="cs-CZ" sz="4000" b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651CF1-B679-6B4F-5B40-41F934E6AD5B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None/>
              <a:defRPr/>
            </a:pPr>
            <a:r>
              <a:rPr lang="cs-CZ" b="1" dirty="0">
                <a:latin typeface="Comic Sans MS" panose="030F0702030302020204" pitchFamily="66" charset="0"/>
              </a:rPr>
              <a:t>RODY PODSTATNÝCH JMEN URČUJEME POMOCÍ ZÁJMEN.</a:t>
            </a:r>
            <a:endParaRPr lang="cs-CZ" sz="1000" b="1" dirty="0">
              <a:solidFill>
                <a:srgbClr val="0070C0"/>
              </a:solidFill>
              <a:latin typeface="Arial Black" pitchFamily="34" charset="0"/>
            </a:endParaRPr>
          </a:p>
          <a:p>
            <a:pPr marL="0" indent="0">
              <a:buNone/>
              <a:defRPr/>
            </a:pPr>
            <a:endParaRPr lang="cs-CZ" sz="1000" b="1" dirty="0">
              <a:solidFill>
                <a:srgbClr val="0070C0"/>
              </a:solidFill>
              <a:latin typeface="Arial Black" pitchFamily="34" charset="0"/>
            </a:endParaRPr>
          </a:p>
          <a:p>
            <a:pPr marL="0" indent="0" algn="ctr">
              <a:buNone/>
              <a:defRPr/>
            </a:pPr>
            <a:r>
              <a:rPr lang="cs-CZ" b="1" dirty="0">
                <a:latin typeface="Comic Sans MS" panose="030F0702030302020204" pitchFamily="66" charset="0"/>
              </a:rPr>
              <a:t>Zájmeno TEN určuje  rod MUŽSKÝ	</a:t>
            </a:r>
          </a:p>
          <a:p>
            <a:pPr marL="0" indent="0" algn="ctr">
              <a:buNone/>
              <a:defRPr/>
            </a:pPr>
            <a:r>
              <a:rPr lang="cs-CZ" b="1" dirty="0">
                <a:solidFill>
                  <a:srgbClr val="0070C0"/>
                </a:solidFill>
                <a:latin typeface="Comic Sans MS" panose="030F0702030302020204" pitchFamily="66" charset="0"/>
              </a:rPr>
              <a:t>ten kovář, ten slon, ten míč. </a:t>
            </a:r>
          </a:p>
          <a:p>
            <a:pPr marL="0" indent="0" algn="ctr">
              <a:buNone/>
              <a:defRPr/>
            </a:pPr>
            <a:r>
              <a:rPr lang="cs-CZ" b="1" dirty="0">
                <a:latin typeface="Comic Sans MS" panose="030F0702030302020204" pitchFamily="66" charset="0"/>
              </a:rPr>
              <a:t>Zájmeno TA určuje  rod ŽENSKÝ</a:t>
            </a:r>
          </a:p>
          <a:p>
            <a:pPr marL="0" indent="0" algn="ctr">
              <a:buNone/>
              <a:defRPr/>
            </a:pPr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ta švadlena, ta kočička, ta květina.</a:t>
            </a:r>
            <a:r>
              <a:rPr lang="cs-CZ" b="1" dirty="0">
                <a:latin typeface="Comic Sans MS" panose="030F0702030302020204" pitchFamily="66" charset="0"/>
              </a:rPr>
              <a:t>	    </a:t>
            </a:r>
          </a:p>
          <a:p>
            <a:pPr marL="0" indent="0" algn="ctr">
              <a:buNone/>
              <a:defRPr/>
            </a:pPr>
            <a:r>
              <a:rPr lang="cs-CZ" b="1" dirty="0">
                <a:latin typeface="Comic Sans MS" panose="030F0702030302020204" pitchFamily="66" charset="0"/>
              </a:rPr>
              <a:t>Zájmeno  TO  určuje  rod STŘEDNÍ</a:t>
            </a:r>
            <a:r>
              <a:rPr lang="cs-CZ" altLang="cs-CZ" b="1" dirty="0"/>
              <a:t> </a:t>
            </a: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chemeClr val="accent6">
                    <a:lumMod val="50000"/>
                  </a:schemeClr>
                </a:solidFill>
              </a:rPr>
              <a:t>to strašidlo, to kotě, to lepidlo.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92C8E8F-07D5-66B5-E86C-3053F8E35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22337"/>
          </a:xfrm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0000"/>
                </a:solidFill>
              </a:rPr>
              <a:t>Urči rod podstatného jména.</a:t>
            </a:r>
            <a:endParaRPr lang="cs-CZ" altLang="cs-CZ" sz="4000" b="1"/>
          </a:p>
        </p:txBody>
      </p:sp>
      <p:sp>
        <p:nvSpPr>
          <p:cNvPr id="6148" name="Zástupný symbol pro obsah 2">
            <a:extLst>
              <a:ext uri="{FF2B5EF4-FFF2-40B4-BE49-F238E27FC236}">
                <a16:creationId xmlns:a16="http://schemas.microsoft.com/office/drawing/2014/main" id="{CAFF5301-9E17-5AD0-9264-4165D03888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24114" y="1268413"/>
            <a:ext cx="3595687" cy="485775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b="1"/>
              <a:t>stolek</a:t>
            </a:r>
          </a:p>
          <a:p>
            <a:pPr eaLnBrk="1" hangingPunct="1"/>
            <a:r>
              <a:rPr lang="cs-CZ" altLang="cs-CZ" b="1"/>
              <a:t>židle</a:t>
            </a:r>
          </a:p>
          <a:p>
            <a:pPr eaLnBrk="1" hangingPunct="1"/>
            <a:r>
              <a:rPr lang="cs-CZ" altLang="cs-CZ" b="1"/>
              <a:t>sníh</a:t>
            </a:r>
          </a:p>
          <a:p>
            <a:pPr eaLnBrk="1" hangingPunct="1"/>
            <a:r>
              <a:rPr lang="cs-CZ" altLang="cs-CZ" b="1"/>
              <a:t>lžíce</a:t>
            </a:r>
          </a:p>
          <a:p>
            <a:pPr eaLnBrk="1" hangingPunct="1"/>
            <a:r>
              <a:rPr lang="cs-CZ" altLang="cs-CZ" b="1"/>
              <a:t>stavení</a:t>
            </a:r>
          </a:p>
          <a:p>
            <a:pPr eaLnBrk="1" hangingPunct="1"/>
            <a:r>
              <a:rPr lang="cs-CZ" altLang="cs-CZ" b="1"/>
              <a:t>kalendář</a:t>
            </a:r>
          </a:p>
          <a:p>
            <a:pPr eaLnBrk="1" hangingPunct="1"/>
            <a:r>
              <a:rPr lang="cs-CZ" altLang="cs-CZ" b="1"/>
              <a:t>myš</a:t>
            </a:r>
          </a:p>
          <a:p>
            <a:pPr eaLnBrk="1" hangingPunct="1"/>
            <a:r>
              <a:rPr lang="cs-CZ" altLang="cs-CZ" b="1"/>
              <a:t>kotě</a:t>
            </a:r>
          </a:p>
          <a:p>
            <a:pPr eaLnBrk="1" hangingPunct="1"/>
            <a:r>
              <a:rPr lang="cs-CZ" altLang="cs-CZ" b="1"/>
              <a:t>kytara         </a:t>
            </a:r>
          </a:p>
        </p:txBody>
      </p:sp>
      <p:sp>
        <p:nvSpPr>
          <p:cNvPr id="6149" name="Zástupný symbol pro obsah 1">
            <a:extLst>
              <a:ext uri="{FF2B5EF4-FFF2-40B4-BE49-F238E27FC236}">
                <a16:creationId xmlns:a16="http://schemas.microsoft.com/office/drawing/2014/main" id="{15B841A0-05B5-0A49-7722-46B87086F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88164" y="1268413"/>
            <a:ext cx="2879725" cy="4857750"/>
          </a:xfrm>
        </p:spPr>
        <p:txBody>
          <a:bodyPr/>
          <a:lstStyle/>
          <a:p>
            <a:r>
              <a:rPr lang="cs-CZ" altLang="cs-CZ" b="1"/>
              <a:t>žirafa</a:t>
            </a:r>
          </a:p>
          <a:p>
            <a:r>
              <a:rPr lang="cs-CZ" altLang="cs-CZ" b="1"/>
              <a:t>tygr</a:t>
            </a:r>
          </a:p>
          <a:p>
            <a:r>
              <a:rPr lang="cs-CZ" altLang="cs-CZ" b="1"/>
              <a:t>kolečko</a:t>
            </a:r>
          </a:p>
          <a:p>
            <a:r>
              <a:rPr lang="cs-CZ" altLang="cs-CZ" b="1"/>
              <a:t>domov</a:t>
            </a:r>
          </a:p>
          <a:p>
            <a:r>
              <a:rPr lang="cs-CZ" altLang="cs-CZ" b="1"/>
              <a:t>skála</a:t>
            </a:r>
          </a:p>
          <a:p>
            <a:r>
              <a:rPr lang="cs-CZ" altLang="cs-CZ" b="1"/>
              <a:t>deštník</a:t>
            </a:r>
          </a:p>
          <a:p>
            <a:r>
              <a:rPr lang="cs-CZ" altLang="cs-CZ" b="1"/>
              <a:t>kluziště</a:t>
            </a:r>
          </a:p>
          <a:p>
            <a:r>
              <a:rPr lang="cs-CZ" altLang="cs-CZ" b="1"/>
              <a:t>stadión</a:t>
            </a:r>
          </a:p>
          <a:p>
            <a:r>
              <a:rPr lang="cs-CZ" altLang="cs-CZ" b="1"/>
              <a:t>tlačítko</a:t>
            </a:r>
          </a:p>
          <a:p>
            <a:endParaRPr lang="cs-CZ" altLang="cs-CZ"/>
          </a:p>
        </p:txBody>
      </p:sp>
      <p:pic>
        <p:nvPicPr>
          <p:cNvPr id="6150" name="Picture 6" descr="Question Mark Icon Clip Art">
            <a:hlinkClick r:id="rId2" tooltip="Download as SVG file"/>
            <a:extLst>
              <a:ext uri="{FF2B5EF4-FFF2-40B4-BE49-F238E27FC236}">
                <a16:creationId xmlns:a16="http://schemas.microsoft.com/office/drawing/2014/main" id="{B05B2243-F1D6-F29A-DD35-5DB69E724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1949450"/>
            <a:ext cx="191452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D225F63C-E6D1-04D2-213D-C2F01FB83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22337"/>
          </a:xfrm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/>
              <a:t>ROD MUŽSKÝ</a:t>
            </a:r>
          </a:p>
        </p:txBody>
      </p:sp>
      <p:sp>
        <p:nvSpPr>
          <p:cNvPr id="7172" name="Zástupný symbol pro obsah 2">
            <a:extLst>
              <a:ext uri="{FF2B5EF4-FFF2-40B4-BE49-F238E27FC236}">
                <a16:creationId xmlns:a16="http://schemas.microsoft.com/office/drawing/2014/main" id="{08A6D5C8-6128-0837-AB03-5D6D3C981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1200" y="1844676"/>
            <a:ext cx="4038600" cy="4105275"/>
          </a:xfrm>
          <a:ln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None/>
              <a:defRPr/>
            </a:pPr>
            <a:r>
              <a:rPr lang="cs-CZ" altLang="cs-CZ" b="1" dirty="0"/>
              <a:t>ŽIVOTNÝ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4. pád = 2. pád 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vidím Petra = bez Petra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</a:t>
            </a:r>
            <a:r>
              <a:rPr lang="cs-CZ" b="1" dirty="0"/>
              <a:t>pán, muž, lovec, předseda, soudce, kovář, lesník, zedník, tesař, hasič, had, slon,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/>
              <a:t>Karel, Jirka, Tomáš.</a:t>
            </a:r>
          </a:p>
          <a:p>
            <a:pPr marL="0" indent="0" algn="ctr">
              <a:buNone/>
              <a:defRPr/>
            </a:pPr>
            <a:endParaRPr lang="cs-CZ" altLang="cs-CZ" b="1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72DCBB2-4426-8308-1B58-7F772AB90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44676"/>
            <a:ext cx="4038600" cy="410527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NEŽIVOTNÝ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1. pád = 4. pád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Kdo hrad = vidím hrad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/>
              <a:t>hrad, stůl, nůž, kopec,  </a:t>
            </a:r>
            <a:r>
              <a:rPr lang="cs-CZ" b="1" dirty="0">
                <a:solidFill>
                  <a:srgbClr val="FF0000"/>
                </a:solidFill>
              </a:rPr>
              <a:t>      </a:t>
            </a:r>
          </a:p>
          <a:p>
            <a:pPr marL="0" indent="0" algn="ctr">
              <a:buNone/>
              <a:defRPr/>
            </a:pPr>
            <a:r>
              <a:rPr lang="cs-CZ" b="1" dirty="0"/>
              <a:t>hokej, tenis, sešit, lék, počítač, hrnek, les, traktor, koš, pořadač, kolíček, špendlík.</a:t>
            </a:r>
          </a:p>
        </p:txBody>
      </p:sp>
      <p:sp>
        <p:nvSpPr>
          <p:cNvPr id="7174" name="Obdélník 2">
            <a:extLst>
              <a:ext uri="{FF2B5EF4-FFF2-40B4-BE49-F238E27FC236}">
                <a16:creationId xmlns:a16="http://schemas.microsoft.com/office/drawing/2014/main" id="{02468280-5E9D-2714-C777-E22F3545B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1268414"/>
            <a:ext cx="5060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>
                <a:solidFill>
                  <a:srgbClr val="000000"/>
                </a:solidFill>
                <a:latin typeface="Calibri" panose="020F0502020204030204" pitchFamily="34" charset="0"/>
              </a:rPr>
              <a:t>Rod mužský dělíme na: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D3534D05-1850-6F58-A2E5-44E3417A9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6800"/>
          </a:xfrm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0000"/>
                </a:solidFill>
              </a:rPr>
              <a:t>Urči rod životný a neživotný.</a:t>
            </a:r>
            <a:endParaRPr lang="cs-CZ" altLang="cs-CZ" sz="4000" b="1"/>
          </a:p>
        </p:txBody>
      </p:sp>
      <p:sp>
        <p:nvSpPr>
          <p:cNvPr id="8196" name="Zástupný symbol pro obsah 2">
            <a:extLst>
              <a:ext uri="{FF2B5EF4-FFF2-40B4-BE49-F238E27FC236}">
                <a16:creationId xmlns:a16="http://schemas.microsoft.com/office/drawing/2014/main" id="{C7709966-0101-2B17-7759-86CD36B9AA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4" y="1557339"/>
            <a:ext cx="3381375" cy="4319587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/>
              <a:t>malíř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/>
              <a:t>kotec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/>
              <a:t>Rudolf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/>
              <a:t>programátor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/>
              <a:t>nůž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/>
              <a:t>kotel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/>
              <a:t>batoh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/>
              <a:t>Novák</a:t>
            </a:r>
          </a:p>
          <a:p>
            <a:pPr marL="0" indent="0">
              <a:buNone/>
              <a:defRPr/>
            </a:pPr>
            <a:r>
              <a:rPr lang="cs-CZ" altLang="cs-CZ" b="1" dirty="0"/>
              <a:t>    </a:t>
            </a:r>
          </a:p>
        </p:txBody>
      </p:sp>
      <p:sp>
        <p:nvSpPr>
          <p:cNvPr id="8197" name="Zástupný symbol pro obsah 1">
            <a:extLst>
              <a:ext uri="{FF2B5EF4-FFF2-40B4-BE49-F238E27FC236}">
                <a16:creationId xmlns:a16="http://schemas.microsoft.com/office/drawing/2014/main" id="{9ACA6117-A910-AA42-30E8-35F4E7C72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88163" y="1600201"/>
            <a:ext cx="295275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ŽIVOTNÝ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B050"/>
                </a:solidFill>
              </a:rPr>
              <a:t>NEŽIVOTNÝ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ŽIVOTNÝ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ŽIVOTNÝ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B050"/>
                </a:solidFill>
              </a:rPr>
              <a:t>NEŽIVOTNÝ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B050"/>
                </a:solidFill>
              </a:rPr>
              <a:t>NEŽIVOTNÝ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B050"/>
                </a:solidFill>
              </a:rPr>
              <a:t>NEŽIVOTNÝ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ŽIVOTNÝ</a:t>
            </a:r>
          </a:p>
          <a:p>
            <a:pPr>
              <a:buFont typeface="Arial" charset="0"/>
              <a:buChar char="•"/>
              <a:defRPr/>
            </a:pPr>
            <a:endParaRPr lang="cs-CZ" altLang="cs-CZ" b="1" dirty="0"/>
          </a:p>
        </p:txBody>
      </p:sp>
      <p:pic>
        <p:nvPicPr>
          <p:cNvPr id="8198" name="Picture 6" descr="Question Mark Icon Clip Art">
            <a:hlinkClick r:id="rId2" tooltip="Download as SVG file"/>
            <a:extLst>
              <a:ext uri="{FF2B5EF4-FFF2-40B4-BE49-F238E27FC236}">
                <a16:creationId xmlns:a16="http://schemas.microsoft.com/office/drawing/2014/main" id="{F687D7CC-F3FB-6659-97B0-6364E85F7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1949450"/>
            <a:ext cx="1914525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E0251EDC-122F-CB62-8D2F-E71B8FB0A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6800"/>
          </a:xfrm>
          <a:solidFill>
            <a:srgbClr val="FFC00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0000"/>
                </a:solidFill>
              </a:rPr>
              <a:t>Urči rod životný a neživotný.</a:t>
            </a:r>
            <a:endParaRPr lang="cs-CZ" altLang="cs-CZ" sz="4000" b="1"/>
          </a:p>
        </p:txBody>
      </p:sp>
      <p:sp>
        <p:nvSpPr>
          <p:cNvPr id="8196" name="Zástupný symbol pro obsah 2">
            <a:extLst>
              <a:ext uri="{FF2B5EF4-FFF2-40B4-BE49-F238E27FC236}">
                <a16:creationId xmlns:a16="http://schemas.microsoft.com/office/drawing/2014/main" id="{A85A92D0-D82D-5F61-FF2F-DF67626DD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4" y="1557339"/>
            <a:ext cx="3381375" cy="4319587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altLang="cs-CZ" b="1" dirty="0"/>
              <a:t>kalendář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/>
              <a:t>František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/>
              <a:t>list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/>
              <a:t>blok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/>
              <a:t>malíř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/>
              <a:t>Josef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/>
              <a:t>špendlík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/>
              <a:t>obal</a:t>
            </a:r>
          </a:p>
          <a:p>
            <a:pPr marL="0" indent="0">
              <a:buNone/>
              <a:defRPr/>
            </a:pPr>
            <a:r>
              <a:rPr lang="cs-CZ" altLang="cs-CZ" b="1" dirty="0"/>
              <a:t>    </a:t>
            </a:r>
          </a:p>
        </p:txBody>
      </p:sp>
      <p:sp>
        <p:nvSpPr>
          <p:cNvPr id="8197" name="Zástupný symbol pro obsah 1">
            <a:extLst>
              <a:ext uri="{FF2B5EF4-FFF2-40B4-BE49-F238E27FC236}">
                <a16:creationId xmlns:a16="http://schemas.microsoft.com/office/drawing/2014/main" id="{28A75A86-3D74-677F-A58D-D06E43E85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9601" y="1600201"/>
            <a:ext cx="2881313" cy="4525963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B050"/>
                </a:solidFill>
              </a:rPr>
              <a:t>NEŽIVOTNÝ</a:t>
            </a:r>
            <a:endParaRPr lang="cs-CZ" b="1" dirty="0">
              <a:solidFill>
                <a:srgbClr val="00B05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ŽIVOTNÝ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B050"/>
                </a:solidFill>
              </a:rPr>
              <a:t>NEŽIVOTNÝ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B050"/>
                </a:solidFill>
              </a:rPr>
              <a:t>NEŽIVOTNÝ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ŽIVOTNÝ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ŽIVOTNÝ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B050"/>
                </a:solidFill>
              </a:rPr>
              <a:t>NEŽIVOTNÝ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00B050"/>
                </a:solidFill>
              </a:rPr>
              <a:t>NEŽIVOTNÝ</a:t>
            </a:r>
          </a:p>
        </p:txBody>
      </p:sp>
      <p:pic>
        <p:nvPicPr>
          <p:cNvPr id="8198" name="Picture 6" descr="Question Mark Icon Clip Art">
            <a:hlinkClick r:id="rId2" tooltip="Download as SVG file"/>
            <a:extLst>
              <a:ext uri="{FF2B5EF4-FFF2-40B4-BE49-F238E27FC236}">
                <a16:creationId xmlns:a16="http://schemas.microsoft.com/office/drawing/2014/main" id="{338B29B1-FC67-C928-856B-D86B61BE0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1949450"/>
            <a:ext cx="1914525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1081</Words>
  <Application>Microsoft Office PowerPoint</Application>
  <PresentationFormat>Širokoúhlá obrazovka</PresentationFormat>
  <Paragraphs>176</Paragraphs>
  <Slides>18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Comic Sans MS</vt:lpstr>
      <vt:lpstr>Motiv Office</vt:lpstr>
      <vt:lpstr>OPAKOVÁNÍ PODSTATNÁ JMÉNA</vt:lpstr>
      <vt:lpstr>Doplňte vynechaná písmena, pouze označené výrazy. </vt:lpstr>
      <vt:lpstr>Co jsou to podstatná jména?</vt:lpstr>
      <vt:lpstr>U podstatných jmen určujeme ČÍSLO.</vt:lpstr>
      <vt:lpstr>U podstatných jmen určujeme RODY.</vt:lpstr>
      <vt:lpstr>Urči rod podstatného jména.</vt:lpstr>
      <vt:lpstr>ROD MUŽSKÝ</vt:lpstr>
      <vt:lpstr>Urči rod životný a neživotný.</vt:lpstr>
      <vt:lpstr>Urči rod životný a neživotný.</vt:lpstr>
      <vt:lpstr>V textu vyhledej podstatná jména rodu mužského životného.</vt:lpstr>
      <vt:lpstr>V textu vyhledej podstatná jména rodu mužského neživotného.</vt:lpstr>
      <vt:lpstr>V textu vyhledej podstatná jména rodu ženského.</vt:lpstr>
      <vt:lpstr>V textu vyhledej podstatná jména rodu středního.</vt:lpstr>
      <vt:lpstr>Kategorie vzoru.</vt:lpstr>
      <vt:lpstr>Rod ženský a střední.</vt:lpstr>
      <vt:lpstr>U těchto podstatných jmen urči rod a vzor:</vt:lpstr>
      <vt:lpstr>Řešení:</vt:lpstr>
      <vt:lpstr>Byli jste v určování úspěšní?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Bednář</dc:creator>
  <cp:lastModifiedBy>Milan Bednář</cp:lastModifiedBy>
  <cp:revision>1</cp:revision>
  <dcterms:created xsi:type="dcterms:W3CDTF">2024-09-10T15:42:20Z</dcterms:created>
  <dcterms:modified xsi:type="dcterms:W3CDTF">2024-09-10T18:15:32Z</dcterms:modified>
</cp:coreProperties>
</file>