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58" r:id="rId4"/>
    <p:sldId id="260" r:id="rId5"/>
    <p:sldId id="261" r:id="rId6"/>
    <p:sldId id="276" r:id="rId7"/>
    <p:sldId id="277" r:id="rId8"/>
    <p:sldId id="278" r:id="rId9"/>
    <p:sldId id="262" r:id="rId10"/>
    <p:sldId id="280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25B79C-8129-9065-19FE-E634DD7C7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57C4A7-0E35-C5D5-7DAF-803B5BF9B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FD53D-C7F6-116D-71DF-A49C4AB04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0530FE-723F-6662-8F70-E5D9CB7C7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D36A58-E20B-D1F4-0810-73BADBF34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76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67617-C522-C5D7-348E-348D7289D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9F78C2-EE80-AD32-9742-86F046C03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7E0B8-AFAF-036B-4F99-C740826EF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F624CA-99C6-5B7B-014D-0F8B3572C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9EEA60-38BB-5D32-2054-8E34757F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405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D44DE5-CC53-B09D-98F6-2E65E4128D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AAF785-E47E-E040-28AE-A73FF2F9D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131728-61D2-9EBB-D450-7411146D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391004-628E-A420-EEFF-E34499BC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6BEA49-D4BB-86B2-2465-996D4102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29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7013F-293E-7E49-59B2-9515CC711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30B2E7-B618-4F1F-8E86-BF0FE42AE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FD8838-02A3-6B21-41B1-AB2E5F051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929DE8-1B4D-D176-8C7B-5C5A0ED4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31AC49-AFFF-3E4D-7822-E0EAE2130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73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7AD4F0-E1CC-EA77-D3F7-42C3DE07F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AF8C8A-EBD0-65C0-6FEE-24F614B991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EB2F8B-AD66-7EDD-CFAB-26AB56D58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0F7D24-6910-910B-6320-35DFE64EB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233005-4DD8-9783-4030-738517E5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43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D8FB5-820C-B7DA-5AB6-7B4CA0C46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F422B-ACF1-4D67-2A93-ED792FC5F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C5EB47E-FD5B-2975-8F0A-E7CF47527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FE78AB-8F94-FE1D-5E2D-C62B201BA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CCED2E-3B3A-F596-F82C-E3D45A3DC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8C0CFC-634A-1F34-B7DD-DF854B57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69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F887-6425-5D3E-12F2-D98A5AF61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FF142F1-10B8-19A2-3E1F-C0F26F5C7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380A52-B672-1795-FD37-720160BC8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018D9DD-144F-22CF-DB88-C813BA40FB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9F49F0-3AA6-D503-5D29-810750961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B26E071-F1BC-87D6-0202-EF383D049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3531E1C-02DD-CDB1-A7CD-0FD997796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EC3AC8-D2C9-BF49-1A01-F9C33161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83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A7D62-C809-1DA9-5456-019E0B32D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C483B7F-5574-F0AB-EF24-C8B824E6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71D612-059A-8ABD-E9A3-82314DCBA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65A128-9626-AB65-53AB-794D103CB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837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23079BD-AAEB-9DED-8B33-D8D7B24F5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9A1467-7E1B-859F-6CAC-A17E98FB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CD73C1D-8245-E927-35C2-27BA7A86F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09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8B720-28E7-D2F8-F181-153868838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27B2A-4802-9719-BA77-B42BD904C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F89827-B131-0C35-E2EE-37952A5B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5652FF-9148-98BE-6906-0FDD70D1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DD05E4D-5D1C-A3B7-0C20-02D56CA3A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746F8B-CCA8-6A2B-4AA6-B3E604BB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54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5FE80-74E8-C794-F0A0-9EC346FA1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9ABCE8F-DC3A-9850-80AD-22BCD68AB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11A4F8-5F74-ED1C-FE38-04832EC89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838756-D8CD-FF98-EE79-A162C6EBA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B70B6A-2475-BD40-D8BB-23D1FF93B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F78912-5BA3-9D29-B08E-000E4D30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217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0449764-952E-30F3-D9E9-452227670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FBA5BD-83C2-F450-27B9-C3F476403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A2277C-0A91-1EB4-33C5-471344831A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03755-A700-4BCE-9882-460AB6BD2F2A}" type="datetimeFigureOut">
              <a:rPr lang="cs-CZ" smtClean="0"/>
              <a:t>15.09.2024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6BBC4F-B358-707D-54B1-CF745B126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E2BA38-9BC9-D84F-5C08-072088C47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CF5E6-4956-4755-940A-F6AAF4B07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91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kolakov.eu/cesky-jazyk/3-trida/pravopisna-cviceni/znamkovane-diktaty-vyjmenovana-slova/cviceni-b-l-m-p-s-v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Slovesa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5. ročník </a:t>
            </a:r>
          </a:p>
        </p:txBody>
      </p:sp>
    </p:spTree>
    <p:extLst>
      <p:ext uri="{BB962C8B-B14F-4D97-AF65-F5344CB8AC3E}">
        <p14:creationId xmlns:p14="http://schemas.microsoft.com/office/powerpoint/2010/main" val="27285976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Doplňte tabulku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642117"/>
              </p:ext>
            </p:extLst>
          </p:nvPr>
        </p:nvGraphicFramePr>
        <p:xfrm>
          <a:off x="694944" y="1855762"/>
          <a:ext cx="10442450" cy="436215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84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84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6964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Sloveso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Osoba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Způsob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Čas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r>
                        <a:rPr lang="cs-CZ" dirty="0"/>
                        <a:t>spí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r>
                        <a:rPr lang="cs-CZ" dirty="0"/>
                        <a:t>lyžoval bych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r>
                        <a:rPr lang="cs-CZ" dirty="0"/>
                        <a:t>pospíchal jsem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r>
                        <a:rPr lang="cs-CZ" dirty="0"/>
                        <a:t>trhají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006">
                <a:tc>
                  <a:txBody>
                    <a:bodyPr/>
                    <a:lstStyle/>
                    <a:p>
                      <a:r>
                        <a:rPr lang="cs-CZ" dirty="0"/>
                        <a:t>přines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37">
                <a:tc>
                  <a:txBody>
                    <a:bodyPr/>
                    <a:lstStyle/>
                    <a:p>
                      <a:r>
                        <a:rPr lang="cs-CZ" dirty="0"/>
                        <a:t>utíkali byste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87688" y="324657"/>
            <a:ext cx="5928360" cy="1068572"/>
          </a:xfrm>
        </p:spPr>
        <p:txBody>
          <a:bodyPr/>
          <a:lstStyle/>
          <a:p>
            <a:r>
              <a:rPr lang="cs-CZ" dirty="0"/>
              <a:t>Podmiňovací způsob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3284985"/>
            <a:ext cx="8229600" cy="284117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Způsob podmiňovací vyjadřuje děj možný a děj, který by nastal, kdyby se splnily jisté podmínky.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Kdybychom přišli včas, neujel by nám autobus.</a:t>
            </a:r>
          </a:p>
          <a:p>
            <a:pPr marL="0" indent="0">
              <a:buNone/>
            </a:pPr>
            <a:r>
              <a:rPr lang="cs-CZ" i="1" dirty="0"/>
              <a:t>Petr by byl šel s námi.</a:t>
            </a:r>
          </a:p>
        </p:txBody>
      </p:sp>
      <p:sp>
        <p:nvSpPr>
          <p:cNvPr id="4" name="Obdélník 3"/>
          <p:cNvSpPr/>
          <p:nvPr/>
        </p:nvSpPr>
        <p:spPr>
          <a:xfrm>
            <a:off x="2063552" y="2193316"/>
            <a:ext cx="244827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přítomný</a:t>
            </a:r>
          </a:p>
        </p:txBody>
      </p:sp>
      <p:sp>
        <p:nvSpPr>
          <p:cNvPr id="5" name="Obdélník 4"/>
          <p:cNvSpPr/>
          <p:nvPr/>
        </p:nvSpPr>
        <p:spPr>
          <a:xfrm>
            <a:off x="7176120" y="2193316"/>
            <a:ext cx="244827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/>
              <a:t>minulý</a:t>
            </a:r>
          </a:p>
        </p:txBody>
      </p:sp>
      <p:cxnSp>
        <p:nvCxnSpPr>
          <p:cNvPr id="7" name="Přímá spojnice 6"/>
          <p:cNvCxnSpPr>
            <a:stCxn id="4" idx="0"/>
          </p:cNvCxnSpPr>
          <p:nvPr/>
        </p:nvCxnSpPr>
        <p:spPr>
          <a:xfrm flipV="1">
            <a:off x="3287688" y="1124744"/>
            <a:ext cx="1872208" cy="1068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 flipV="1">
            <a:off x="6600056" y="1124744"/>
            <a:ext cx="2016224" cy="1068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363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Podmiňovací způsob přítomný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577656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Osoba	číslo jednotné		číslo množné</a:t>
            </a:r>
          </a:p>
          <a:p>
            <a:pPr marL="0" indent="0">
              <a:buNone/>
            </a:pPr>
            <a:r>
              <a:rPr lang="cs-CZ" dirty="0"/>
              <a:t>1. 		četl bych			četli </a:t>
            </a:r>
            <a:r>
              <a:rPr lang="cs-CZ" dirty="0">
                <a:solidFill>
                  <a:srgbClr val="FF0000"/>
                </a:solidFill>
              </a:rPr>
              <a:t>bychom</a:t>
            </a:r>
          </a:p>
          <a:p>
            <a:pPr marL="0" indent="0">
              <a:buNone/>
            </a:pPr>
            <a:r>
              <a:rPr lang="cs-CZ" dirty="0"/>
              <a:t>2. 		četl bys			četli </a:t>
            </a:r>
            <a:r>
              <a:rPr lang="cs-CZ" dirty="0">
                <a:solidFill>
                  <a:srgbClr val="FF0000"/>
                </a:solidFill>
              </a:rPr>
              <a:t>byste</a:t>
            </a:r>
          </a:p>
          <a:p>
            <a:pPr marL="0" indent="0">
              <a:buNone/>
            </a:pPr>
            <a:r>
              <a:rPr lang="cs-CZ" dirty="0"/>
              <a:t>3. 		četl by			četli 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Utvoř od slovesa slyšet 2. os. č. mn.</a:t>
            </a:r>
          </a:p>
          <a:p>
            <a:pPr marL="0" indent="0">
              <a:buNone/>
            </a:pPr>
            <a:r>
              <a:rPr lang="cs-CZ" dirty="0"/>
              <a:t>			vrátit se 1. os č. mn.</a:t>
            </a:r>
          </a:p>
          <a:p>
            <a:pPr marL="0" indent="0">
              <a:buNone/>
            </a:pPr>
            <a:r>
              <a:rPr lang="cs-CZ" dirty="0"/>
              <a:t>			plavat 3. os. č. jed.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8112224" y="4210393"/>
            <a:ext cx="252028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slyšeli byste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8112224" y="5013176"/>
            <a:ext cx="252028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vrátili byste se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8112224" y="5757655"/>
            <a:ext cx="2520280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plaval by</a:t>
            </a:r>
          </a:p>
        </p:txBody>
      </p:sp>
    </p:spTree>
    <p:extLst>
      <p:ext uri="{BB962C8B-B14F-4D97-AF65-F5344CB8AC3E}">
        <p14:creationId xmlns:p14="http://schemas.microsoft.com/office/powerpoint/2010/main" val="41325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Podmiňovací způsob minulý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556792"/>
            <a:ext cx="86868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Osoba	číslo jednotné		číslo množné</a:t>
            </a:r>
          </a:p>
          <a:p>
            <a:pPr marL="0" indent="0">
              <a:buNone/>
            </a:pPr>
            <a:r>
              <a:rPr lang="cs-CZ" dirty="0"/>
              <a:t>1.		byl bych četl		byli </a:t>
            </a:r>
            <a:r>
              <a:rPr lang="cs-CZ" dirty="0">
                <a:solidFill>
                  <a:srgbClr val="FF0000"/>
                </a:solidFill>
              </a:rPr>
              <a:t>bychom</a:t>
            </a:r>
            <a:r>
              <a:rPr lang="cs-CZ" dirty="0"/>
              <a:t> četli</a:t>
            </a:r>
          </a:p>
          <a:p>
            <a:pPr marL="0" indent="0">
              <a:buNone/>
            </a:pPr>
            <a:r>
              <a:rPr lang="cs-CZ" dirty="0"/>
              <a:t>2.		byl bys četl			byli </a:t>
            </a:r>
            <a:r>
              <a:rPr lang="cs-CZ" dirty="0">
                <a:solidFill>
                  <a:srgbClr val="FF0000"/>
                </a:solidFill>
              </a:rPr>
              <a:t>byste</a:t>
            </a:r>
            <a:r>
              <a:rPr lang="cs-CZ" dirty="0"/>
              <a:t> četli</a:t>
            </a:r>
          </a:p>
          <a:p>
            <a:pPr marL="0" indent="0">
              <a:buNone/>
            </a:pPr>
            <a:r>
              <a:rPr lang="cs-CZ" dirty="0"/>
              <a:t>3. 		byl by četl			byli by četli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Lze užívat i tvary: </a:t>
            </a:r>
            <a:r>
              <a:rPr lang="cs-CZ" i="1" dirty="0"/>
              <a:t>byl bych býval četl</a:t>
            </a:r>
          </a:p>
          <a:p>
            <a:pPr marL="0" indent="0">
              <a:buNone/>
            </a:pPr>
            <a:r>
              <a:rPr lang="cs-CZ" dirty="0"/>
              <a:t>			 </a:t>
            </a:r>
            <a:r>
              <a:rPr lang="cs-CZ" i="1" dirty="0"/>
              <a:t>byl bys býval četl</a:t>
            </a:r>
          </a:p>
          <a:p>
            <a:pPr marL="0" indent="0">
              <a:buNone/>
            </a:pPr>
            <a:r>
              <a:rPr lang="cs-CZ" dirty="0"/>
              <a:t>			 </a:t>
            </a:r>
            <a:r>
              <a:rPr lang="cs-CZ" i="1" dirty="0"/>
              <a:t>byli bychom bývali četli</a:t>
            </a:r>
          </a:p>
        </p:txBody>
      </p:sp>
    </p:spTree>
    <p:extLst>
      <p:ext uri="{BB962C8B-B14F-4D97-AF65-F5344CB8AC3E}">
        <p14:creationId xmlns:p14="http://schemas.microsoft.com/office/powerpoint/2010/main" val="214662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9B2016-E196-CE9C-4ECF-42D41AAF65F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Opakování pravopisu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3C7FE4-9D5C-CD3B-4543-57F846EFB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904" y="1690688"/>
            <a:ext cx="11594592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B_čí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zápasy,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b_lo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krásně,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sl_šíš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sovu,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v_rob_l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Zb_šek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zapnout si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l_že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prázdniny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upl_nuly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ospale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zaz_vala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bl_zko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b_tu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hřb_tovní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z_dka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zub se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v_v_klá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obraz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v_sel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v_sel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ob_lí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um_j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 ruce, hodina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odb_la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zb_tek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peněz,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pl_šová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hračka, zaječice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kl_čkuje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pos_pka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koláči,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nev_plazuj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jaz_k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náb_tkářská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dílna,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uv_díme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z_tra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Pep_k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v_kládá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nesm_sly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l_že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nanuk,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v_malovaný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pokojík,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p_skat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psa,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v_řezat</a:t>
            </a:r>
            <a:r>
              <a:rPr lang="cs-CZ" kern="1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kern="1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p_lkou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400" dirty="0">
                <a:hlinkClick r:id="rId2"/>
              </a:rPr>
              <a:t>OPAKOVÁNÍ, VS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5108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Co jsou to slovesa?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9735" y="1631144"/>
            <a:ext cx="8229600" cy="139675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Slovesa vyjadřují děj</a:t>
            </a:r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3719736" y="2060848"/>
            <a:ext cx="151216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231904" y="2060848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5231904" y="2060848"/>
            <a:ext cx="208823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2063552" y="3212976"/>
            <a:ext cx="2088232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činnost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442092" y="3247770"/>
            <a:ext cx="2088232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stav</a:t>
            </a:r>
          </a:p>
        </p:txBody>
      </p:sp>
      <p:sp>
        <p:nvSpPr>
          <p:cNvPr id="14" name="Zaoblený obdélník 13"/>
          <p:cNvSpPr/>
          <p:nvPr/>
        </p:nvSpPr>
        <p:spPr>
          <a:xfrm>
            <a:off x="7032104" y="3212976"/>
            <a:ext cx="2088232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změna stavu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063552" y="4365104"/>
            <a:ext cx="2088232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běhat</a:t>
            </a:r>
          </a:p>
          <a:p>
            <a:pPr algn="ctr"/>
            <a:r>
              <a:rPr lang="cs-CZ" sz="2400" dirty="0"/>
              <a:t>zpívat</a:t>
            </a:r>
          </a:p>
          <a:p>
            <a:pPr algn="ctr"/>
            <a:r>
              <a:rPr lang="cs-CZ" sz="2400" dirty="0"/>
              <a:t>tančit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7004682" y="4365104"/>
            <a:ext cx="2088232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zčervenat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změnit se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475820" y="4365104"/>
            <a:ext cx="2088232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sedět</a:t>
            </a:r>
          </a:p>
          <a:p>
            <a:pPr algn="ctr"/>
            <a:r>
              <a:rPr lang="cs-CZ" sz="2400" dirty="0"/>
              <a:t>čekat</a:t>
            </a:r>
          </a:p>
          <a:p>
            <a:pPr algn="ctr"/>
            <a:r>
              <a:rPr lang="cs-CZ" sz="2400" dirty="0"/>
              <a:t>těšit se</a:t>
            </a:r>
          </a:p>
        </p:txBody>
      </p:sp>
    </p:spTree>
    <p:extLst>
      <p:ext uri="{BB962C8B-B14F-4D97-AF65-F5344CB8AC3E}">
        <p14:creationId xmlns:p14="http://schemas.microsoft.com/office/powerpoint/2010/main" val="150314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Co určujeme u sloves?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167384" y="1788840"/>
            <a:ext cx="82296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osoba – 1., 2., 3.</a:t>
            </a:r>
          </a:p>
          <a:p>
            <a:pPr marL="0" indent="0">
              <a:buNone/>
            </a:pPr>
            <a:r>
              <a:rPr lang="cs-CZ" dirty="0"/>
              <a:t>číslo – jednotné, množné</a:t>
            </a:r>
          </a:p>
          <a:p>
            <a:pPr marL="0" indent="0">
              <a:buNone/>
            </a:pPr>
            <a:r>
              <a:rPr lang="cs-CZ" dirty="0"/>
              <a:t>způsob – oznamovací, podmiňovací, rozkazovací</a:t>
            </a:r>
          </a:p>
          <a:p>
            <a:pPr marL="0" indent="0">
              <a:buNone/>
            </a:pPr>
            <a:r>
              <a:rPr lang="cs-CZ" dirty="0"/>
              <a:t>čas – minulý, přítomný, budoucí</a:t>
            </a:r>
          </a:p>
          <a:p>
            <a:pPr marL="0" indent="0">
              <a:buNone/>
            </a:pPr>
            <a:r>
              <a:rPr lang="cs-CZ" dirty="0"/>
              <a:t>rod</a:t>
            </a:r>
          </a:p>
          <a:p>
            <a:pPr marL="0" indent="0">
              <a:buNone/>
            </a:pPr>
            <a:r>
              <a:rPr lang="cs-CZ" dirty="0"/>
              <a:t>vid</a:t>
            </a:r>
          </a:p>
          <a:p>
            <a:pPr marL="0" indent="0">
              <a:buNone/>
            </a:pPr>
            <a:r>
              <a:rPr lang="cs-CZ" dirty="0"/>
              <a:t>třída</a:t>
            </a:r>
          </a:p>
          <a:p>
            <a:pPr marL="0" indent="0">
              <a:buNone/>
            </a:pPr>
            <a:r>
              <a:rPr lang="cs-CZ" dirty="0"/>
              <a:t>vzor</a:t>
            </a:r>
          </a:p>
        </p:txBody>
      </p:sp>
      <p:sp>
        <p:nvSpPr>
          <p:cNvPr id="9" name="Popisek se šipkou doprava 8"/>
          <p:cNvSpPr/>
          <p:nvPr/>
        </p:nvSpPr>
        <p:spPr>
          <a:xfrm>
            <a:off x="2295568" y="3789040"/>
            <a:ext cx="1728192" cy="216024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4511824" y="3866760"/>
            <a:ext cx="3168352" cy="18722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/>
              <a:t>Toto se budete učit ve vyšším ročníku.</a:t>
            </a:r>
          </a:p>
        </p:txBody>
      </p:sp>
    </p:spTree>
    <p:extLst>
      <p:ext uri="{BB962C8B-B14F-4D97-AF65-F5344CB8AC3E}">
        <p14:creationId xmlns:p14="http://schemas.microsoft.com/office/powerpoint/2010/main" val="1955980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Čas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80088" y="2195729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Určujeme čas u všech způsobů?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NE! Čas určujeme pouze u způsobu___________</a:t>
            </a:r>
          </a:p>
          <a:p>
            <a:pPr marL="0" indent="0">
              <a:buNone/>
            </a:pPr>
            <a:r>
              <a:rPr lang="cs-CZ" dirty="0"/>
              <a:t>př.:</a:t>
            </a:r>
          </a:p>
          <a:p>
            <a:pPr marL="0" indent="0">
              <a:buNone/>
            </a:pPr>
            <a:r>
              <a:rPr lang="cs-CZ" i="1" dirty="0"/>
              <a:t>Spi! – způsob rozkazovací, čas 0</a:t>
            </a:r>
          </a:p>
          <a:p>
            <a:pPr marL="0" indent="0">
              <a:buNone/>
            </a:pPr>
            <a:r>
              <a:rPr lang="cs-CZ" i="1" dirty="0"/>
              <a:t>Viděli bychom – způsob podmiňovací přítomný,      čas 0</a:t>
            </a:r>
          </a:p>
          <a:p>
            <a:pPr marL="0" indent="0">
              <a:buNone/>
            </a:pPr>
            <a:r>
              <a:rPr lang="cs-CZ" i="1" dirty="0"/>
              <a:t>Zkouší – způsob oznamovací, čas přítomný</a:t>
            </a:r>
          </a:p>
        </p:txBody>
      </p:sp>
      <p:pic>
        <p:nvPicPr>
          <p:cNvPr id="1026" name="Picture 2" descr="C:\Users\Maruška\AppData\Local\Microsoft\Windows\Temporary Internet Files\Content.IE5\XKM73XPM\MC90043253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018" y="1997792"/>
            <a:ext cx="1452255" cy="143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096149" y="3863319"/>
            <a:ext cx="2232248" cy="58942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oznamovacího</a:t>
            </a:r>
          </a:p>
        </p:txBody>
      </p:sp>
    </p:spTree>
    <p:extLst>
      <p:ext uri="{BB962C8B-B14F-4D97-AF65-F5344CB8AC3E}">
        <p14:creationId xmlns:p14="http://schemas.microsoft.com/office/powerpoint/2010/main" val="189657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Slovesný čas</a:t>
            </a:r>
          </a:p>
        </p:txBody>
      </p:sp>
      <p:sp>
        <p:nvSpPr>
          <p:cNvPr id="8" name="Ovál 7"/>
          <p:cNvSpPr/>
          <p:nvPr/>
        </p:nvSpPr>
        <p:spPr>
          <a:xfrm>
            <a:off x="1631504" y="2016669"/>
            <a:ext cx="2808312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přítomný</a:t>
            </a:r>
          </a:p>
        </p:txBody>
      </p:sp>
      <p:sp>
        <p:nvSpPr>
          <p:cNvPr id="9" name="Ovál 8"/>
          <p:cNvSpPr/>
          <p:nvPr/>
        </p:nvSpPr>
        <p:spPr>
          <a:xfrm>
            <a:off x="4672705" y="2016669"/>
            <a:ext cx="2808312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minulý</a:t>
            </a:r>
          </a:p>
        </p:txBody>
      </p:sp>
      <p:sp>
        <p:nvSpPr>
          <p:cNvPr id="10" name="Ovál 9"/>
          <p:cNvSpPr/>
          <p:nvPr/>
        </p:nvSpPr>
        <p:spPr>
          <a:xfrm>
            <a:off x="7798836" y="2024844"/>
            <a:ext cx="2808312" cy="79208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budoucí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774655" y="3095541"/>
            <a:ext cx="2304256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píšu, čtu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924733" y="4704965"/>
            <a:ext cx="2304256" cy="16154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Vyjadřuje se tvarem složeným: budu psát, budu číst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649973" y="3163491"/>
            <a:ext cx="2716286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psal jsem, četl jsem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7739943" y="4172727"/>
            <a:ext cx="2622075" cy="23488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Vyjadřuje se tvarem jednoduchým – napíšu, přečtu – nemohou vyjádřit čas přítomný</a:t>
            </a:r>
          </a:p>
        </p:txBody>
      </p:sp>
      <p:cxnSp>
        <p:nvCxnSpPr>
          <p:cNvPr id="16" name="Přímá spojnice 15"/>
          <p:cNvCxnSpPr>
            <a:stCxn id="8" idx="0"/>
          </p:cNvCxnSpPr>
          <p:nvPr/>
        </p:nvCxnSpPr>
        <p:spPr>
          <a:xfrm flipV="1">
            <a:off x="3035660" y="1052737"/>
            <a:ext cx="2972456" cy="963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008116" y="1052737"/>
            <a:ext cx="0" cy="963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>
            <a:endCxn id="10" idx="0"/>
          </p:cNvCxnSpPr>
          <p:nvPr/>
        </p:nvCxnSpPr>
        <p:spPr>
          <a:xfrm>
            <a:off x="6008116" y="1052736"/>
            <a:ext cx="3194876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>
            <a:stCxn id="10" idx="4"/>
          </p:cNvCxnSpPr>
          <p:nvPr/>
        </p:nvCxnSpPr>
        <p:spPr>
          <a:xfrm flipH="1">
            <a:off x="6600056" y="2816932"/>
            <a:ext cx="2602936" cy="18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>
            <a:stCxn id="10" idx="4"/>
          </p:cNvCxnSpPr>
          <p:nvPr/>
        </p:nvCxnSpPr>
        <p:spPr>
          <a:xfrm>
            <a:off x="9202992" y="2816933"/>
            <a:ext cx="0" cy="1355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06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91744" y="116632"/>
            <a:ext cx="4608512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Najdi slovesa</a:t>
            </a:r>
          </a:p>
        </p:txBody>
      </p:sp>
      <p:sp>
        <p:nvSpPr>
          <p:cNvPr id="3" name="Výbuch 1 2"/>
          <p:cNvSpPr/>
          <p:nvPr/>
        </p:nvSpPr>
        <p:spPr>
          <a:xfrm>
            <a:off x="2423592" y="1844824"/>
            <a:ext cx="1008112" cy="115212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4" name="Výbuch 1 3"/>
          <p:cNvSpPr/>
          <p:nvPr/>
        </p:nvSpPr>
        <p:spPr>
          <a:xfrm>
            <a:off x="8256240" y="5373216"/>
            <a:ext cx="1008112" cy="115212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Á</a:t>
            </a:r>
          </a:p>
        </p:txBody>
      </p:sp>
      <p:sp>
        <p:nvSpPr>
          <p:cNvPr id="5" name="Výbuch 1 4"/>
          <p:cNvSpPr/>
          <p:nvPr/>
        </p:nvSpPr>
        <p:spPr>
          <a:xfrm>
            <a:off x="7485438" y="2890835"/>
            <a:ext cx="1008112" cy="115212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6" name="Výbuch 1 5"/>
          <p:cNvSpPr/>
          <p:nvPr/>
        </p:nvSpPr>
        <p:spPr>
          <a:xfrm>
            <a:off x="3647728" y="3861048"/>
            <a:ext cx="1008112" cy="1152128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" name="Ovál 6"/>
          <p:cNvSpPr/>
          <p:nvPr/>
        </p:nvSpPr>
        <p:spPr>
          <a:xfrm>
            <a:off x="8577192" y="2776505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9" name="Ovál 8"/>
          <p:cNvSpPr/>
          <p:nvPr/>
        </p:nvSpPr>
        <p:spPr>
          <a:xfrm>
            <a:off x="4223792" y="5427369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" name="Ovál 9"/>
          <p:cNvSpPr/>
          <p:nvPr/>
        </p:nvSpPr>
        <p:spPr>
          <a:xfrm>
            <a:off x="5879976" y="1844824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Š</a:t>
            </a:r>
          </a:p>
        </p:txBody>
      </p:sp>
      <p:sp>
        <p:nvSpPr>
          <p:cNvPr id="11" name="Ovál 10"/>
          <p:cNvSpPr/>
          <p:nvPr/>
        </p:nvSpPr>
        <p:spPr>
          <a:xfrm>
            <a:off x="9875912" y="5580856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2" name="Ovál 11"/>
          <p:cNvSpPr/>
          <p:nvPr/>
        </p:nvSpPr>
        <p:spPr>
          <a:xfrm>
            <a:off x="6741750" y="4400443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3" name="Ovál 12"/>
          <p:cNvSpPr/>
          <p:nvPr/>
        </p:nvSpPr>
        <p:spPr>
          <a:xfrm>
            <a:off x="2168871" y="3996680"/>
            <a:ext cx="792088" cy="73684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" name="Čtyřiadvaceticípá hvězda 13"/>
          <p:cNvSpPr/>
          <p:nvPr/>
        </p:nvSpPr>
        <p:spPr>
          <a:xfrm>
            <a:off x="7104112" y="1556792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5" name="Čtyřiadvaceticípá hvězda 14"/>
          <p:cNvSpPr/>
          <p:nvPr/>
        </p:nvSpPr>
        <p:spPr>
          <a:xfrm>
            <a:off x="9155832" y="4365104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6" name="Čtyřiadvaceticípá hvězda 15"/>
          <p:cNvSpPr/>
          <p:nvPr/>
        </p:nvSpPr>
        <p:spPr>
          <a:xfrm>
            <a:off x="6021670" y="3165445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17" name="Čtyřiadvaceticípá hvězda 16"/>
          <p:cNvSpPr/>
          <p:nvPr/>
        </p:nvSpPr>
        <p:spPr>
          <a:xfrm>
            <a:off x="2402897" y="4996370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8" name="Čtyřiadvaceticípá hvězda 17"/>
          <p:cNvSpPr/>
          <p:nvPr/>
        </p:nvSpPr>
        <p:spPr>
          <a:xfrm>
            <a:off x="3431704" y="2547118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" name="Čtyřiadvaceticípá hvězda 18"/>
          <p:cNvSpPr/>
          <p:nvPr/>
        </p:nvSpPr>
        <p:spPr>
          <a:xfrm>
            <a:off x="8616280" y="1268760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Ř</a:t>
            </a:r>
          </a:p>
        </p:txBody>
      </p:sp>
      <p:sp>
        <p:nvSpPr>
          <p:cNvPr id="20" name="Čtyřiadvaceticípá hvězda 19"/>
          <p:cNvSpPr/>
          <p:nvPr/>
        </p:nvSpPr>
        <p:spPr>
          <a:xfrm>
            <a:off x="5051884" y="4584655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4358807" y="1678398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Ř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1826833" y="2724409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9609674" y="2927593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V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6096000" y="5589240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8124509" y="4084064"/>
            <a:ext cx="738082" cy="74249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8" name="Zaoblený obdélník 27"/>
          <p:cNvSpPr/>
          <p:nvPr/>
        </p:nvSpPr>
        <p:spPr>
          <a:xfrm>
            <a:off x="4962203" y="2958168"/>
            <a:ext cx="738082" cy="69422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29" name="Čtyřiadvaceticípá hvězda 28"/>
          <p:cNvSpPr/>
          <p:nvPr/>
        </p:nvSpPr>
        <p:spPr>
          <a:xfrm>
            <a:off x="2495600" y="692696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30" name="Čtyřiadvaceticípá hvězda 29"/>
          <p:cNvSpPr/>
          <p:nvPr/>
        </p:nvSpPr>
        <p:spPr>
          <a:xfrm>
            <a:off x="7176120" y="5517232"/>
            <a:ext cx="1116124" cy="1105272"/>
          </a:xfrm>
          <a:prstGeom prst="star24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3340816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0440" y="346646"/>
            <a:ext cx="6347048" cy="99412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9184" y="2534881"/>
            <a:ext cx="9881616" cy="3591284"/>
          </a:xfrm>
        </p:spPr>
        <p:txBody>
          <a:bodyPr/>
          <a:lstStyle/>
          <a:p>
            <a:r>
              <a:rPr lang="cs-CZ" dirty="0"/>
              <a:t>U těchto sloves urči: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osobu			číslo		způsob		čas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600512" y="1469772"/>
            <a:ext cx="4752528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Našli jste správně?</a:t>
            </a:r>
          </a:p>
        </p:txBody>
      </p:sp>
      <p:sp>
        <p:nvSpPr>
          <p:cNvPr id="6" name="Ovál 5"/>
          <p:cNvSpPr/>
          <p:nvPr/>
        </p:nvSpPr>
        <p:spPr>
          <a:xfrm>
            <a:off x="8567152" y="268457"/>
            <a:ext cx="3024336" cy="280831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hrát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slyšel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přinesou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otevře</a:t>
            </a:r>
          </a:p>
        </p:txBody>
      </p:sp>
      <p:pic>
        <p:nvPicPr>
          <p:cNvPr id="4098" name="Picture 2" descr="C:\Users\Maruška\AppData\Local\Microsoft\Windows\Temporary Internet Files\Content.IE5\XKM73XPM\MC90044149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783" y="-228143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9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8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Urči mluvnické kategorie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89269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Osobu, číslo, způsob a čas</a:t>
            </a:r>
          </a:p>
        </p:txBody>
      </p:sp>
      <p:sp>
        <p:nvSpPr>
          <p:cNvPr id="4" name="6cípá hvězda 3"/>
          <p:cNvSpPr/>
          <p:nvPr/>
        </p:nvSpPr>
        <p:spPr>
          <a:xfrm>
            <a:off x="2063552" y="3068960"/>
            <a:ext cx="2088232" cy="2160240"/>
          </a:xfrm>
          <a:prstGeom prst="star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spí</a:t>
            </a:r>
          </a:p>
        </p:txBody>
      </p:sp>
      <p:sp>
        <p:nvSpPr>
          <p:cNvPr id="5" name="Šipka doprava se zářezem 4"/>
          <p:cNvSpPr/>
          <p:nvPr/>
        </p:nvSpPr>
        <p:spPr>
          <a:xfrm>
            <a:off x="4655840" y="2492896"/>
            <a:ext cx="3456384" cy="1440160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pospíchal jsem</a:t>
            </a:r>
          </a:p>
        </p:txBody>
      </p:sp>
      <p:sp>
        <p:nvSpPr>
          <p:cNvPr id="6" name="Výbuch 1 5"/>
          <p:cNvSpPr/>
          <p:nvPr/>
        </p:nvSpPr>
        <p:spPr>
          <a:xfrm>
            <a:off x="4871864" y="4725144"/>
            <a:ext cx="3240360" cy="1728192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trhají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7680176" y="1628800"/>
            <a:ext cx="2448272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utíkali byste</a:t>
            </a:r>
          </a:p>
        </p:txBody>
      </p:sp>
      <p:sp>
        <p:nvSpPr>
          <p:cNvPr id="8" name="Ovál 7"/>
          <p:cNvSpPr/>
          <p:nvPr/>
        </p:nvSpPr>
        <p:spPr>
          <a:xfrm>
            <a:off x="8112224" y="3933056"/>
            <a:ext cx="2016224" cy="165618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přines</a:t>
            </a:r>
          </a:p>
        </p:txBody>
      </p:sp>
      <p:sp>
        <p:nvSpPr>
          <p:cNvPr id="9" name="Vlna 8"/>
          <p:cNvSpPr/>
          <p:nvPr/>
        </p:nvSpPr>
        <p:spPr>
          <a:xfrm>
            <a:off x="2063552" y="5589240"/>
            <a:ext cx="2592288" cy="1008112"/>
          </a:xfrm>
          <a:prstGeom prst="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lyžoval bych</a:t>
            </a:r>
          </a:p>
        </p:txBody>
      </p:sp>
    </p:spTree>
    <p:extLst>
      <p:ext uri="{BB962C8B-B14F-4D97-AF65-F5344CB8AC3E}">
        <p14:creationId xmlns:p14="http://schemas.microsoft.com/office/powerpoint/2010/main" val="28514183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599</Words>
  <Application>Microsoft Office PowerPoint</Application>
  <PresentationFormat>Širokoúhlá obrazovka</PresentationFormat>
  <Paragraphs>131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Slovesa </vt:lpstr>
      <vt:lpstr>Opakování pravopisu </vt:lpstr>
      <vt:lpstr>Co jsou to slovesa?</vt:lpstr>
      <vt:lpstr>Co určujeme u sloves?</vt:lpstr>
      <vt:lpstr>Čas</vt:lpstr>
      <vt:lpstr>Slovesný čas</vt:lpstr>
      <vt:lpstr>Najdi slovesa</vt:lpstr>
      <vt:lpstr>Řešení</vt:lpstr>
      <vt:lpstr>Urči mluvnické kategorie</vt:lpstr>
      <vt:lpstr>Doplňte tabulku</vt:lpstr>
      <vt:lpstr>Podmiňovací způsob</vt:lpstr>
      <vt:lpstr>Podmiňovací způsob přítomný</vt:lpstr>
      <vt:lpstr>Podmiňovací způsob minulý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Bednář</dc:creator>
  <cp:lastModifiedBy>Milan Bednář</cp:lastModifiedBy>
  <cp:revision>2</cp:revision>
  <dcterms:created xsi:type="dcterms:W3CDTF">2024-09-15T15:47:16Z</dcterms:created>
  <dcterms:modified xsi:type="dcterms:W3CDTF">2024-09-15T19:02:25Z</dcterms:modified>
</cp:coreProperties>
</file>